
<file path=[Content_Types].xml><?xml version="1.0" encoding="utf-8"?>
<Types xmlns="http://schemas.openxmlformats.org/package/2006/content-types">
  <Default ContentType="image/png" Extension="png"/>
  <Default ContentType="image/jpeg" Extension="jpeg"/>
  <Default ContentType="image/x-wmf" Extension="wmf"/>
  <Default ContentType="application/vnd.openxmlformats-package.relationships+xml" Extension="rels"/>
  <Default ContentType="application/xml" Extension="xml"/>
  <Default ContentType="image/vnd.ms-photo" Extension="wdp"/>
  <Default ContentType="image/gif" Extension="gif"/>
  <Default ContentType="image/jpeg" Extension="jpg"/>
  <Override ContentType="application/vnd.openxmlformats-officedocument.presentationml.presentation.main+xml" PartName="/ppt/presentation.xml"/>
  <Override ContentType="application/vnd.openxmlformats-officedocument.presentationml.slideMaster+xml" PartName="/ppt/slideMasters/slideMaster1.xml"/>
  <Override ContentType="application/vnd.openxmlformats-officedocument.presentationml.slideMaster+xml" PartName="/ppt/slideMasters/slideMaster2.xml"/>
  <Override ContentType="application/vnd.openxmlformats-officedocument.presentationml.slideMaster+xml" PartName="/ppt/slideMasters/slideMaster3.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vnd.openxmlformats-officedocument.presentationml.slideMaster+xml" PartName="/ppt/slideMasters/slideMaster6.xml"/>
  <Override ContentType="application/vnd.openxmlformats-officedocument.presentationml.slideMaster+xml" PartName="/ppt/slideMasters/slideMaster7.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0.xml"/>
  <Override ContentType="application/vnd.openxmlformats-officedocument.presentationml.slide+xml" PartName="/ppt/slides/slide61.xml"/>
  <Override ContentType="application/vnd.openxmlformats-officedocument.presentationml.slide+xml" PartName="/ppt/slides/slide62.xml"/>
  <Override ContentType="application/vnd.openxmlformats-officedocument.presentationml.slide+xml" PartName="/ppt/slides/slide63.xml"/>
  <Override ContentType="application/vnd.openxmlformats-officedocument.presentationml.slide+xml" PartName="/ppt/slides/slide64.xml"/>
  <Override ContentType="application/vnd.openxmlformats-officedocument.presentationml.slide+xml" PartName="/ppt/slides/slide65.xml"/>
  <Override ContentType="application/vnd.openxmlformats-officedocument.presentationml.slide+xml" PartName="/ppt/slides/slide66.xml"/>
  <Override ContentType="application/vnd.openxmlformats-officedocument.presentationml.slide+xml" PartName="/ppt/slides/slide67.xml"/>
  <Override ContentType="application/vnd.openxmlformats-officedocument.presentationml.slide+xml" PartName="/ppt/slides/slide68.xml"/>
  <Override ContentType="application/vnd.openxmlformats-officedocument.presentationml.slide+xml" PartName="/ppt/slides/slide69.xml"/>
  <Override ContentType="application/vnd.openxmlformats-officedocument.presentationml.slide+xml" PartName="/ppt/slides/slide70.xml"/>
  <Override ContentType="application/vnd.openxmlformats-officedocument.presentationml.slide+xml" PartName="/ppt/slides/slide71.xml"/>
  <Override ContentType="application/vnd.openxmlformats-officedocument.presentationml.slide+xml" PartName="/ppt/slides/slide72.xml"/>
  <Override ContentType="application/vnd.openxmlformats-officedocument.presentationml.slide+xml" PartName="/ppt/slides/slide73.xml"/>
  <Override ContentType="application/vnd.openxmlformats-officedocument.presentationml.slide+xml" PartName="/ppt/slides/slide74.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77.xml"/>
  <Override ContentType="application/vnd.openxmlformats-officedocument.presentationml.slide+xml" PartName="/ppt/slides/slide78.xml"/>
  <Override ContentType="application/vnd.openxmlformats-officedocument.presentationml.slide+xml" PartName="/ppt/slides/slide79.xml"/>
  <Override ContentType="application/vnd.openxmlformats-officedocument.presentationml.notesMaster+xml" PartName="/ppt/notesMasters/notesMaster1.xml"/>
  <Override ContentType="application/vnd.openxmlformats-officedocument.presentationml.handoutMaster+xml" PartName="/ppt/handoutMasters/handoutMaster1.xml"/>
  <Override ContentType="application/vnd.openxmlformats-officedocument.presentationml.presProps+xml" PartName="/ppt/presProps.xml"/>
  <Override ContentType="application/vnd.openxmlformats-officedocument.presentationml.viewProps+xml" PartName="/ppt/viewProps.xml"/>
  <Override ContentType="application/vnd.openxmlformats-officedocument.theme+xml" PartName="/ppt/theme/theme1.xml"/>
  <Override ContentType="application/vnd.openxmlformats-officedocument.presentationml.tableStyles+xml" PartName="/ppt/tableStyle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3.xml"/>
  <Override ContentType="application/vnd.openxmlformats-officedocument.presentationml.slideLayout+xml" PartName="/ppt/slideLayouts/slideLayout14.xml"/>
  <Override ContentType="application/vnd.openxmlformats-officedocument.presentationml.slideLayout+xml" PartName="/ppt/slideLayouts/slideLayout15.xml"/>
  <Override ContentType="application/vnd.openxmlformats-officedocument.presentationml.slideLayout+xml" PartName="/ppt/slideLayouts/slideLayout16.xml"/>
  <Override ContentType="application/vnd.openxmlformats-officedocument.presentationml.slideLayout+xml" PartName="/ppt/slideLayouts/slideLayout17.xml"/>
  <Override ContentType="application/vnd.openxmlformats-officedocument.presentationml.slideLayout+xml" PartName="/ppt/slideLayouts/slideLayout18.xml"/>
  <Override ContentType="application/vnd.openxmlformats-officedocument.presentationml.slideLayout+xml" PartName="/ppt/slideLayouts/slideLayout19.xml"/>
  <Override ContentType="application/vnd.openxmlformats-officedocument.presentationml.slideLayout+xml" PartName="/ppt/slideLayouts/slideLayout20.xml"/>
  <Override ContentType="application/vnd.openxmlformats-officedocument.presentationml.slideLayout+xml" PartName="/ppt/slideLayouts/slideLayout21.xml"/>
  <Override ContentType="application/vnd.openxmlformats-officedocument.presentationml.slideLayout+xml" PartName="/ppt/slideLayouts/slideLayout22.xml"/>
  <Override ContentType="application/vnd.openxmlformats-officedocument.theme+xml" PartName="/ppt/theme/theme2.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25.xml"/>
  <Override ContentType="application/vnd.openxmlformats-officedocument.presentationml.slideLayout+xml" PartName="/ppt/slideLayouts/slideLayout26.xml"/>
  <Override ContentType="application/vnd.openxmlformats-officedocument.presentationml.slideLayout+xml" PartName="/ppt/slideLayouts/slideLayout27.xml"/>
  <Override ContentType="application/vnd.openxmlformats-officedocument.presentationml.slideLayout+xml" PartName="/ppt/slideLayouts/slideLayout28.xml"/>
  <Override ContentType="application/vnd.openxmlformats-officedocument.presentationml.slideLayout+xml" PartName="/ppt/slideLayouts/slideLayout29.xml"/>
  <Override ContentType="application/vnd.openxmlformats-officedocument.presentationml.slideLayout+xml" PartName="/ppt/slideLayouts/slideLayout30.xml"/>
  <Override ContentType="application/vnd.openxmlformats-officedocument.presentationml.slideLayout+xml" PartName="/ppt/slideLayouts/slideLayout31.xml"/>
  <Override ContentType="application/vnd.openxmlformats-officedocument.presentationml.slideLayout+xml" PartName="/ppt/slideLayouts/slideLayout32.xml"/>
  <Override ContentType="application/vnd.openxmlformats-officedocument.presentationml.slideLayout+xml" PartName="/ppt/slideLayouts/slideLayout33.xml"/>
  <Override ContentType="application/vnd.openxmlformats-officedocument.theme+xml" PartName="/ppt/theme/theme3.xml"/>
  <Override ContentType="application/vnd.openxmlformats-officedocument.presentationml.slideLayout+xml" PartName="/ppt/slideLayouts/slideLayout34.xml"/>
  <Override ContentType="application/vnd.openxmlformats-officedocument.presentationml.slideLayout+xml" PartName="/ppt/slideLayouts/slideLayout35.xml"/>
  <Override ContentType="application/vnd.openxmlformats-officedocument.presentationml.slideLayout+xml" PartName="/ppt/slideLayouts/slideLayout36.xml"/>
  <Override ContentType="application/vnd.openxmlformats-officedocument.presentationml.slideLayout+xml" PartName="/ppt/slideLayouts/slideLayout37.xml"/>
  <Override ContentType="application/vnd.openxmlformats-officedocument.presentationml.slideLayout+xml" PartName="/ppt/slideLayouts/slideLayout38.xml"/>
  <Override ContentType="application/vnd.openxmlformats-officedocument.presentationml.slideLayout+xml" PartName="/ppt/slideLayouts/slideLayout39.xml"/>
  <Override ContentType="application/vnd.openxmlformats-officedocument.presentationml.slideLayout+xml" PartName="/ppt/slideLayouts/slideLayout40.xml"/>
  <Override ContentType="application/vnd.openxmlformats-officedocument.presentationml.slideLayout+xml" PartName="/ppt/slideLayouts/slideLayout41.xml"/>
  <Override ContentType="application/vnd.openxmlformats-officedocument.presentationml.slideLayout+xml" PartName="/ppt/slideLayouts/slideLayout42.xml"/>
  <Override ContentType="application/vnd.openxmlformats-officedocument.presentationml.slideLayout+xml" PartName="/ppt/slideLayouts/slideLayout43.xml"/>
  <Override ContentType="application/vnd.openxmlformats-officedocument.presentationml.slideLayout+xml" PartName="/ppt/slideLayouts/slideLayout44.xml"/>
  <Override ContentType="application/vnd.openxmlformats-officedocument.presentationml.slideLayout+xml" PartName="/ppt/slideLayouts/slideLayout45.xml"/>
  <Override ContentType="application/vnd.openxmlformats-officedocument.presentationml.slideLayout+xml" PartName="/ppt/slideLayouts/slideLayout46.xml"/>
  <Override ContentType="application/vnd.openxmlformats-officedocument.theme+xml" PartName="/ppt/theme/theme4.xml"/>
  <Override ContentType="application/vnd.openxmlformats-officedocument.presentationml.slideLayout+xml" PartName="/ppt/slideLayouts/slideLayout47.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50.xml"/>
  <Override ContentType="application/vnd.openxmlformats-officedocument.presentationml.slideLayout+xml" PartName="/ppt/slideLayouts/slideLayout51.xml"/>
  <Override ContentType="application/vnd.openxmlformats-officedocument.presentationml.slideLayout+xml" PartName="/ppt/slideLayouts/slideLayout52.xml"/>
  <Override ContentType="application/vnd.openxmlformats-officedocument.presentationml.slideLayout+xml" PartName="/ppt/slideLayouts/slideLayout53.xml"/>
  <Override ContentType="application/vnd.openxmlformats-officedocument.presentationml.slideLayout+xml" PartName="/ppt/slideLayouts/slideLayout54.xml"/>
  <Override ContentType="application/vnd.openxmlformats-officedocument.presentationml.slideLayout+xml" PartName="/ppt/slideLayouts/slideLayout55.xml"/>
  <Override ContentType="application/vnd.openxmlformats-officedocument.presentationml.slideLayout+xml" PartName="/ppt/slideLayouts/slideLayout56.xml"/>
  <Override ContentType="application/vnd.openxmlformats-officedocument.presentationml.slideLayout+xml" PartName="/ppt/slideLayouts/slideLayout57.xml"/>
  <Override ContentType="application/vnd.openxmlformats-officedocument.theme+xml" PartName="/ppt/theme/theme5.xml"/>
  <Override ContentType="application/vnd.openxmlformats-officedocument.presentationml.slideLayout+xml" PartName="/ppt/slideLayouts/slideLayout58.xml"/>
  <Override ContentType="application/vnd.openxmlformats-officedocument.presentationml.slideLayout+xml" PartName="/ppt/slideLayouts/slideLayout59.xml"/>
  <Override ContentType="application/vnd.openxmlformats-officedocument.presentationml.slideLayout+xml" PartName="/ppt/slideLayouts/slideLayout60.xml"/>
  <Override ContentType="application/vnd.openxmlformats-officedocument.presentationml.slideLayout+xml" PartName="/ppt/slideLayouts/slideLayout61.xml"/>
  <Override ContentType="application/vnd.openxmlformats-officedocument.presentationml.slideLayout+xml" PartName="/ppt/slideLayouts/slideLayout62.xml"/>
  <Override ContentType="application/vnd.openxmlformats-officedocument.presentationml.slideLayout+xml" PartName="/ppt/slideLayouts/slideLayout63.xml"/>
  <Override ContentType="application/vnd.openxmlformats-officedocument.presentationml.slideLayout+xml" PartName="/ppt/slideLayouts/slideLayout64.xml"/>
  <Override ContentType="application/vnd.openxmlformats-officedocument.presentationml.slideLayout+xml" PartName="/ppt/slideLayouts/slideLayout65.xml"/>
  <Override ContentType="application/vnd.openxmlformats-officedocument.presentationml.slideLayout+xml" PartName="/ppt/slideLayouts/slideLayout66.xml"/>
  <Override ContentType="application/vnd.openxmlformats-officedocument.presentationml.slideLayout+xml" PartName="/ppt/slideLayouts/slideLayout67.xml"/>
  <Override ContentType="application/vnd.openxmlformats-officedocument.presentationml.slideLayout+xml" PartName="/ppt/slideLayouts/slideLayout68.xml"/>
  <Override ContentType="application/vnd.openxmlformats-officedocument.presentationml.slideLayout+xml" PartName="/ppt/slideLayouts/slideLayout69.xml"/>
  <Override ContentType="application/vnd.openxmlformats-officedocument.presentationml.slideLayout+xml" PartName="/ppt/slideLayouts/slideLayout70.xml"/>
  <Override ContentType="application/vnd.openxmlformats-officedocument.theme+xml" PartName="/ppt/theme/theme6.xml"/>
  <Override ContentType="application/vnd.openxmlformats-officedocument.presentationml.slideLayout+xml" PartName="/ppt/slideLayouts/slideLayout71.xml"/>
  <Override ContentType="application/vnd.openxmlformats-officedocument.presentationml.slideLayout+xml" PartName="/ppt/slideLayouts/slideLayout72.xml"/>
  <Override ContentType="application/vnd.openxmlformats-officedocument.presentationml.slideLayout+xml" PartName="/ppt/slideLayouts/slideLayout73.xml"/>
  <Override ContentType="application/vnd.openxmlformats-officedocument.presentationml.slideLayout+xml" PartName="/ppt/slideLayouts/slideLayout74.xml"/>
  <Override ContentType="application/vnd.openxmlformats-officedocument.presentationml.slideLayout+xml" PartName="/ppt/slideLayouts/slideLayout75.xml"/>
  <Override ContentType="application/vnd.openxmlformats-officedocument.presentationml.slideLayout+xml" PartName="/ppt/slideLayouts/slideLayout76.xml"/>
  <Override ContentType="application/vnd.openxmlformats-officedocument.presentationml.slideLayout+xml" PartName="/ppt/slideLayouts/slideLayout77.xml"/>
  <Override ContentType="application/vnd.openxmlformats-officedocument.presentationml.slideLayout+xml" PartName="/ppt/slideLayouts/slideLayout78.xml"/>
  <Override ContentType="application/vnd.openxmlformats-officedocument.presentationml.slideLayout+xml" PartName="/ppt/slideLayouts/slideLayout79.xml"/>
  <Override ContentType="application/vnd.openxmlformats-officedocument.presentationml.slideLayout+xml" PartName="/ppt/slideLayouts/slideLayout80.xml"/>
  <Override ContentType="application/vnd.openxmlformats-officedocument.presentationml.slideLayout+xml" PartName="/ppt/slideLayouts/slideLayout81.xml"/>
  <Override ContentType="application/vnd.openxmlformats-officedocument.theme+xml" PartName="/ppt/theme/theme7.xml"/>
  <Override ContentType="application/vnd.openxmlformats-officedocument.theme+xml" PartName="/ppt/theme/theme8.xml"/>
  <Override ContentType="application/vnd.openxmlformats-officedocument.theme+xml" PartName="/ppt/theme/theme9.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openxmlformats-officedocument.presentationml.notesSlide+xml" PartName="/ppt/notesSlides/notesSlide29.xml"/>
  <Override ContentType="application/vnd.openxmlformats-officedocument.presentationml.notesSlide+xml" PartName="/ppt/notesSlides/notesSlide30.xml"/>
  <Override ContentType="application/vnd.openxmlformats-officedocument.presentationml.notesSlide+xml" PartName="/ppt/notesSlides/notesSlide31.xml"/>
  <Override ContentType="application/vnd.openxmlformats-officedocument.presentationml.notesSlide+xml" PartName="/ppt/notesSlides/notesSlide32.xml"/>
  <Override ContentType="application/vnd.openxmlformats-officedocument.presentationml.notesSlide+xml" PartName="/ppt/notesSlides/notesSlide33.xml"/>
  <Override ContentType="application/vnd.openxmlformats-officedocument.presentationml.notesSlide+xml" PartName="/ppt/notesSlides/notesSlide34.xml"/>
  <Override ContentType="application/vnd.openxmlformats-officedocument.presentationml.notesSlide+xml" PartName="/ppt/notesSlides/notesSlide35.xml"/>
  <Override ContentType="application/vnd.openxmlformats-officedocument.presentationml.notesSlide+xml" PartName="/ppt/notesSlides/notesSlide36.xml"/>
  <Override ContentType="application/vnd.openxmlformats-officedocument.presentationml.notesSlide+xml" PartName="/ppt/notesSlides/notesSlide37.xml"/>
  <Override ContentType="application/vnd.openxmlformats-officedocument.presentationml.notesSlide+xml" PartName="/ppt/notesSlides/notesSlide38.xml"/>
  <Override ContentType="application/vnd.openxmlformats-officedocument.presentationml.notesSlide+xml" PartName="/ppt/notesSlides/notesSlide39.xml"/>
  <Override ContentType="application/vnd.openxmlformats-officedocument.presentationml.notesSlide+xml" PartName="/ppt/notesSlides/notesSlide40.xml"/>
  <Override ContentType="application/vnd.openxmlformats-officedocument.presentationml.notesSlide+xml" PartName="/ppt/notesSlides/notesSlide41.xml"/>
  <Override ContentType="application/vnd.openxmlformats-officedocument.presentationml.notesSlide+xml" PartName="/ppt/notesSlides/notesSlide42.xml"/>
  <Override ContentType="application/vnd.openxmlformats-officedocument.presentationml.notesSlide+xml" PartName="/ppt/notesSlides/notesSlide43.xml"/>
  <Override ContentType="application/vnd.openxmlformats-officedocument.presentationml.notesSlide+xml" PartName="/ppt/notesSlides/notesSlide4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47.xml"/>
  <Override ContentType="application/vnd.openxmlformats-officedocument.presentationml.notesSlide+xml" PartName="/ppt/notesSlides/notesSlide48.xml"/>
  <Override ContentType="application/vnd.openxmlformats-officedocument.presentationml.notesSlide+xml" PartName="/ppt/notesSlides/notesSlide49.xml"/>
  <Override ContentType="application/vnd.openxmlformats-officedocument.presentationml.notesSlide+xml" PartName="/ppt/notesSlides/notesSlide50.xml"/>
  <Override ContentType="application/vnd.openxmlformats-officedocument.presentationml.notesSlide+xml" PartName="/ppt/notesSlides/notesSlide51.xml"/>
  <Override ContentType="application/vnd.openxmlformats-officedocument.presentationml.notesSlide+xml" PartName="/ppt/notesSlides/notesSlide52.xml"/>
  <Override ContentType="application/vnd.openxmlformats-officedocument.presentationml.notesSlide+xml" PartName="/ppt/notesSlides/notesSlide53.xml"/>
  <Override ContentType="application/vnd.openxmlformats-officedocument.presentationml.notesSlide+xml" PartName="/ppt/notesSlides/notesSlide54.xml"/>
  <Override ContentType="application/vnd.openxmlformats-officedocument.presentationml.notesSlide+xml" PartName="/ppt/notesSlides/notesSlide55.xml"/>
  <Override ContentType="application/vnd.openxmlformats-officedocument.presentationml.notesSlide+xml" PartName="/ppt/notesSlides/notesSlide56.xml"/>
  <Override ContentType="application/vnd.openxmlformats-officedocument.presentationml.notesSlide+xml" PartName="/ppt/notesSlides/notesSlide57.xml"/>
  <Override ContentType="application/vnd.openxmlformats-officedocument.presentationml.notesSlide+xml" PartName="/ppt/notesSlides/notesSlide58.xml"/>
  <Override ContentType="application/vnd.openxmlformats-officedocument.presentationml.notesSlide+xml" PartName="/ppt/notesSlides/notesSlide59.xml"/>
  <Override ContentType="application/vnd.openxmlformats-officedocument.presentationml.notesSlide+xml" PartName="/ppt/notesSlides/notesSlide60.xml"/>
  <Override ContentType="application/vnd.openxmlformats-officedocument.presentationml.notesSlide+xml" PartName="/ppt/notesSlides/notesSlide61.xml"/>
  <Override ContentType="application/vnd.openxmlformats-officedocument.presentationml.notesSlide+xml" PartName="/ppt/notesSlides/notesSlide62.xml"/>
  <Override ContentType="application/vnd.openxmlformats-officedocument.presentationml.notesSlide+xml" PartName="/ppt/notesSlides/notesSlide63.xml"/>
  <Override ContentType="application/vnd.openxmlformats-officedocument.presentationml.notesSlide+xml" PartName="/ppt/notesSlides/notesSlide64.xml"/>
  <Override ContentType="application/vnd.openxmlformats-officedocument.presentationml.notesSlide+xml" PartName="/ppt/notesSlides/notesSlide65.xml"/>
  <Override ContentType="application/vnd.openxmlformats-officedocument.presentationml.notesSlide+xml" PartName="/ppt/notesSlides/notesSlide66.xml"/>
  <Override ContentType="application/vnd.openxmlformats-officedocument.presentationml.notesSlide+xml" PartName="/ppt/notesSlides/notesSlide67.xml"/>
  <Override ContentType="application/vnd.openxmlformats-officedocument.presentationml.notesSlide+xml" PartName="/ppt/notesSlides/notesSlide68.xml"/>
  <Override ContentType="application/vnd.openxmlformats-officedocument.presentationml.notesSlide+xml" PartName="/ppt/notesSlides/notesSlide69.xml"/>
  <Override ContentType="application/vnd.openxmlformats-officedocument.presentationml.notesSlide+xml" PartName="/ppt/notesSlides/notesSlide70.xml"/>
  <Override ContentType="application/vnd.openxmlformats-officedocument.presentationml.notesSlide+xml" PartName="/ppt/notesSlides/notesSlide71.xml"/>
  <Override ContentType="application/vnd.openxmlformats-officedocument.presentationml.notesSlide+xml" PartName="/ppt/notesSlides/notesSlide72.xml"/>
  <Override ContentType="application/vnd.openxmlformats-officedocument.presentationml.notesSlide+xml" PartName="/ppt/notesSlides/notesSlide73.xml"/>
  <Override ContentType="application/vnd.openxmlformats-officedocument.presentationml.notesSlide+xml" PartName="/ppt/notesSlides/notesSlide74.xml"/>
  <Override ContentType="application/vnd.openxmlformats-officedocument.presentationml.notesSlide+xml" PartName="/ppt/notesSlides/notesSlide75.xml"/>
  <Override ContentType="application/vnd.openxmlformats-officedocument.presentationml.notesSlide+xml" PartName="/ppt/notesSlides/notesSlide76.xml"/>
  <Override ContentType="application/vnd.openxmlformats-officedocument.presentationml.notesSlide+xml" PartName="/ppt/notesSlides/notesSlide77.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package.core-properties+xml" PartName="/docProps/core.xml"/>
  <Override ContentType="application/vnd.openxmlformats-officedocument.extended-properties+xml" PartName="/docProps/app.xml"/>
  <Override ContentType="application/vnd.openxmlformats-officedocument.custom-properties+xml" PartName="/docProps/custom.xml"/>
</Types>
</file>

<file path=_rels/.rels><?xml version="1.0" encoding="UTF-8" standalone="yes" ?><Relationships xmlns="http://schemas.openxmlformats.org/package/2006/relationships"><Relationship Id="rId3" Target="docProps/core.xml" Type="http://schemas.openxmlformats.org/package/2006/relationships/metadata/core-properties"/><Relationship Id="rId2" Target="docProps/thumbnail.jpeg" Type="http://schemas.openxmlformats.org/package/2006/relationships/metadata/thumbnail"/><Relationship Id="rId1" Target="ppt/presentation.xml" Type="http://schemas.openxmlformats.org/officeDocument/2006/relationships/officeDocument"/><Relationship Id="rId4" Target="docProps/app.xml" Type="http://schemas.openxmlformats.org/officeDocument/2006/relationships/extended-properties"/><Relationship Id="rId5" Target="docProps/custom.xml" Type="http://schemas.openxmlformats.org/officeDocument/2006/relationships/custom-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6" r:id="rId3"/>
    <p:sldMasterId id="2147483708" r:id="rId4"/>
    <p:sldMasterId id="2147483722" r:id="rId5"/>
    <p:sldMasterId id="2147483746" r:id="rId6"/>
    <p:sldMasterId id="2147483820" r:id="rId7"/>
  </p:sldMasterIdLst>
  <p:notesMasterIdLst>
    <p:notesMasterId r:id="rId87"/>
  </p:notesMasterIdLst>
  <p:handoutMasterIdLst>
    <p:handoutMasterId r:id="rId88"/>
  </p:handoutMasterIdLst>
  <p:sldIdLst>
    <p:sldId id="256" r:id="rId8"/>
    <p:sldId id="269" r:id="rId9"/>
    <p:sldId id="341" r:id="rId10"/>
    <p:sldId id="321" r:id="rId11"/>
    <p:sldId id="340" r:id="rId12"/>
    <p:sldId id="322" r:id="rId13"/>
    <p:sldId id="323" r:id="rId14"/>
    <p:sldId id="325" r:id="rId15"/>
    <p:sldId id="343" r:id="rId16"/>
    <p:sldId id="326" r:id="rId17"/>
    <p:sldId id="446" r:id="rId18"/>
    <p:sldId id="451" r:id="rId19"/>
    <p:sldId id="452" r:id="rId20"/>
    <p:sldId id="453" r:id="rId21"/>
    <p:sldId id="454" r:id="rId22"/>
    <p:sldId id="455" r:id="rId23"/>
    <p:sldId id="275" r:id="rId24"/>
    <p:sldId id="276" r:id="rId25"/>
    <p:sldId id="404" r:id="rId26"/>
    <p:sldId id="277" r:id="rId27"/>
    <p:sldId id="279" r:id="rId28"/>
    <p:sldId id="348" r:id="rId29"/>
    <p:sldId id="278" r:id="rId30"/>
    <p:sldId id="347" r:id="rId31"/>
    <p:sldId id="281" r:id="rId32"/>
    <p:sldId id="282" r:id="rId33"/>
    <p:sldId id="283" r:id="rId34"/>
    <p:sldId id="284" r:id="rId35"/>
    <p:sldId id="285" r:id="rId36"/>
    <p:sldId id="456" r:id="rId37"/>
    <p:sldId id="457" r:id="rId38"/>
    <p:sldId id="458" r:id="rId39"/>
    <p:sldId id="459" r:id="rId40"/>
    <p:sldId id="460" r:id="rId41"/>
    <p:sldId id="461" r:id="rId42"/>
    <p:sldId id="462" r:id="rId43"/>
    <p:sldId id="463" r:id="rId44"/>
    <p:sldId id="464" r:id="rId45"/>
    <p:sldId id="465" r:id="rId46"/>
    <p:sldId id="466" r:id="rId47"/>
    <p:sldId id="296" r:id="rId48"/>
    <p:sldId id="297" r:id="rId49"/>
    <p:sldId id="299" r:id="rId50"/>
    <p:sldId id="300" r:id="rId51"/>
    <p:sldId id="368" r:id="rId52"/>
    <p:sldId id="260" r:id="rId53"/>
    <p:sldId id="316" r:id="rId54"/>
    <p:sldId id="318" r:id="rId55"/>
    <p:sldId id="370" r:id="rId56"/>
    <p:sldId id="319" r:id="rId57"/>
    <p:sldId id="372" r:id="rId58"/>
    <p:sldId id="467" r:id="rId59"/>
    <p:sldId id="468" r:id="rId60"/>
    <p:sldId id="469" r:id="rId61"/>
    <p:sldId id="470" r:id="rId62"/>
    <p:sldId id="304" r:id="rId63"/>
    <p:sldId id="369" r:id="rId64"/>
    <p:sldId id="403" r:id="rId65"/>
    <p:sldId id="308" r:id="rId66"/>
    <p:sldId id="309" r:id="rId67"/>
    <p:sldId id="310" r:id="rId68"/>
    <p:sldId id="311" r:id="rId69"/>
    <p:sldId id="262" r:id="rId70"/>
    <p:sldId id="329" r:id="rId71"/>
    <p:sldId id="330" r:id="rId72"/>
    <p:sldId id="376" r:id="rId73"/>
    <p:sldId id="375" r:id="rId74"/>
    <p:sldId id="450" r:id="rId75"/>
    <p:sldId id="471" r:id="rId76"/>
    <p:sldId id="382" r:id="rId77"/>
    <p:sldId id="334" r:id="rId78"/>
    <p:sldId id="373" r:id="rId79"/>
    <p:sldId id="378" r:id="rId80"/>
    <p:sldId id="286" r:id="rId81"/>
    <p:sldId id="335" r:id="rId82"/>
    <p:sldId id="336" r:id="rId83"/>
    <p:sldId id="337" r:id="rId84"/>
    <p:sldId id="338" r:id="rId85"/>
    <p:sldId id="339" r:id="rId86"/>
  </p:sldIdLst>
  <p:sldSz cx="9144000" cy="6858000" type="screen4x3"/>
  <p:notesSz cx="9236075"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96" autoAdjust="0"/>
    <p:restoredTop sz="88467" autoAdjust="0"/>
  </p:normalViewPr>
  <p:slideViewPr>
    <p:cSldViewPr>
      <p:cViewPr varScale="1">
        <p:scale>
          <a:sx n="77" d="100"/>
          <a:sy n="77" d="100"/>
        </p:scale>
        <p:origin x="-588" y="-84"/>
      </p:cViewPr>
      <p:guideLst>
        <p:guide orient="horz" pos="2160"/>
        <p:guide pos="2880"/>
      </p:guideLst>
    </p:cSldViewPr>
  </p:slideViewPr>
  <p:notesTextViewPr>
    <p:cViewPr>
      <p:scale>
        <a:sx n="1" d="1"/>
        <a:sy n="1" d="1"/>
      </p:scale>
      <p:origin x="0" y="0"/>
    </p:cViewPr>
  </p:notesTextViewPr>
  <p:sorterViewPr>
    <p:cViewPr>
      <p:scale>
        <a:sx n="100" d="100"/>
        <a:sy n="100" d="100"/>
      </p:scale>
      <p:origin x="0" y="19530"/>
    </p:cViewPr>
  </p:sorterViewPr>
  <p:notesViewPr>
    <p:cSldViewPr>
      <p:cViewPr varScale="1">
        <p:scale>
          <a:sx n="73" d="100"/>
          <a:sy n="73" d="100"/>
        </p:scale>
        <p:origin x="-906" y="-96"/>
      </p:cViewPr>
      <p:guideLst>
        <p:guide orient="horz" pos="2208"/>
        <p:guide pos="290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slide" Target="slides/slide69.xml"/><Relationship Id="rId84" Type="http://schemas.openxmlformats.org/officeDocument/2006/relationships/slide" Target="slides/slide77.xml"/><Relationship Id="rId89"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slide" Target="slides/slide72.xml"/><Relationship Id="rId87"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4.xml"/><Relationship Id="rId82" Type="http://schemas.openxmlformats.org/officeDocument/2006/relationships/slide" Target="slides/slide75.xml"/><Relationship Id="rId90" Type="http://schemas.openxmlformats.org/officeDocument/2006/relationships/viewProps" Target="viewProp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handoutMaster" Target="handoutMasters/handout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4" Type="http://schemas.openxmlformats.org/officeDocument/2006/relationships/slideMaster" Target="slideMasters/slideMaster4.xml"/><Relationship Id="rId9"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02299" cy="350520"/>
          </a:xfrm>
          <a:prstGeom prst="rect">
            <a:avLst/>
          </a:prstGeom>
        </p:spPr>
        <p:txBody>
          <a:bodyPr vert="horz" lIns="92830" tIns="46415" rIns="92830" bIns="46415" rtlCol="0"/>
          <a:lstStyle>
            <a:lvl1pPr algn="l">
              <a:defRPr sz="1200"/>
            </a:lvl1pPr>
          </a:lstStyle>
          <a:p>
            <a:endParaRPr lang="en-US" dirty="0"/>
          </a:p>
        </p:txBody>
      </p:sp>
      <p:sp>
        <p:nvSpPr>
          <p:cNvPr id="3" name="Date Placeholder 2"/>
          <p:cNvSpPr>
            <a:spLocks noGrp="1"/>
          </p:cNvSpPr>
          <p:nvPr>
            <p:ph type="dt" sz="quarter" idx="1"/>
          </p:nvPr>
        </p:nvSpPr>
        <p:spPr>
          <a:xfrm>
            <a:off x="5231639" y="0"/>
            <a:ext cx="4002299" cy="350520"/>
          </a:xfrm>
          <a:prstGeom prst="rect">
            <a:avLst/>
          </a:prstGeom>
        </p:spPr>
        <p:txBody>
          <a:bodyPr vert="horz" lIns="92830" tIns="46415" rIns="92830" bIns="46415" rtlCol="0"/>
          <a:lstStyle>
            <a:lvl1pPr algn="r">
              <a:defRPr sz="1200"/>
            </a:lvl1pPr>
          </a:lstStyle>
          <a:p>
            <a:fld id="{73AD9A79-D4F8-4EA5-ABB9-2052BAFBD18A}" type="datetimeFigureOut">
              <a:rPr lang="en-US" smtClean="0"/>
              <a:t>9/26/2012</a:t>
            </a:fld>
            <a:endParaRPr lang="en-US" dirty="0"/>
          </a:p>
        </p:txBody>
      </p:sp>
      <p:sp>
        <p:nvSpPr>
          <p:cNvPr id="4" name="Footer Placeholder 3"/>
          <p:cNvSpPr>
            <a:spLocks noGrp="1"/>
          </p:cNvSpPr>
          <p:nvPr>
            <p:ph type="ftr" sz="quarter" idx="2"/>
          </p:nvPr>
        </p:nvSpPr>
        <p:spPr>
          <a:xfrm>
            <a:off x="0" y="6658664"/>
            <a:ext cx="4002299" cy="350520"/>
          </a:xfrm>
          <a:prstGeom prst="rect">
            <a:avLst/>
          </a:prstGeom>
        </p:spPr>
        <p:txBody>
          <a:bodyPr vert="horz" lIns="92830" tIns="46415" rIns="92830" bIns="46415" rtlCol="0" anchor="b"/>
          <a:lstStyle>
            <a:lvl1pPr algn="l">
              <a:defRPr sz="1200"/>
            </a:lvl1pPr>
          </a:lstStyle>
          <a:p>
            <a:endParaRPr lang="en-US" dirty="0"/>
          </a:p>
        </p:txBody>
      </p:sp>
      <p:sp>
        <p:nvSpPr>
          <p:cNvPr id="5" name="Slide Number Placeholder 4"/>
          <p:cNvSpPr>
            <a:spLocks noGrp="1"/>
          </p:cNvSpPr>
          <p:nvPr>
            <p:ph type="sldNum" sz="quarter" idx="3"/>
          </p:nvPr>
        </p:nvSpPr>
        <p:spPr>
          <a:xfrm>
            <a:off x="5231639" y="6658664"/>
            <a:ext cx="4002299" cy="350520"/>
          </a:xfrm>
          <a:prstGeom prst="rect">
            <a:avLst/>
          </a:prstGeom>
        </p:spPr>
        <p:txBody>
          <a:bodyPr vert="horz" lIns="92830" tIns="46415" rIns="92830" bIns="46415" rtlCol="0" anchor="b"/>
          <a:lstStyle>
            <a:lvl1pPr algn="r">
              <a:defRPr sz="1200"/>
            </a:lvl1pPr>
          </a:lstStyle>
          <a:p>
            <a:fld id="{78BEF1F7-709A-4095-991D-0132131EA945}" type="slidenum">
              <a:rPr lang="en-US" smtClean="0"/>
              <a:t>‹#›</a:t>
            </a:fld>
            <a:endParaRPr lang="en-US" dirty="0"/>
          </a:p>
        </p:txBody>
      </p:sp>
    </p:spTree>
    <p:extLst>
      <p:ext uri="{BB962C8B-B14F-4D97-AF65-F5344CB8AC3E}">
        <p14:creationId xmlns:p14="http://schemas.microsoft.com/office/powerpoint/2010/main" val="29723389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02299" cy="350520"/>
          </a:xfrm>
          <a:prstGeom prst="rect">
            <a:avLst/>
          </a:prstGeom>
        </p:spPr>
        <p:txBody>
          <a:bodyPr vert="horz" lIns="92830" tIns="46415" rIns="92830" bIns="46415" rtlCol="0"/>
          <a:lstStyle>
            <a:lvl1pPr algn="l">
              <a:defRPr sz="1200"/>
            </a:lvl1pPr>
          </a:lstStyle>
          <a:p>
            <a:endParaRPr lang="en-US" dirty="0"/>
          </a:p>
        </p:txBody>
      </p:sp>
      <p:sp>
        <p:nvSpPr>
          <p:cNvPr id="3" name="Date Placeholder 2"/>
          <p:cNvSpPr>
            <a:spLocks noGrp="1"/>
          </p:cNvSpPr>
          <p:nvPr>
            <p:ph type="dt" idx="1"/>
          </p:nvPr>
        </p:nvSpPr>
        <p:spPr>
          <a:xfrm>
            <a:off x="5231639" y="0"/>
            <a:ext cx="4002299" cy="350520"/>
          </a:xfrm>
          <a:prstGeom prst="rect">
            <a:avLst/>
          </a:prstGeom>
        </p:spPr>
        <p:txBody>
          <a:bodyPr vert="horz" lIns="92830" tIns="46415" rIns="92830" bIns="46415" rtlCol="0"/>
          <a:lstStyle>
            <a:lvl1pPr algn="r">
              <a:defRPr sz="1200"/>
            </a:lvl1pPr>
          </a:lstStyle>
          <a:p>
            <a:fld id="{4220A6C7-B628-403C-A2EB-34B5CD452006}" type="datetimeFigureOut">
              <a:rPr lang="en-US" smtClean="0"/>
              <a:t>9/26/2012</a:t>
            </a:fld>
            <a:endParaRPr lang="en-US" dirty="0"/>
          </a:p>
        </p:txBody>
      </p:sp>
      <p:sp>
        <p:nvSpPr>
          <p:cNvPr id="4" name="Slide Image Placeholder 3"/>
          <p:cNvSpPr>
            <a:spLocks noGrp="1" noRot="1" noChangeAspect="1"/>
          </p:cNvSpPr>
          <p:nvPr>
            <p:ph type="sldImg" idx="2"/>
          </p:nvPr>
        </p:nvSpPr>
        <p:spPr>
          <a:xfrm>
            <a:off x="2865438" y="525463"/>
            <a:ext cx="3505200" cy="2628900"/>
          </a:xfrm>
          <a:prstGeom prst="rect">
            <a:avLst/>
          </a:prstGeom>
          <a:noFill/>
          <a:ln w="12700">
            <a:solidFill>
              <a:prstClr val="black"/>
            </a:solidFill>
          </a:ln>
        </p:spPr>
        <p:txBody>
          <a:bodyPr vert="horz" lIns="92830" tIns="46415" rIns="92830" bIns="46415" rtlCol="0" anchor="ctr"/>
          <a:lstStyle/>
          <a:p>
            <a:endParaRPr lang="en-US" dirty="0"/>
          </a:p>
        </p:txBody>
      </p:sp>
      <p:sp>
        <p:nvSpPr>
          <p:cNvPr id="5" name="Notes Placeholder 4"/>
          <p:cNvSpPr>
            <a:spLocks noGrp="1"/>
          </p:cNvSpPr>
          <p:nvPr>
            <p:ph type="body" sz="quarter" idx="3"/>
          </p:nvPr>
        </p:nvSpPr>
        <p:spPr>
          <a:xfrm>
            <a:off x="923608" y="3329940"/>
            <a:ext cx="7388860" cy="3154680"/>
          </a:xfrm>
          <a:prstGeom prst="rect">
            <a:avLst/>
          </a:prstGeom>
        </p:spPr>
        <p:txBody>
          <a:bodyPr vert="horz" lIns="92830" tIns="46415" rIns="92830" bIns="4641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658664"/>
            <a:ext cx="4002299" cy="350520"/>
          </a:xfrm>
          <a:prstGeom prst="rect">
            <a:avLst/>
          </a:prstGeom>
        </p:spPr>
        <p:txBody>
          <a:bodyPr vert="horz" lIns="92830" tIns="46415" rIns="92830" bIns="46415"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31639" y="6658664"/>
            <a:ext cx="4002299" cy="350520"/>
          </a:xfrm>
          <a:prstGeom prst="rect">
            <a:avLst/>
          </a:prstGeom>
        </p:spPr>
        <p:txBody>
          <a:bodyPr vert="horz" lIns="92830" tIns="46415" rIns="92830" bIns="46415" rtlCol="0" anchor="b"/>
          <a:lstStyle>
            <a:lvl1pPr algn="r">
              <a:defRPr sz="1200"/>
            </a:lvl1pPr>
          </a:lstStyle>
          <a:p>
            <a:fld id="{D7A72E3E-0E65-492F-8C67-4290640D9462}" type="slidenum">
              <a:rPr lang="en-US" smtClean="0"/>
              <a:t>‹#›</a:t>
            </a:fld>
            <a:endParaRPr lang="en-US" dirty="0"/>
          </a:p>
        </p:txBody>
      </p:sp>
    </p:spTree>
    <p:extLst>
      <p:ext uri="{BB962C8B-B14F-4D97-AF65-F5344CB8AC3E}">
        <p14:creationId xmlns:p14="http://schemas.microsoft.com/office/powerpoint/2010/main" val="22197970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A72E3E-0E65-492F-8C67-4290640D9462}" type="slidenum">
              <a:rPr lang="en-US" smtClean="0"/>
              <a:t>1</a:t>
            </a:fld>
            <a:endParaRPr lang="en-US" dirty="0"/>
          </a:p>
        </p:txBody>
      </p:sp>
    </p:spTree>
    <p:extLst>
      <p:ext uri="{BB962C8B-B14F-4D97-AF65-F5344CB8AC3E}">
        <p14:creationId xmlns:p14="http://schemas.microsoft.com/office/powerpoint/2010/main" val="16882730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txBox="1">
            <a:spLocks noGrp="1" noChangeArrowheads="1"/>
          </p:cNvSpPr>
          <p:nvPr/>
        </p:nvSpPr>
        <p:spPr bwMode="auto">
          <a:xfrm>
            <a:off x="5233144" y="6658258"/>
            <a:ext cx="4001355" cy="35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593" tIns="47297" rIns="94593" bIns="47297" anchor="b"/>
          <a:lstStyle>
            <a:lvl1pPr defTabSz="931863" eaLnBrk="0" hangingPunct="0">
              <a:defRPr>
                <a:solidFill>
                  <a:schemeClr val="tx1"/>
                </a:solidFill>
                <a:latin typeface="Arial" charset="0"/>
              </a:defRPr>
            </a:lvl1pPr>
            <a:lvl2pPr marL="742950" indent="-285750" defTabSz="931863" eaLnBrk="0" hangingPunct="0">
              <a:defRPr>
                <a:solidFill>
                  <a:schemeClr val="tx1"/>
                </a:solidFill>
                <a:latin typeface="Arial" charset="0"/>
              </a:defRPr>
            </a:lvl2pPr>
            <a:lvl3pPr marL="1143000" indent="-228600" defTabSz="931863" eaLnBrk="0" hangingPunct="0">
              <a:defRPr>
                <a:solidFill>
                  <a:schemeClr val="tx1"/>
                </a:solidFill>
                <a:latin typeface="Arial" charset="0"/>
              </a:defRPr>
            </a:lvl3pPr>
            <a:lvl4pPr marL="1600200" indent="-228600" defTabSz="931863" eaLnBrk="0" hangingPunct="0">
              <a:defRPr>
                <a:solidFill>
                  <a:schemeClr val="tx1"/>
                </a:solidFill>
                <a:latin typeface="Arial" charset="0"/>
              </a:defRPr>
            </a:lvl4pPr>
            <a:lvl5pPr marL="2057400" indent="-228600" defTabSz="931863" eaLnBrk="0" hangingPunct="0">
              <a:defRPr>
                <a:solidFill>
                  <a:schemeClr val="tx1"/>
                </a:solidFill>
                <a:latin typeface="Arial" charset="0"/>
              </a:defRPr>
            </a:lvl5pPr>
            <a:lvl6pPr marL="2514600" indent="-228600" algn="ctr" defTabSz="931863" eaLnBrk="0" fontAlgn="base" hangingPunct="0">
              <a:spcBef>
                <a:spcPct val="0"/>
              </a:spcBef>
              <a:spcAft>
                <a:spcPct val="0"/>
              </a:spcAft>
              <a:defRPr>
                <a:solidFill>
                  <a:schemeClr val="tx1"/>
                </a:solidFill>
                <a:latin typeface="Arial" charset="0"/>
              </a:defRPr>
            </a:lvl6pPr>
            <a:lvl7pPr marL="2971800" indent="-228600" algn="ctr" defTabSz="931863" eaLnBrk="0" fontAlgn="base" hangingPunct="0">
              <a:spcBef>
                <a:spcPct val="0"/>
              </a:spcBef>
              <a:spcAft>
                <a:spcPct val="0"/>
              </a:spcAft>
              <a:defRPr>
                <a:solidFill>
                  <a:schemeClr val="tx1"/>
                </a:solidFill>
                <a:latin typeface="Arial" charset="0"/>
              </a:defRPr>
            </a:lvl7pPr>
            <a:lvl8pPr marL="3429000" indent="-228600" algn="ctr" defTabSz="931863" eaLnBrk="0" fontAlgn="base" hangingPunct="0">
              <a:spcBef>
                <a:spcPct val="0"/>
              </a:spcBef>
              <a:spcAft>
                <a:spcPct val="0"/>
              </a:spcAft>
              <a:defRPr>
                <a:solidFill>
                  <a:schemeClr val="tx1"/>
                </a:solidFill>
                <a:latin typeface="Arial" charset="0"/>
              </a:defRPr>
            </a:lvl8pPr>
            <a:lvl9pPr marL="3886200" indent="-228600" algn="ctr" defTabSz="931863" eaLnBrk="0" fontAlgn="base" hangingPunct="0">
              <a:spcBef>
                <a:spcPct val="0"/>
              </a:spcBef>
              <a:spcAft>
                <a:spcPct val="0"/>
              </a:spcAft>
              <a:defRPr>
                <a:solidFill>
                  <a:schemeClr val="tx1"/>
                </a:solidFill>
                <a:latin typeface="Arial" charset="0"/>
              </a:defRPr>
            </a:lvl9pPr>
          </a:lstStyle>
          <a:p>
            <a:pPr algn="r" eaLnBrk="1" hangingPunct="1"/>
            <a:fld id="{B598C01D-8D95-454B-841E-3DD858B0BA01}" type="slidenum">
              <a:rPr lang="en-US" sz="1200"/>
              <a:pPr algn="r" eaLnBrk="1" hangingPunct="1"/>
              <a:t>10</a:t>
            </a:fld>
            <a:endParaRPr lang="en-US" sz="1200" dirty="0"/>
          </a:p>
        </p:txBody>
      </p:sp>
      <p:sp>
        <p:nvSpPr>
          <p:cNvPr id="214019" name="Rectangle 2"/>
          <p:cNvSpPr>
            <a:spLocks noGrp="1" noRot="1" noChangeAspect="1" noChangeArrowheads="1" noTextEdit="1"/>
          </p:cNvSpPr>
          <p:nvPr>
            <p:ph type="sldImg"/>
          </p:nvPr>
        </p:nvSpPr>
        <p:spPr>
          <a:ln/>
        </p:spPr>
      </p:sp>
      <p:sp>
        <p:nvSpPr>
          <p:cNvPr id="214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aseline="0"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txBox="1">
            <a:spLocks noGrp="1" noChangeArrowheads="1"/>
          </p:cNvSpPr>
          <p:nvPr/>
        </p:nvSpPr>
        <p:spPr bwMode="auto">
          <a:xfrm>
            <a:off x="5233144" y="6658258"/>
            <a:ext cx="4001355" cy="35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593" tIns="47297" rIns="94593" bIns="47297" anchor="b"/>
          <a:lstStyle>
            <a:lvl1pPr defTabSz="931863" eaLnBrk="0" hangingPunct="0">
              <a:defRPr>
                <a:solidFill>
                  <a:schemeClr val="tx1"/>
                </a:solidFill>
                <a:latin typeface="Arial" charset="0"/>
              </a:defRPr>
            </a:lvl1pPr>
            <a:lvl2pPr marL="742950" indent="-285750" defTabSz="931863" eaLnBrk="0" hangingPunct="0">
              <a:defRPr>
                <a:solidFill>
                  <a:schemeClr val="tx1"/>
                </a:solidFill>
                <a:latin typeface="Arial" charset="0"/>
              </a:defRPr>
            </a:lvl2pPr>
            <a:lvl3pPr marL="1143000" indent="-228600" defTabSz="931863" eaLnBrk="0" hangingPunct="0">
              <a:defRPr>
                <a:solidFill>
                  <a:schemeClr val="tx1"/>
                </a:solidFill>
                <a:latin typeface="Arial" charset="0"/>
              </a:defRPr>
            </a:lvl3pPr>
            <a:lvl4pPr marL="1600200" indent="-228600" defTabSz="931863" eaLnBrk="0" hangingPunct="0">
              <a:defRPr>
                <a:solidFill>
                  <a:schemeClr val="tx1"/>
                </a:solidFill>
                <a:latin typeface="Arial" charset="0"/>
              </a:defRPr>
            </a:lvl4pPr>
            <a:lvl5pPr marL="2057400" indent="-228600" defTabSz="931863" eaLnBrk="0" hangingPunct="0">
              <a:defRPr>
                <a:solidFill>
                  <a:schemeClr val="tx1"/>
                </a:solidFill>
                <a:latin typeface="Arial" charset="0"/>
              </a:defRPr>
            </a:lvl5pPr>
            <a:lvl6pPr marL="2514600" indent="-228600" algn="ctr" defTabSz="931863" eaLnBrk="0" fontAlgn="base" hangingPunct="0">
              <a:spcBef>
                <a:spcPct val="0"/>
              </a:spcBef>
              <a:spcAft>
                <a:spcPct val="0"/>
              </a:spcAft>
              <a:defRPr>
                <a:solidFill>
                  <a:schemeClr val="tx1"/>
                </a:solidFill>
                <a:latin typeface="Arial" charset="0"/>
              </a:defRPr>
            </a:lvl6pPr>
            <a:lvl7pPr marL="2971800" indent="-228600" algn="ctr" defTabSz="931863" eaLnBrk="0" fontAlgn="base" hangingPunct="0">
              <a:spcBef>
                <a:spcPct val="0"/>
              </a:spcBef>
              <a:spcAft>
                <a:spcPct val="0"/>
              </a:spcAft>
              <a:defRPr>
                <a:solidFill>
                  <a:schemeClr val="tx1"/>
                </a:solidFill>
                <a:latin typeface="Arial" charset="0"/>
              </a:defRPr>
            </a:lvl7pPr>
            <a:lvl8pPr marL="3429000" indent="-228600" algn="ctr" defTabSz="931863" eaLnBrk="0" fontAlgn="base" hangingPunct="0">
              <a:spcBef>
                <a:spcPct val="0"/>
              </a:spcBef>
              <a:spcAft>
                <a:spcPct val="0"/>
              </a:spcAft>
              <a:defRPr>
                <a:solidFill>
                  <a:schemeClr val="tx1"/>
                </a:solidFill>
                <a:latin typeface="Arial" charset="0"/>
              </a:defRPr>
            </a:lvl8pPr>
            <a:lvl9pPr marL="3886200" indent="-228600" algn="ctr" defTabSz="931863" eaLnBrk="0" fontAlgn="base" hangingPunct="0">
              <a:spcBef>
                <a:spcPct val="0"/>
              </a:spcBef>
              <a:spcAft>
                <a:spcPct val="0"/>
              </a:spcAft>
              <a:defRPr>
                <a:solidFill>
                  <a:schemeClr val="tx1"/>
                </a:solidFill>
                <a:latin typeface="Arial" charset="0"/>
              </a:defRPr>
            </a:lvl9pPr>
          </a:lstStyle>
          <a:p>
            <a:pPr algn="r" eaLnBrk="1" hangingPunct="1"/>
            <a:fld id="{B598C01D-8D95-454B-841E-3DD858B0BA01}" type="slidenum">
              <a:rPr lang="en-US" sz="1200">
                <a:solidFill>
                  <a:prstClr val="black"/>
                </a:solidFill>
              </a:rPr>
              <a:pPr algn="r" eaLnBrk="1" hangingPunct="1"/>
              <a:t>11</a:t>
            </a:fld>
            <a:endParaRPr lang="en-US" sz="1200" dirty="0">
              <a:solidFill>
                <a:prstClr val="black"/>
              </a:solidFill>
            </a:endParaRPr>
          </a:p>
        </p:txBody>
      </p:sp>
      <p:sp>
        <p:nvSpPr>
          <p:cNvPr id="214019" name="Rectangle 2"/>
          <p:cNvSpPr>
            <a:spLocks noGrp="1" noRot="1" noChangeAspect="1" noChangeArrowheads="1" noTextEdit="1"/>
          </p:cNvSpPr>
          <p:nvPr>
            <p:ph type="sldImg"/>
          </p:nvPr>
        </p:nvSpPr>
        <p:spPr>
          <a:ln/>
        </p:spPr>
      </p:sp>
      <p:sp>
        <p:nvSpPr>
          <p:cNvPr id="214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A72E3E-0E65-492F-8C67-4290640D9462}"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20895478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14BE9597-48FF-48D6-9325-BCA4B53F8BBD}"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14915319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14BE9597-48FF-48D6-9325-BCA4B53F8BBD}"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35540532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BE9597-48FF-48D6-9325-BCA4B53F8BBD}"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32397505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D7A72E3E-0E65-492F-8C67-4290640D9462}"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34473928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A72E3E-0E65-492F-8C67-4290640D9462}"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9373285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8299">
              <a:defRPr/>
            </a:pPr>
            <a:endParaRPr lang="en-US" dirty="0">
              <a:latin typeface="Arial" pitchFamily="34" charset="0"/>
              <a:cs typeface="Arial" pitchFamily="34" charset="0"/>
            </a:endParaRPr>
          </a:p>
          <a:p>
            <a:pPr defTabSz="928299">
              <a:defRPr/>
            </a:pP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621A3D9F-2546-415E-A1EF-CA89D42F4A47}"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289477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8299">
              <a:defRPr/>
            </a:pPr>
            <a:endParaRPr lang="en-US" dirty="0"/>
          </a:p>
        </p:txBody>
      </p:sp>
      <p:sp>
        <p:nvSpPr>
          <p:cNvPr id="4" name="Slide Number Placeholder 3"/>
          <p:cNvSpPr>
            <a:spLocks noGrp="1"/>
          </p:cNvSpPr>
          <p:nvPr>
            <p:ph type="sldNum" sz="quarter" idx="10"/>
          </p:nvPr>
        </p:nvSpPr>
        <p:spPr/>
        <p:txBody>
          <a:bodyPr/>
          <a:lstStyle/>
          <a:p>
            <a:fld id="{621A3D9F-2546-415E-A1EF-CA89D42F4A47}"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28947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D7A72E3E-0E65-492F-8C67-4290640D9462}" type="slidenum">
              <a:rPr lang="en-US" smtClean="0"/>
              <a:t>2</a:t>
            </a:fld>
            <a:endParaRPr lang="en-US" dirty="0"/>
          </a:p>
        </p:txBody>
      </p:sp>
    </p:spTree>
    <p:extLst>
      <p:ext uri="{BB962C8B-B14F-4D97-AF65-F5344CB8AC3E}">
        <p14:creationId xmlns:p14="http://schemas.microsoft.com/office/powerpoint/2010/main" val="7142839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21A3D9F-2546-415E-A1EF-CA89D42F4A47}"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289477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21A3D9F-2546-415E-A1EF-CA89D42F4A47}"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289477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621A3D9F-2546-415E-A1EF-CA89D42F4A47}"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289477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8299">
              <a:defRPr/>
            </a:pP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621A3D9F-2546-415E-A1EF-CA89D42F4A47}"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289477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8299">
              <a:defRPr/>
            </a:pPr>
            <a:endParaRPr lang="fr-FR" dirty="0">
              <a:solidFill>
                <a:schemeClr val="bg1"/>
              </a:solidFill>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621A3D9F-2546-415E-A1EF-CA89D42F4A47}"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289477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A72E3E-0E65-492F-8C67-4290640D9462}" type="slidenum">
              <a:rPr lang="en-US">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9373285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21A3D9F-2546-415E-A1EF-CA89D42F4A47}" type="slidenum">
              <a:rPr lang="en-US">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289477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prstClr val="black"/>
              </a:solidFill>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621A3D9F-2546-415E-A1EF-CA89D42F4A47}" type="slidenum">
              <a:rPr lang="en-US">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289477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21A3D9F-2546-415E-A1EF-CA89D42F4A47}" type="slidenum">
              <a:rPr lang="en-US">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289477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21A3D9F-2546-415E-A1EF-CA89D42F4A47}" type="slidenum">
              <a:rPr lang="en-US">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289477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D7A72E3E-0E65-492F-8C67-4290640D9462}" type="slidenum">
              <a:rPr lang="en-US" smtClean="0"/>
              <a:t>3</a:t>
            </a:fld>
            <a:endParaRPr lang="en-US" dirty="0"/>
          </a:p>
        </p:txBody>
      </p:sp>
    </p:spTree>
    <p:extLst>
      <p:ext uri="{BB962C8B-B14F-4D97-AF65-F5344CB8AC3E}">
        <p14:creationId xmlns:p14="http://schemas.microsoft.com/office/powerpoint/2010/main" val="7142839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A72E3E-0E65-492F-8C67-4290640D9462}"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8510769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txBox="1">
            <a:spLocks noGrp="1" noChangeArrowheads="1"/>
          </p:cNvSpPr>
          <p:nvPr/>
        </p:nvSpPr>
        <p:spPr bwMode="auto">
          <a:xfrm>
            <a:off x="5231569" y="6658258"/>
            <a:ext cx="4002929" cy="35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593" tIns="47297" rIns="94593" bIns="47297" anchor="b"/>
          <a:lstStyle>
            <a:lvl1pPr defTabSz="931863" eaLnBrk="0" hangingPunct="0">
              <a:defRPr>
                <a:solidFill>
                  <a:schemeClr val="tx1"/>
                </a:solidFill>
                <a:latin typeface="Arial" charset="0"/>
              </a:defRPr>
            </a:lvl1pPr>
            <a:lvl2pPr marL="742950" indent="-285750" defTabSz="931863" eaLnBrk="0" hangingPunct="0">
              <a:defRPr>
                <a:solidFill>
                  <a:schemeClr val="tx1"/>
                </a:solidFill>
                <a:latin typeface="Arial" charset="0"/>
              </a:defRPr>
            </a:lvl2pPr>
            <a:lvl3pPr marL="1143000" indent="-228600" defTabSz="931863" eaLnBrk="0" hangingPunct="0">
              <a:defRPr>
                <a:solidFill>
                  <a:schemeClr val="tx1"/>
                </a:solidFill>
                <a:latin typeface="Arial" charset="0"/>
              </a:defRPr>
            </a:lvl3pPr>
            <a:lvl4pPr marL="1600200" indent="-228600" defTabSz="931863" eaLnBrk="0" hangingPunct="0">
              <a:defRPr>
                <a:solidFill>
                  <a:schemeClr val="tx1"/>
                </a:solidFill>
                <a:latin typeface="Arial" charset="0"/>
              </a:defRPr>
            </a:lvl4pPr>
            <a:lvl5pPr marL="2057400" indent="-228600" defTabSz="931863" eaLnBrk="0" hangingPunct="0">
              <a:defRPr>
                <a:solidFill>
                  <a:schemeClr val="tx1"/>
                </a:solidFill>
                <a:latin typeface="Arial" charset="0"/>
              </a:defRPr>
            </a:lvl5pPr>
            <a:lvl6pPr marL="2514600" indent="-228600" algn="ctr" defTabSz="931863" eaLnBrk="0" fontAlgn="base" hangingPunct="0">
              <a:spcBef>
                <a:spcPct val="0"/>
              </a:spcBef>
              <a:spcAft>
                <a:spcPct val="0"/>
              </a:spcAft>
              <a:defRPr>
                <a:solidFill>
                  <a:schemeClr val="tx1"/>
                </a:solidFill>
                <a:latin typeface="Arial" charset="0"/>
              </a:defRPr>
            </a:lvl6pPr>
            <a:lvl7pPr marL="2971800" indent="-228600" algn="ctr" defTabSz="931863" eaLnBrk="0" fontAlgn="base" hangingPunct="0">
              <a:spcBef>
                <a:spcPct val="0"/>
              </a:spcBef>
              <a:spcAft>
                <a:spcPct val="0"/>
              </a:spcAft>
              <a:defRPr>
                <a:solidFill>
                  <a:schemeClr val="tx1"/>
                </a:solidFill>
                <a:latin typeface="Arial" charset="0"/>
              </a:defRPr>
            </a:lvl7pPr>
            <a:lvl8pPr marL="3429000" indent="-228600" algn="ctr" defTabSz="931863" eaLnBrk="0" fontAlgn="base" hangingPunct="0">
              <a:spcBef>
                <a:spcPct val="0"/>
              </a:spcBef>
              <a:spcAft>
                <a:spcPct val="0"/>
              </a:spcAft>
              <a:defRPr>
                <a:solidFill>
                  <a:schemeClr val="tx1"/>
                </a:solidFill>
                <a:latin typeface="Arial" charset="0"/>
              </a:defRPr>
            </a:lvl8pPr>
            <a:lvl9pPr marL="3886200" indent="-228600" algn="ctr" defTabSz="931863" eaLnBrk="0" fontAlgn="base" hangingPunct="0">
              <a:spcBef>
                <a:spcPct val="0"/>
              </a:spcBef>
              <a:spcAft>
                <a:spcPct val="0"/>
              </a:spcAft>
              <a:defRPr>
                <a:solidFill>
                  <a:schemeClr val="tx1"/>
                </a:solidFill>
                <a:latin typeface="Arial" charset="0"/>
              </a:defRPr>
            </a:lvl9pPr>
          </a:lstStyle>
          <a:p>
            <a:pPr algn="r" eaLnBrk="1" hangingPunct="1"/>
            <a:fld id="{49DE6387-0866-43BC-A2A6-2ADA7111F59D}" type="slidenum">
              <a:rPr lang="en-US" sz="1200">
                <a:solidFill>
                  <a:prstClr val="black"/>
                </a:solidFill>
              </a:rPr>
              <a:pPr algn="r" eaLnBrk="1" hangingPunct="1"/>
              <a:t>31</a:t>
            </a:fld>
            <a:endParaRPr lang="en-US" sz="1200" dirty="0">
              <a:solidFill>
                <a:prstClr val="black"/>
              </a:solidFill>
            </a:endParaRPr>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E66EF02D-63AF-4C97-A4FC-BCA42DBAEBC1}"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24378322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A72E3E-0E65-492F-8C67-4290640D9462}"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27304166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A72E3E-0E65-492F-8C67-4290640D9462}"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27304166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6EF02D-63AF-4C97-A4FC-BCA42DBAEBC1}"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17618210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A72E3E-0E65-492F-8C67-4290640D9462}"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2549748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9BE5A5-F0AC-4C93-A659-08335F8A49DB}"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40533257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99BE5A5-F0AC-4C93-A659-08335F8A49DB}"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923604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027" eaLnBrk="0" hangingPunct="0">
              <a:defRPr>
                <a:solidFill>
                  <a:schemeClr val="tx1"/>
                </a:solidFill>
                <a:latin typeface="Arial" charset="0"/>
              </a:defRPr>
            </a:lvl1pPr>
            <a:lvl2pPr marL="754243" indent="-290093" defTabSz="946027" eaLnBrk="0" hangingPunct="0">
              <a:defRPr>
                <a:solidFill>
                  <a:schemeClr val="tx1"/>
                </a:solidFill>
                <a:latin typeface="Arial" charset="0"/>
              </a:defRPr>
            </a:lvl2pPr>
            <a:lvl3pPr marL="1160374" indent="-232075" defTabSz="946027" eaLnBrk="0" hangingPunct="0">
              <a:defRPr>
                <a:solidFill>
                  <a:schemeClr val="tx1"/>
                </a:solidFill>
                <a:latin typeface="Arial" charset="0"/>
              </a:defRPr>
            </a:lvl3pPr>
            <a:lvl4pPr marL="1624523" indent="-232075" defTabSz="946027" eaLnBrk="0" hangingPunct="0">
              <a:defRPr>
                <a:solidFill>
                  <a:schemeClr val="tx1"/>
                </a:solidFill>
                <a:latin typeface="Arial" charset="0"/>
              </a:defRPr>
            </a:lvl4pPr>
            <a:lvl5pPr marL="2088672" indent="-232075" defTabSz="946027" eaLnBrk="0" hangingPunct="0">
              <a:defRPr>
                <a:solidFill>
                  <a:schemeClr val="tx1"/>
                </a:solidFill>
                <a:latin typeface="Arial" charset="0"/>
              </a:defRPr>
            </a:lvl5pPr>
            <a:lvl6pPr marL="2552822" indent="-232075" algn="ctr" defTabSz="946027" eaLnBrk="0" fontAlgn="base" hangingPunct="0">
              <a:spcBef>
                <a:spcPct val="0"/>
              </a:spcBef>
              <a:spcAft>
                <a:spcPct val="0"/>
              </a:spcAft>
              <a:defRPr>
                <a:solidFill>
                  <a:schemeClr val="tx1"/>
                </a:solidFill>
                <a:latin typeface="Arial" charset="0"/>
              </a:defRPr>
            </a:lvl6pPr>
            <a:lvl7pPr marL="3016971" indent="-232075" algn="ctr" defTabSz="946027" eaLnBrk="0" fontAlgn="base" hangingPunct="0">
              <a:spcBef>
                <a:spcPct val="0"/>
              </a:spcBef>
              <a:spcAft>
                <a:spcPct val="0"/>
              </a:spcAft>
              <a:defRPr>
                <a:solidFill>
                  <a:schemeClr val="tx1"/>
                </a:solidFill>
                <a:latin typeface="Arial" charset="0"/>
              </a:defRPr>
            </a:lvl7pPr>
            <a:lvl8pPr marL="3481121" indent="-232075" algn="ctr" defTabSz="946027" eaLnBrk="0" fontAlgn="base" hangingPunct="0">
              <a:spcBef>
                <a:spcPct val="0"/>
              </a:spcBef>
              <a:spcAft>
                <a:spcPct val="0"/>
              </a:spcAft>
              <a:defRPr>
                <a:solidFill>
                  <a:schemeClr val="tx1"/>
                </a:solidFill>
                <a:latin typeface="Arial" charset="0"/>
              </a:defRPr>
            </a:lvl8pPr>
            <a:lvl9pPr marL="3945270" indent="-232075" algn="ctr" defTabSz="946027" eaLnBrk="0" fontAlgn="base" hangingPunct="0">
              <a:spcBef>
                <a:spcPct val="0"/>
              </a:spcBef>
              <a:spcAft>
                <a:spcPct val="0"/>
              </a:spcAft>
              <a:defRPr>
                <a:solidFill>
                  <a:schemeClr val="tx1"/>
                </a:solidFill>
                <a:latin typeface="Arial" charset="0"/>
              </a:defRPr>
            </a:lvl9pPr>
          </a:lstStyle>
          <a:p>
            <a:pPr eaLnBrk="1" hangingPunct="1"/>
            <a:fld id="{634E548D-F016-4F37-ACD0-2A9435AFDC30}" type="slidenum">
              <a:rPr lang="en-US" smtClean="0">
                <a:solidFill>
                  <a:prstClr val="black"/>
                </a:solidFill>
              </a:rPr>
              <a:pPr eaLnBrk="1" hangingPunct="1"/>
              <a:t>39</a:t>
            </a:fld>
            <a:endParaRPr lang="en-US" dirty="0" smtClean="0">
              <a:solidFill>
                <a:prstClr val="black"/>
              </a:solidFill>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A72E3E-0E65-492F-8C67-4290640D9462}" type="slidenum">
              <a:rPr lang="en-US" smtClean="0"/>
              <a:t>4</a:t>
            </a:fld>
            <a:endParaRPr lang="en-US" dirty="0"/>
          </a:p>
        </p:txBody>
      </p:sp>
    </p:spTree>
    <p:extLst>
      <p:ext uri="{BB962C8B-B14F-4D97-AF65-F5344CB8AC3E}">
        <p14:creationId xmlns:p14="http://schemas.microsoft.com/office/powerpoint/2010/main" val="20895478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9BE5A5-F0AC-4C93-A659-08335F8A49DB}" type="slidenum">
              <a:rPr lang="en-US" smtClean="0">
                <a:solidFill>
                  <a:prstClr val="black"/>
                </a:solidFill>
              </a:rPr>
              <a:pPr/>
              <a:t>40</a:t>
            </a:fld>
            <a:endParaRPr lang="en-US" dirty="0">
              <a:solidFill>
                <a:prstClr val="black"/>
              </a:solidFill>
            </a:endParaRPr>
          </a:p>
        </p:txBody>
      </p:sp>
    </p:spTree>
    <p:extLst>
      <p:ext uri="{BB962C8B-B14F-4D97-AF65-F5344CB8AC3E}">
        <p14:creationId xmlns:p14="http://schemas.microsoft.com/office/powerpoint/2010/main" val="3713443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A72E3E-0E65-492F-8C67-4290640D9462}" type="slidenum">
              <a:rPr lang="en-US">
                <a:solidFill>
                  <a:prstClr val="black"/>
                </a:solidFill>
              </a:rPr>
              <a:pPr/>
              <a:t>41</a:t>
            </a:fld>
            <a:endParaRPr lang="en-US" dirty="0">
              <a:solidFill>
                <a:prstClr val="black"/>
              </a:solidFill>
            </a:endParaRPr>
          </a:p>
        </p:txBody>
      </p:sp>
    </p:spTree>
    <p:extLst>
      <p:ext uri="{BB962C8B-B14F-4D97-AF65-F5344CB8AC3E}">
        <p14:creationId xmlns:p14="http://schemas.microsoft.com/office/powerpoint/2010/main" val="9373285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21A3D9F-2546-415E-A1EF-CA89D42F4A47}" type="slidenum">
              <a:rPr lang="en-US">
                <a:solidFill>
                  <a:prstClr val="black"/>
                </a:solidFill>
              </a:rPr>
              <a:pPr/>
              <a:t>42</a:t>
            </a:fld>
            <a:endParaRPr lang="en-US" dirty="0">
              <a:solidFill>
                <a:prstClr val="black"/>
              </a:solidFill>
            </a:endParaRPr>
          </a:p>
        </p:txBody>
      </p:sp>
    </p:spTree>
    <p:extLst>
      <p:ext uri="{BB962C8B-B14F-4D97-AF65-F5344CB8AC3E}">
        <p14:creationId xmlns:p14="http://schemas.microsoft.com/office/powerpoint/2010/main" val="289477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21A3D9F-2546-415E-A1EF-CA89D42F4A47}" type="slidenum">
              <a:rPr lang="en-US">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val="289477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21A3D9F-2546-415E-A1EF-CA89D42F4A47}" type="slidenum">
              <a:rPr lang="en-US">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val="289477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21A3D9F-2546-415E-A1EF-CA89D42F4A47}" type="slidenum">
              <a:rPr lang="en-US">
                <a:solidFill>
                  <a:prstClr val="black"/>
                </a:solidFill>
              </a:rPr>
              <a:pPr/>
              <a:t>45</a:t>
            </a:fld>
            <a:endParaRPr lang="en-US" dirty="0">
              <a:solidFill>
                <a:prstClr val="black"/>
              </a:solidFill>
            </a:endParaRPr>
          </a:p>
        </p:txBody>
      </p:sp>
    </p:spTree>
    <p:extLst>
      <p:ext uri="{BB962C8B-B14F-4D97-AF65-F5344CB8AC3E}">
        <p14:creationId xmlns:p14="http://schemas.microsoft.com/office/powerpoint/2010/main" val="289477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A72E3E-0E65-492F-8C67-4290640D9462}" type="slidenum">
              <a:rPr lang="en-US" smtClean="0"/>
              <a:t>46</a:t>
            </a:fld>
            <a:endParaRPr lang="en-US" dirty="0"/>
          </a:p>
        </p:txBody>
      </p:sp>
    </p:spTree>
    <p:extLst>
      <p:ext uri="{BB962C8B-B14F-4D97-AF65-F5344CB8AC3E}">
        <p14:creationId xmlns:p14="http://schemas.microsoft.com/office/powerpoint/2010/main" val="13844003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7"/>
          <p:cNvSpPr txBox="1">
            <a:spLocks noGrp="1" noChangeArrowheads="1"/>
          </p:cNvSpPr>
          <p:nvPr/>
        </p:nvSpPr>
        <p:spPr bwMode="auto">
          <a:xfrm>
            <a:off x="5233144" y="6658258"/>
            <a:ext cx="4001355" cy="35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593" tIns="47297" rIns="94593" bIns="47297" anchor="b"/>
          <a:lstStyle>
            <a:lvl1pPr defTabSz="931863" eaLnBrk="0" hangingPunct="0">
              <a:defRPr>
                <a:solidFill>
                  <a:schemeClr val="tx1"/>
                </a:solidFill>
                <a:latin typeface="Arial" charset="0"/>
              </a:defRPr>
            </a:lvl1pPr>
            <a:lvl2pPr marL="742950" indent="-285750" defTabSz="931863" eaLnBrk="0" hangingPunct="0">
              <a:defRPr>
                <a:solidFill>
                  <a:schemeClr val="tx1"/>
                </a:solidFill>
                <a:latin typeface="Arial" charset="0"/>
              </a:defRPr>
            </a:lvl2pPr>
            <a:lvl3pPr marL="1143000" indent="-228600" defTabSz="931863" eaLnBrk="0" hangingPunct="0">
              <a:defRPr>
                <a:solidFill>
                  <a:schemeClr val="tx1"/>
                </a:solidFill>
                <a:latin typeface="Arial" charset="0"/>
              </a:defRPr>
            </a:lvl3pPr>
            <a:lvl4pPr marL="1600200" indent="-228600" defTabSz="931863" eaLnBrk="0" hangingPunct="0">
              <a:defRPr>
                <a:solidFill>
                  <a:schemeClr val="tx1"/>
                </a:solidFill>
                <a:latin typeface="Arial" charset="0"/>
              </a:defRPr>
            </a:lvl4pPr>
            <a:lvl5pPr marL="2057400" indent="-228600" defTabSz="931863" eaLnBrk="0" hangingPunct="0">
              <a:defRPr>
                <a:solidFill>
                  <a:schemeClr val="tx1"/>
                </a:solidFill>
                <a:latin typeface="Arial" charset="0"/>
              </a:defRPr>
            </a:lvl5pPr>
            <a:lvl6pPr marL="2514600" indent="-228600" algn="ctr" defTabSz="931863" eaLnBrk="0" fontAlgn="base" hangingPunct="0">
              <a:spcBef>
                <a:spcPct val="0"/>
              </a:spcBef>
              <a:spcAft>
                <a:spcPct val="0"/>
              </a:spcAft>
              <a:defRPr>
                <a:solidFill>
                  <a:schemeClr val="tx1"/>
                </a:solidFill>
                <a:latin typeface="Arial" charset="0"/>
              </a:defRPr>
            </a:lvl6pPr>
            <a:lvl7pPr marL="2971800" indent="-228600" algn="ctr" defTabSz="931863" eaLnBrk="0" fontAlgn="base" hangingPunct="0">
              <a:spcBef>
                <a:spcPct val="0"/>
              </a:spcBef>
              <a:spcAft>
                <a:spcPct val="0"/>
              </a:spcAft>
              <a:defRPr>
                <a:solidFill>
                  <a:schemeClr val="tx1"/>
                </a:solidFill>
                <a:latin typeface="Arial" charset="0"/>
              </a:defRPr>
            </a:lvl7pPr>
            <a:lvl8pPr marL="3429000" indent="-228600" algn="ctr" defTabSz="931863" eaLnBrk="0" fontAlgn="base" hangingPunct="0">
              <a:spcBef>
                <a:spcPct val="0"/>
              </a:spcBef>
              <a:spcAft>
                <a:spcPct val="0"/>
              </a:spcAft>
              <a:defRPr>
                <a:solidFill>
                  <a:schemeClr val="tx1"/>
                </a:solidFill>
                <a:latin typeface="Arial" charset="0"/>
              </a:defRPr>
            </a:lvl8pPr>
            <a:lvl9pPr marL="3886200" indent="-228600" algn="ctr" defTabSz="931863" eaLnBrk="0" fontAlgn="base" hangingPunct="0">
              <a:spcBef>
                <a:spcPct val="0"/>
              </a:spcBef>
              <a:spcAft>
                <a:spcPct val="0"/>
              </a:spcAft>
              <a:defRPr>
                <a:solidFill>
                  <a:schemeClr val="tx1"/>
                </a:solidFill>
                <a:latin typeface="Arial" charset="0"/>
              </a:defRPr>
            </a:lvl9pPr>
          </a:lstStyle>
          <a:p>
            <a:pPr algn="r" eaLnBrk="1" hangingPunct="1"/>
            <a:fld id="{9D07F2E7-DD65-409F-9912-D4776998BC1B}" type="slidenum">
              <a:rPr lang="en-US" sz="1200">
                <a:solidFill>
                  <a:prstClr val="black"/>
                </a:solidFill>
              </a:rPr>
              <a:pPr algn="r" eaLnBrk="1" hangingPunct="1"/>
              <a:t>47</a:t>
            </a:fld>
            <a:endParaRPr lang="en-US" sz="1200" dirty="0">
              <a:solidFill>
                <a:prstClr val="black"/>
              </a:solidFill>
            </a:endParaRPr>
          </a:p>
        </p:txBody>
      </p:sp>
      <p:sp>
        <p:nvSpPr>
          <p:cNvPr id="361475" name="Rectangle 2"/>
          <p:cNvSpPr>
            <a:spLocks noGrp="1" noRot="1" noChangeAspect="1" noChangeArrowheads="1" noTextEdit="1"/>
          </p:cNvSpPr>
          <p:nvPr>
            <p:ph type="sldImg"/>
          </p:nvPr>
        </p:nvSpPr>
        <p:spPr>
          <a:ln/>
        </p:spPr>
      </p:sp>
      <p:sp>
        <p:nvSpPr>
          <p:cNvPr id="361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txBox="1">
            <a:spLocks noGrp="1" noChangeArrowheads="1"/>
          </p:cNvSpPr>
          <p:nvPr/>
        </p:nvSpPr>
        <p:spPr bwMode="auto">
          <a:xfrm>
            <a:off x="5233144" y="6658258"/>
            <a:ext cx="4001355" cy="35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593" tIns="47297" rIns="94593" bIns="47297" anchor="b"/>
          <a:lstStyle>
            <a:lvl1pPr defTabSz="931863" eaLnBrk="0" hangingPunct="0">
              <a:defRPr>
                <a:solidFill>
                  <a:schemeClr val="tx1"/>
                </a:solidFill>
                <a:latin typeface="Arial" charset="0"/>
              </a:defRPr>
            </a:lvl1pPr>
            <a:lvl2pPr marL="742950" indent="-285750" defTabSz="931863" eaLnBrk="0" hangingPunct="0">
              <a:defRPr>
                <a:solidFill>
                  <a:schemeClr val="tx1"/>
                </a:solidFill>
                <a:latin typeface="Arial" charset="0"/>
              </a:defRPr>
            </a:lvl2pPr>
            <a:lvl3pPr marL="1143000" indent="-228600" defTabSz="931863" eaLnBrk="0" hangingPunct="0">
              <a:defRPr>
                <a:solidFill>
                  <a:schemeClr val="tx1"/>
                </a:solidFill>
                <a:latin typeface="Arial" charset="0"/>
              </a:defRPr>
            </a:lvl3pPr>
            <a:lvl4pPr marL="1600200" indent="-228600" defTabSz="931863" eaLnBrk="0" hangingPunct="0">
              <a:defRPr>
                <a:solidFill>
                  <a:schemeClr val="tx1"/>
                </a:solidFill>
                <a:latin typeface="Arial" charset="0"/>
              </a:defRPr>
            </a:lvl4pPr>
            <a:lvl5pPr marL="2057400" indent="-228600" defTabSz="931863" eaLnBrk="0" hangingPunct="0">
              <a:defRPr>
                <a:solidFill>
                  <a:schemeClr val="tx1"/>
                </a:solidFill>
                <a:latin typeface="Arial" charset="0"/>
              </a:defRPr>
            </a:lvl5pPr>
            <a:lvl6pPr marL="2514600" indent="-228600" algn="ctr" defTabSz="931863" eaLnBrk="0" fontAlgn="base" hangingPunct="0">
              <a:spcBef>
                <a:spcPct val="0"/>
              </a:spcBef>
              <a:spcAft>
                <a:spcPct val="0"/>
              </a:spcAft>
              <a:defRPr>
                <a:solidFill>
                  <a:schemeClr val="tx1"/>
                </a:solidFill>
                <a:latin typeface="Arial" charset="0"/>
              </a:defRPr>
            </a:lvl6pPr>
            <a:lvl7pPr marL="2971800" indent="-228600" algn="ctr" defTabSz="931863" eaLnBrk="0" fontAlgn="base" hangingPunct="0">
              <a:spcBef>
                <a:spcPct val="0"/>
              </a:spcBef>
              <a:spcAft>
                <a:spcPct val="0"/>
              </a:spcAft>
              <a:defRPr>
                <a:solidFill>
                  <a:schemeClr val="tx1"/>
                </a:solidFill>
                <a:latin typeface="Arial" charset="0"/>
              </a:defRPr>
            </a:lvl7pPr>
            <a:lvl8pPr marL="3429000" indent="-228600" algn="ctr" defTabSz="931863" eaLnBrk="0" fontAlgn="base" hangingPunct="0">
              <a:spcBef>
                <a:spcPct val="0"/>
              </a:spcBef>
              <a:spcAft>
                <a:spcPct val="0"/>
              </a:spcAft>
              <a:defRPr>
                <a:solidFill>
                  <a:schemeClr val="tx1"/>
                </a:solidFill>
                <a:latin typeface="Arial" charset="0"/>
              </a:defRPr>
            </a:lvl8pPr>
            <a:lvl9pPr marL="3886200" indent="-228600" algn="ctr" defTabSz="931863" eaLnBrk="0" fontAlgn="base" hangingPunct="0">
              <a:spcBef>
                <a:spcPct val="0"/>
              </a:spcBef>
              <a:spcAft>
                <a:spcPct val="0"/>
              </a:spcAft>
              <a:defRPr>
                <a:solidFill>
                  <a:schemeClr val="tx1"/>
                </a:solidFill>
                <a:latin typeface="Arial" charset="0"/>
              </a:defRPr>
            </a:lvl9pPr>
          </a:lstStyle>
          <a:p>
            <a:pPr algn="r" eaLnBrk="1" fontAlgn="base" hangingPunct="1">
              <a:spcBef>
                <a:spcPct val="0"/>
              </a:spcBef>
              <a:spcAft>
                <a:spcPct val="0"/>
              </a:spcAft>
            </a:pPr>
            <a:fld id="{BB5714F1-1CFB-4DDD-87DF-DA488F763433}" type="slidenum">
              <a:rPr lang="en-US" sz="1200">
                <a:solidFill>
                  <a:prstClr val="black"/>
                </a:solidFill>
              </a:rPr>
              <a:pPr algn="r" eaLnBrk="1" fontAlgn="base" hangingPunct="1">
                <a:spcBef>
                  <a:spcPct val="0"/>
                </a:spcBef>
                <a:spcAft>
                  <a:spcPct val="0"/>
                </a:spcAft>
              </a:pPr>
              <a:t>48</a:t>
            </a:fld>
            <a:endParaRPr lang="en-US" sz="1200" dirty="0">
              <a:solidFill>
                <a:prstClr val="black"/>
              </a:solidFill>
            </a:endParaRPr>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aseline="0" dirty="0"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A72E3E-0E65-492F-8C67-4290640D9462}" type="slidenum">
              <a:rPr lang="en-US" smtClean="0"/>
              <a:t>49</a:t>
            </a:fld>
            <a:endParaRPr lang="en-US" dirty="0"/>
          </a:p>
        </p:txBody>
      </p:sp>
    </p:spTree>
    <p:extLst>
      <p:ext uri="{BB962C8B-B14F-4D97-AF65-F5344CB8AC3E}">
        <p14:creationId xmlns:p14="http://schemas.microsoft.com/office/powerpoint/2010/main" val="36151693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21A3D9F-2546-415E-A1EF-CA89D42F4A47}"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289477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8AC30C88-F9BF-4FAD-9EF3-8BB07AE8230F}" type="slidenum">
              <a:rPr lang="en-US" smtClean="0">
                <a:solidFill>
                  <a:prstClr val="black"/>
                </a:solidFill>
              </a:rPr>
              <a:pPr/>
              <a:t>50</a:t>
            </a:fld>
            <a:endParaRPr lang="en-US" dirty="0">
              <a:solidFill>
                <a:prstClr val="black"/>
              </a:solidFill>
            </a:endParaRPr>
          </a:p>
        </p:txBody>
      </p:sp>
    </p:spTree>
    <p:extLst>
      <p:ext uri="{BB962C8B-B14F-4D97-AF65-F5344CB8AC3E}">
        <p14:creationId xmlns:p14="http://schemas.microsoft.com/office/powerpoint/2010/main" val="22777880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C7E5ED-F7B2-485A-ACF3-50085E4B90DF}" type="slidenum">
              <a:rPr lang="en-US" smtClean="0">
                <a:solidFill>
                  <a:prstClr val="black"/>
                </a:solidFill>
              </a:rPr>
              <a:pPr/>
              <a:t>51</a:t>
            </a:fld>
            <a:endParaRPr lang="en-US" dirty="0">
              <a:solidFill>
                <a:prstClr val="black"/>
              </a:solidFill>
            </a:endParaRPr>
          </a:p>
        </p:txBody>
      </p:sp>
    </p:spTree>
    <p:extLst>
      <p:ext uri="{BB962C8B-B14F-4D97-AF65-F5344CB8AC3E}">
        <p14:creationId xmlns:p14="http://schemas.microsoft.com/office/powerpoint/2010/main" val="36182301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A72E3E-0E65-492F-8C67-4290640D9462}" type="slidenum">
              <a:rPr lang="en-US" smtClean="0">
                <a:solidFill>
                  <a:prstClr val="black"/>
                </a:solidFill>
              </a:rPr>
              <a:pPr/>
              <a:t>52</a:t>
            </a:fld>
            <a:endParaRPr lang="en-US" dirty="0">
              <a:solidFill>
                <a:prstClr val="black"/>
              </a:solidFill>
            </a:endParaRPr>
          </a:p>
        </p:txBody>
      </p:sp>
    </p:spTree>
    <p:extLst>
      <p:ext uri="{BB962C8B-B14F-4D97-AF65-F5344CB8AC3E}">
        <p14:creationId xmlns:p14="http://schemas.microsoft.com/office/powerpoint/2010/main" val="193754119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2B4B0655-4B6F-4ECA-9E5C-EDD9BE8F15DB}" type="slidenum">
              <a:rPr lang="en-US" smtClean="0">
                <a:solidFill>
                  <a:prstClr val="black"/>
                </a:solidFill>
              </a:rPr>
              <a:pPr/>
              <a:t>53</a:t>
            </a:fld>
            <a:endParaRPr lang="en-US" dirty="0">
              <a:solidFill>
                <a:prstClr val="black"/>
              </a:solidFill>
            </a:endParaRPr>
          </a:p>
        </p:txBody>
      </p:sp>
    </p:spTree>
    <p:extLst>
      <p:ext uri="{BB962C8B-B14F-4D97-AF65-F5344CB8AC3E}">
        <p14:creationId xmlns:p14="http://schemas.microsoft.com/office/powerpoint/2010/main" val="20827386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2B4B0655-4B6F-4ECA-9E5C-EDD9BE8F15DB}" type="slidenum">
              <a:rPr lang="en-US" smtClean="0">
                <a:solidFill>
                  <a:prstClr val="black"/>
                </a:solidFill>
              </a:rPr>
              <a:pPr/>
              <a:t>54</a:t>
            </a:fld>
            <a:endParaRPr lang="en-US" dirty="0">
              <a:solidFill>
                <a:prstClr val="black"/>
              </a:solidFill>
            </a:endParaRPr>
          </a:p>
        </p:txBody>
      </p:sp>
    </p:spTree>
    <p:extLst>
      <p:ext uri="{BB962C8B-B14F-4D97-AF65-F5344CB8AC3E}">
        <p14:creationId xmlns:p14="http://schemas.microsoft.com/office/powerpoint/2010/main" val="380220668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2B4B0655-4B6F-4ECA-9E5C-EDD9BE8F15DB}" type="slidenum">
              <a:rPr lang="en-US" smtClean="0">
                <a:solidFill>
                  <a:prstClr val="black"/>
                </a:solidFill>
              </a:rPr>
              <a:pPr/>
              <a:t>55</a:t>
            </a:fld>
            <a:endParaRPr lang="en-US" dirty="0">
              <a:solidFill>
                <a:prstClr val="black"/>
              </a:solidFill>
            </a:endParaRPr>
          </a:p>
        </p:txBody>
      </p:sp>
    </p:spTree>
    <p:extLst>
      <p:ext uri="{BB962C8B-B14F-4D97-AF65-F5344CB8AC3E}">
        <p14:creationId xmlns:p14="http://schemas.microsoft.com/office/powerpoint/2010/main" val="136458537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A72E3E-0E65-492F-8C67-4290640D9462}" type="slidenum">
              <a:rPr lang="en-US" smtClean="0">
                <a:solidFill>
                  <a:prstClr val="black"/>
                </a:solidFill>
              </a:rPr>
              <a:pPr/>
              <a:t>56</a:t>
            </a:fld>
            <a:endParaRPr lang="en-US" dirty="0">
              <a:solidFill>
                <a:prstClr val="black"/>
              </a:solidFill>
            </a:endParaRPr>
          </a:p>
        </p:txBody>
      </p:sp>
    </p:spTree>
    <p:extLst>
      <p:ext uri="{BB962C8B-B14F-4D97-AF65-F5344CB8AC3E}">
        <p14:creationId xmlns:p14="http://schemas.microsoft.com/office/powerpoint/2010/main" val="93732850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21A3D9F-2546-415E-A1EF-CA89D42F4A47}" type="slidenum">
              <a:rPr lang="en-US" smtClean="0">
                <a:solidFill>
                  <a:prstClr val="black"/>
                </a:solidFill>
              </a:rPr>
              <a:pPr/>
              <a:t>57</a:t>
            </a:fld>
            <a:endParaRPr lang="en-US" dirty="0">
              <a:solidFill>
                <a:prstClr val="black"/>
              </a:solidFill>
            </a:endParaRPr>
          </a:p>
        </p:txBody>
      </p:sp>
    </p:spTree>
    <p:extLst>
      <p:ext uri="{BB962C8B-B14F-4D97-AF65-F5344CB8AC3E}">
        <p14:creationId xmlns:p14="http://schemas.microsoft.com/office/powerpoint/2010/main" val="2894775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21A3D9F-2546-415E-A1EF-CA89D42F4A47}" type="slidenum">
              <a:rPr lang="en-US" smtClean="0">
                <a:solidFill>
                  <a:prstClr val="black"/>
                </a:solidFill>
              </a:rPr>
              <a:pPr/>
              <a:t>58</a:t>
            </a:fld>
            <a:endParaRPr lang="en-US" dirty="0">
              <a:solidFill>
                <a:prstClr val="black"/>
              </a:solidFill>
            </a:endParaRPr>
          </a:p>
        </p:txBody>
      </p:sp>
    </p:spTree>
    <p:extLst>
      <p:ext uri="{BB962C8B-B14F-4D97-AF65-F5344CB8AC3E}">
        <p14:creationId xmlns:p14="http://schemas.microsoft.com/office/powerpoint/2010/main" val="2894775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21A3D9F-2546-415E-A1EF-CA89D42F4A47}" type="slidenum">
              <a:rPr lang="en-US" smtClean="0">
                <a:solidFill>
                  <a:prstClr val="black"/>
                </a:solidFill>
              </a:rPr>
              <a:pPr/>
              <a:t>59</a:t>
            </a:fld>
            <a:endParaRPr lang="en-US" dirty="0">
              <a:solidFill>
                <a:prstClr val="black"/>
              </a:solidFill>
            </a:endParaRPr>
          </a:p>
        </p:txBody>
      </p:sp>
    </p:spTree>
    <p:extLst>
      <p:ext uri="{BB962C8B-B14F-4D97-AF65-F5344CB8AC3E}">
        <p14:creationId xmlns:p14="http://schemas.microsoft.com/office/powerpoint/2010/main" val="28947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txBox="1">
            <a:spLocks noGrp="1" noChangeArrowheads="1"/>
          </p:cNvSpPr>
          <p:nvPr/>
        </p:nvSpPr>
        <p:spPr bwMode="auto">
          <a:xfrm>
            <a:off x="5233144" y="6658258"/>
            <a:ext cx="4001355" cy="35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51" tIns="46926" rIns="93851" bIns="46926"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r" eaLnBrk="1" fontAlgn="base" hangingPunct="1">
              <a:spcBef>
                <a:spcPct val="0"/>
              </a:spcBef>
              <a:spcAft>
                <a:spcPct val="0"/>
              </a:spcAft>
            </a:pPr>
            <a:fld id="{CD39364F-2D2F-40F0-B026-CEE05A6D33FD}" type="slidenum">
              <a:rPr lang="en-US" sz="1200">
                <a:solidFill>
                  <a:prstClr val="black"/>
                </a:solidFill>
              </a:rPr>
              <a:pPr algn="r" eaLnBrk="1" fontAlgn="base" hangingPunct="1">
                <a:spcBef>
                  <a:spcPct val="0"/>
                </a:spcBef>
                <a:spcAft>
                  <a:spcPct val="0"/>
                </a:spcAft>
              </a:pPr>
              <a:t>6</a:t>
            </a:fld>
            <a:endParaRPr lang="en-US" sz="1200" dirty="0">
              <a:solidFill>
                <a:prstClr val="black"/>
              </a:solidFill>
            </a:endParaRPr>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51" tIns="46926" rIns="93851" bIns="46926"/>
          <a:lstStyle/>
          <a:p>
            <a:pPr eaLnBrk="1" hangingPunct="1"/>
            <a:endParaRPr lang="en-US" baseline="0" dirty="0"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21A3D9F-2546-415E-A1EF-CA89D42F4A47}" type="slidenum">
              <a:rPr lang="en-US" smtClean="0">
                <a:solidFill>
                  <a:prstClr val="black"/>
                </a:solidFill>
              </a:rPr>
              <a:pPr/>
              <a:t>60</a:t>
            </a:fld>
            <a:endParaRPr lang="en-US" dirty="0">
              <a:solidFill>
                <a:prstClr val="black"/>
              </a:solidFill>
            </a:endParaRPr>
          </a:p>
        </p:txBody>
      </p:sp>
    </p:spTree>
    <p:extLst>
      <p:ext uri="{BB962C8B-B14F-4D97-AF65-F5344CB8AC3E}">
        <p14:creationId xmlns:p14="http://schemas.microsoft.com/office/powerpoint/2010/main" val="2894775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21A3D9F-2546-415E-A1EF-CA89D42F4A47}" type="slidenum">
              <a:rPr lang="en-US" smtClean="0">
                <a:solidFill>
                  <a:prstClr val="black"/>
                </a:solidFill>
              </a:rPr>
              <a:pPr/>
              <a:t>61</a:t>
            </a:fld>
            <a:endParaRPr lang="en-US" dirty="0">
              <a:solidFill>
                <a:prstClr val="black"/>
              </a:solidFill>
            </a:endParaRPr>
          </a:p>
        </p:txBody>
      </p:sp>
    </p:spTree>
    <p:extLst>
      <p:ext uri="{BB962C8B-B14F-4D97-AF65-F5344CB8AC3E}">
        <p14:creationId xmlns:p14="http://schemas.microsoft.com/office/powerpoint/2010/main" val="2894775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1A3D9F-2546-415E-A1EF-CA89D42F4A47}" type="slidenum">
              <a:rPr lang="en-US" smtClean="0">
                <a:solidFill>
                  <a:prstClr val="black"/>
                </a:solidFill>
              </a:rPr>
              <a:pPr/>
              <a:t>62</a:t>
            </a:fld>
            <a:endParaRPr lang="en-US" dirty="0">
              <a:solidFill>
                <a:prstClr val="black"/>
              </a:solidFill>
            </a:endParaRPr>
          </a:p>
        </p:txBody>
      </p:sp>
    </p:spTree>
    <p:extLst>
      <p:ext uri="{BB962C8B-B14F-4D97-AF65-F5344CB8AC3E}">
        <p14:creationId xmlns:p14="http://schemas.microsoft.com/office/powerpoint/2010/main" val="2894775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A72E3E-0E65-492F-8C67-4290640D9462}" type="slidenum">
              <a:rPr lang="en-US" smtClean="0"/>
              <a:t>63</a:t>
            </a:fld>
            <a:endParaRPr lang="en-US" dirty="0"/>
          </a:p>
        </p:txBody>
      </p:sp>
    </p:spTree>
    <p:extLst>
      <p:ext uri="{BB962C8B-B14F-4D97-AF65-F5344CB8AC3E}">
        <p14:creationId xmlns:p14="http://schemas.microsoft.com/office/powerpoint/2010/main" val="189468481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230BAB4-57C9-4F6B-A35F-2CE9890E1BC2}" type="slidenum">
              <a:rPr lang="en-US" smtClean="0"/>
              <a:t>64</a:t>
            </a:fld>
            <a:endParaRPr lang="en-US" dirty="0"/>
          </a:p>
        </p:txBody>
      </p:sp>
    </p:spTree>
    <p:extLst>
      <p:ext uri="{BB962C8B-B14F-4D97-AF65-F5344CB8AC3E}">
        <p14:creationId xmlns:p14="http://schemas.microsoft.com/office/powerpoint/2010/main" val="52275709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txBox="1">
            <a:spLocks noGrp="1" noChangeArrowheads="1"/>
          </p:cNvSpPr>
          <p:nvPr/>
        </p:nvSpPr>
        <p:spPr bwMode="auto">
          <a:xfrm>
            <a:off x="5233144" y="6658258"/>
            <a:ext cx="4001355" cy="35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30" tIns="46415" rIns="92830" bIns="46415"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r" eaLnBrk="1" hangingPunct="1"/>
            <a:fld id="{3677C963-2AFD-4D56-B268-208AFF309F28}" type="slidenum">
              <a:rPr lang="en-US" sz="1200">
                <a:latin typeface="Calibri" pitchFamily="34" charset="0"/>
              </a:rPr>
              <a:pPr algn="r" eaLnBrk="1" hangingPunct="1"/>
              <a:t>65</a:t>
            </a:fld>
            <a:endParaRPr lang="en-US" sz="1200" dirty="0">
              <a:latin typeface="Calibri" pitchFamily="34" charset="0"/>
            </a:endParaRPr>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30" tIns="46415" rIns="92830" bIns="46415"/>
          <a:lstStyle/>
          <a:p>
            <a:pPr>
              <a:spcBef>
                <a:spcPct val="0"/>
              </a:spcBef>
            </a:pPr>
            <a:endParaRPr lang="en-US" baseline="0" dirty="0"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30BAB4-57C9-4F6B-A35F-2CE9890E1BC2}" type="slidenum">
              <a:rPr lang="en-US" smtClean="0"/>
              <a:t>66</a:t>
            </a:fld>
            <a:endParaRPr lang="en-US" dirty="0"/>
          </a:p>
        </p:txBody>
      </p:sp>
    </p:spTree>
    <p:extLst>
      <p:ext uri="{BB962C8B-B14F-4D97-AF65-F5344CB8AC3E}">
        <p14:creationId xmlns:p14="http://schemas.microsoft.com/office/powerpoint/2010/main" val="189786487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30BAB4-57C9-4F6B-A35F-2CE9890E1BC2}" type="slidenum">
              <a:rPr lang="en-US" smtClean="0"/>
              <a:t>67</a:t>
            </a:fld>
            <a:endParaRPr lang="en-US" dirty="0"/>
          </a:p>
        </p:txBody>
      </p:sp>
    </p:spTree>
    <p:extLst>
      <p:ext uri="{BB962C8B-B14F-4D97-AF65-F5344CB8AC3E}">
        <p14:creationId xmlns:p14="http://schemas.microsoft.com/office/powerpoint/2010/main" val="18978648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D7A72E3E-0E65-492F-8C67-4290640D9462}" type="slidenum">
              <a:rPr lang="en-US" smtClean="0">
                <a:solidFill>
                  <a:prstClr val="black"/>
                </a:solidFill>
              </a:rPr>
              <a:pPr/>
              <a:t>68</a:t>
            </a:fld>
            <a:endParaRPr lang="en-US" dirty="0">
              <a:solidFill>
                <a:prstClr val="black"/>
              </a:solidFill>
            </a:endParaRPr>
          </a:p>
        </p:txBody>
      </p:sp>
    </p:spTree>
    <p:extLst>
      <p:ext uri="{BB962C8B-B14F-4D97-AF65-F5344CB8AC3E}">
        <p14:creationId xmlns:p14="http://schemas.microsoft.com/office/powerpoint/2010/main" val="50035181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6230BAB4-57C9-4F6B-A35F-2CE9890E1BC2}" type="slidenum">
              <a:rPr lang="en-US" smtClean="0"/>
              <a:t>69</a:t>
            </a:fld>
            <a:endParaRPr lang="en-US" dirty="0"/>
          </a:p>
        </p:txBody>
      </p:sp>
    </p:spTree>
    <p:extLst>
      <p:ext uri="{BB962C8B-B14F-4D97-AF65-F5344CB8AC3E}">
        <p14:creationId xmlns:p14="http://schemas.microsoft.com/office/powerpoint/2010/main" val="17145939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CEC7E5ED-F7B2-485A-ACF3-50085E4B90DF}" type="slidenum">
              <a:rPr lang="en-US" smtClean="0"/>
              <a:t>7</a:t>
            </a:fld>
            <a:endParaRPr lang="en-US" dirty="0"/>
          </a:p>
        </p:txBody>
      </p:sp>
    </p:spTree>
    <p:extLst>
      <p:ext uri="{BB962C8B-B14F-4D97-AF65-F5344CB8AC3E}">
        <p14:creationId xmlns:p14="http://schemas.microsoft.com/office/powerpoint/2010/main" val="286240886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027" eaLnBrk="0" hangingPunct="0">
              <a:defRPr>
                <a:solidFill>
                  <a:schemeClr val="tx1"/>
                </a:solidFill>
                <a:latin typeface="Arial" charset="0"/>
              </a:defRPr>
            </a:lvl1pPr>
            <a:lvl2pPr marL="754243" indent="-290093" defTabSz="946027" eaLnBrk="0" hangingPunct="0">
              <a:defRPr>
                <a:solidFill>
                  <a:schemeClr val="tx1"/>
                </a:solidFill>
                <a:latin typeface="Arial" charset="0"/>
              </a:defRPr>
            </a:lvl2pPr>
            <a:lvl3pPr marL="1160374" indent="-232075" defTabSz="946027" eaLnBrk="0" hangingPunct="0">
              <a:defRPr>
                <a:solidFill>
                  <a:schemeClr val="tx1"/>
                </a:solidFill>
                <a:latin typeface="Arial" charset="0"/>
              </a:defRPr>
            </a:lvl3pPr>
            <a:lvl4pPr marL="1624523" indent="-232075" defTabSz="946027" eaLnBrk="0" hangingPunct="0">
              <a:defRPr>
                <a:solidFill>
                  <a:schemeClr val="tx1"/>
                </a:solidFill>
                <a:latin typeface="Arial" charset="0"/>
              </a:defRPr>
            </a:lvl4pPr>
            <a:lvl5pPr marL="2088672" indent="-232075" defTabSz="946027" eaLnBrk="0" hangingPunct="0">
              <a:defRPr>
                <a:solidFill>
                  <a:schemeClr val="tx1"/>
                </a:solidFill>
                <a:latin typeface="Arial" charset="0"/>
              </a:defRPr>
            </a:lvl5pPr>
            <a:lvl6pPr marL="2552822" indent="-232075" algn="ctr" defTabSz="946027" eaLnBrk="0" fontAlgn="base" hangingPunct="0">
              <a:spcBef>
                <a:spcPct val="0"/>
              </a:spcBef>
              <a:spcAft>
                <a:spcPct val="0"/>
              </a:spcAft>
              <a:defRPr>
                <a:solidFill>
                  <a:schemeClr val="tx1"/>
                </a:solidFill>
                <a:latin typeface="Arial" charset="0"/>
              </a:defRPr>
            </a:lvl6pPr>
            <a:lvl7pPr marL="3016971" indent="-232075" algn="ctr" defTabSz="946027" eaLnBrk="0" fontAlgn="base" hangingPunct="0">
              <a:spcBef>
                <a:spcPct val="0"/>
              </a:spcBef>
              <a:spcAft>
                <a:spcPct val="0"/>
              </a:spcAft>
              <a:defRPr>
                <a:solidFill>
                  <a:schemeClr val="tx1"/>
                </a:solidFill>
                <a:latin typeface="Arial" charset="0"/>
              </a:defRPr>
            </a:lvl7pPr>
            <a:lvl8pPr marL="3481121" indent="-232075" algn="ctr" defTabSz="946027" eaLnBrk="0" fontAlgn="base" hangingPunct="0">
              <a:spcBef>
                <a:spcPct val="0"/>
              </a:spcBef>
              <a:spcAft>
                <a:spcPct val="0"/>
              </a:spcAft>
              <a:defRPr>
                <a:solidFill>
                  <a:schemeClr val="tx1"/>
                </a:solidFill>
                <a:latin typeface="Arial" charset="0"/>
              </a:defRPr>
            </a:lvl8pPr>
            <a:lvl9pPr marL="3945270" indent="-232075" algn="ctr" defTabSz="946027" eaLnBrk="0" fontAlgn="base" hangingPunct="0">
              <a:spcBef>
                <a:spcPct val="0"/>
              </a:spcBef>
              <a:spcAft>
                <a:spcPct val="0"/>
              </a:spcAft>
              <a:defRPr>
                <a:solidFill>
                  <a:schemeClr val="tx1"/>
                </a:solidFill>
                <a:latin typeface="Arial" charset="0"/>
              </a:defRPr>
            </a:lvl9pPr>
          </a:lstStyle>
          <a:p>
            <a:pPr eaLnBrk="1" hangingPunct="1"/>
            <a:fld id="{183F301E-711D-49A0-BDD0-EF74C6070BAE}" type="slidenum">
              <a:rPr lang="en-US">
                <a:solidFill>
                  <a:prstClr val="black"/>
                </a:solidFill>
              </a:rPr>
              <a:pPr eaLnBrk="1" hangingPunct="1"/>
              <a:t>70</a:t>
            </a:fld>
            <a:endParaRPr lang="en-US" dirty="0">
              <a:solidFill>
                <a:prstClr val="black"/>
              </a:solidFill>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aseline="0" dirty="0"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A72E3E-0E65-492F-8C67-4290640D9462}" type="slidenum">
              <a:rPr lang="en-US" smtClean="0"/>
              <a:t>72</a:t>
            </a:fld>
            <a:endParaRPr lang="en-US" dirty="0"/>
          </a:p>
        </p:txBody>
      </p:sp>
    </p:spTree>
    <p:extLst>
      <p:ext uri="{BB962C8B-B14F-4D97-AF65-F5344CB8AC3E}">
        <p14:creationId xmlns:p14="http://schemas.microsoft.com/office/powerpoint/2010/main" val="213642277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A72E3E-0E65-492F-8C67-4290640D9462}" type="slidenum">
              <a:rPr lang="en-US" smtClean="0"/>
              <a:t>73</a:t>
            </a:fld>
            <a:endParaRPr lang="en-US" dirty="0"/>
          </a:p>
        </p:txBody>
      </p:sp>
    </p:spTree>
    <p:extLst>
      <p:ext uri="{BB962C8B-B14F-4D97-AF65-F5344CB8AC3E}">
        <p14:creationId xmlns:p14="http://schemas.microsoft.com/office/powerpoint/2010/main" val="146300482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8299">
              <a:defRPr/>
            </a:pPr>
            <a:endParaRPr lang="en-US" baseline="0" dirty="0" smtClean="0"/>
          </a:p>
        </p:txBody>
      </p:sp>
      <p:sp>
        <p:nvSpPr>
          <p:cNvPr id="4" name="Slide Number Placeholder 3"/>
          <p:cNvSpPr>
            <a:spLocks noGrp="1"/>
          </p:cNvSpPr>
          <p:nvPr>
            <p:ph type="sldNum" sz="quarter" idx="10"/>
          </p:nvPr>
        </p:nvSpPr>
        <p:spPr/>
        <p:txBody>
          <a:bodyPr/>
          <a:lstStyle/>
          <a:p>
            <a:fld id="{621A3D9F-2546-415E-A1EF-CA89D42F4A47}" type="slidenum">
              <a:rPr lang="en-US">
                <a:solidFill>
                  <a:prstClr val="black"/>
                </a:solidFill>
              </a:rPr>
              <a:pPr/>
              <a:t>74</a:t>
            </a:fld>
            <a:endParaRPr lang="en-US" dirty="0">
              <a:solidFill>
                <a:prstClr val="black"/>
              </a:solidFill>
            </a:endParaRPr>
          </a:p>
        </p:txBody>
      </p:sp>
    </p:spTree>
    <p:extLst>
      <p:ext uri="{BB962C8B-B14F-4D97-AF65-F5344CB8AC3E}">
        <p14:creationId xmlns:p14="http://schemas.microsoft.com/office/powerpoint/2010/main" val="2894775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2"/>
          <p:cNvSpPr>
            <a:spLocks noGrp="1" noRot="1" noChangeAspect="1" noChangeArrowheads="1" noTextEdit="1"/>
          </p:cNvSpPr>
          <p:nvPr>
            <p:ph type="sldImg"/>
          </p:nvPr>
        </p:nvSpPr>
        <p:spPr>
          <a:ln/>
        </p:spPr>
      </p:sp>
      <p:sp>
        <p:nvSpPr>
          <p:cNvPr id="311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027" eaLnBrk="0" hangingPunct="0">
              <a:defRPr>
                <a:solidFill>
                  <a:schemeClr val="tx1"/>
                </a:solidFill>
                <a:latin typeface="Arial" charset="0"/>
              </a:defRPr>
            </a:lvl1pPr>
            <a:lvl2pPr marL="754243" indent="-290093" defTabSz="946027" eaLnBrk="0" hangingPunct="0">
              <a:defRPr>
                <a:solidFill>
                  <a:schemeClr val="tx1"/>
                </a:solidFill>
                <a:latin typeface="Arial" charset="0"/>
              </a:defRPr>
            </a:lvl2pPr>
            <a:lvl3pPr marL="1160374" indent="-232075" defTabSz="946027" eaLnBrk="0" hangingPunct="0">
              <a:defRPr>
                <a:solidFill>
                  <a:schemeClr val="tx1"/>
                </a:solidFill>
                <a:latin typeface="Arial" charset="0"/>
              </a:defRPr>
            </a:lvl3pPr>
            <a:lvl4pPr marL="1624523" indent="-232075" defTabSz="946027" eaLnBrk="0" hangingPunct="0">
              <a:defRPr>
                <a:solidFill>
                  <a:schemeClr val="tx1"/>
                </a:solidFill>
                <a:latin typeface="Arial" charset="0"/>
              </a:defRPr>
            </a:lvl4pPr>
            <a:lvl5pPr marL="2088672" indent="-232075" defTabSz="946027" eaLnBrk="0" hangingPunct="0">
              <a:defRPr>
                <a:solidFill>
                  <a:schemeClr val="tx1"/>
                </a:solidFill>
                <a:latin typeface="Arial" charset="0"/>
              </a:defRPr>
            </a:lvl5pPr>
            <a:lvl6pPr marL="2552822" indent="-232075" algn="ctr" defTabSz="946027" eaLnBrk="0" fontAlgn="base" hangingPunct="0">
              <a:spcBef>
                <a:spcPct val="0"/>
              </a:spcBef>
              <a:spcAft>
                <a:spcPct val="0"/>
              </a:spcAft>
              <a:defRPr>
                <a:solidFill>
                  <a:schemeClr val="tx1"/>
                </a:solidFill>
                <a:latin typeface="Arial" charset="0"/>
              </a:defRPr>
            </a:lvl6pPr>
            <a:lvl7pPr marL="3016971" indent="-232075" algn="ctr" defTabSz="946027" eaLnBrk="0" fontAlgn="base" hangingPunct="0">
              <a:spcBef>
                <a:spcPct val="0"/>
              </a:spcBef>
              <a:spcAft>
                <a:spcPct val="0"/>
              </a:spcAft>
              <a:defRPr>
                <a:solidFill>
                  <a:schemeClr val="tx1"/>
                </a:solidFill>
                <a:latin typeface="Arial" charset="0"/>
              </a:defRPr>
            </a:lvl7pPr>
            <a:lvl8pPr marL="3481121" indent="-232075" algn="ctr" defTabSz="946027" eaLnBrk="0" fontAlgn="base" hangingPunct="0">
              <a:spcBef>
                <a:spcPct val="0"/>
              </a:spcBef>
              <a:spcAft>
                <a:spcPct val="0"/>
              </a:spcAft>
              <a:defRPr>
                <a:solidFill>
                  <a:schemeClr val="tx1"/>
                </a:solidFill>
                <a:latin typeface="Arial" charset="0"/>
              </a:defRPr>
            </a:lvl8pPr>
            <a:lvl9pPr marL="3945270" indent="-232075" algn="ctr" defTabSz="946027" eaLnBrk="0" fontAlgn="base" hangingPunct="0">
              <a:spcBef>
                <a:spcPct val="0"/>
              </a:spcBef>
              <a:spcAft>
                <a:spcPct val="0"/>
              </a:spcAft>
              <a:defRPr>
                <a:solidFill>
                  <a:schemeClr val="tx1"/>
                </a:solidFill>
                <a:latin typeface="Arial" charset="0"/>
              </a:defRPr>
            </a:lvl9pPr>
          </a:lstStyle>
          <a:p>
            <a:pPr eaLnBrk="1" hangingPunct="1"/>
            <a:fld id="{A7AD9059-2431-4D52-A240-473A03187E47}" type="slidenum">
              <a:rPr lang="en-US" smtClean="0"/>
              <a:pPr eaLnBrk="1" hangingPunct="1"/>
              <a:t>76</a:t>
            </a:fld>
            <a:endParaRPr lang="en-US" dirty="0" smtClean="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7"/>
          <p:cNvSpPr txBox="1">
            <a:spLocks noGrp="1" noChangeArrowheads="1"/>
          </p:cNvSpPr>
          <p:nvPr/>
        </p:nvSpPr>
        <p:spPr bwMode="auto">
          <a:xfrm>
            <a:off x="5231569" y="6658258"/>
            <a:ext cx="4002929" cy="35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593" tIns="47297" rIns="94593" bIns="47297" anchor="b"/>
          <a:lstStyle>
            <a:lvl1pPr defTabSz="931863" eaLnBrk="0" hangingPunct="0">
              <a:defRPr>
                <a:solidFill>
                  <a:schemeClr val="tx1"/>
                </a:solidFill>
                <a:latin typeface="Arial" charset="0"/>
              </a:defRPr>
            </a:lvl1pPr>
            <a:lvl2pPr marL="742950" indent="-285750" defTabSz="931863" eaLnBrk="0" hangingPunct="0">
              <a:defRPr>
                <a:solidFill>
                  <a:schemeClr val="tx1"/>
                </a:solidFill>
                <a:latin typeface="Arial" charset="0"/>
              </a:defRPr>
            </a:lvl2pPr>
            <a:lvl3pPr marL="1143000" indent="-228600" defTabSz="931863" eaLnBrk="0" hangingPunct="0">
              <a:defRPr>
                <a:solidFill>
                  <a:schemeClr val="tx1"/>
                </a:solidFill>
                <a:latin typeface="Arial" charset="0"/>
              </a:defRPr>
            </a:lvl3pPr>
            <a:lvl4pPr marL="1600200" indent="-228600" defTabSz="931863" eaLnBrk="0" hangingPunct="0">
              <a:defRPr>
                <a:solidFill>
                  <a:schemeClr val="tx1"/>
                </a:solidFill>
                <a:latin typeface="Arial" charset="0"/>
              </a:defRPr>
            </a:lvl4pPr>
            <a:lvl5pPr marL="2057400" indent="-228600" defTabSz="931863" eaLnBrk="0" hangingPunct="0">
              <a:defRPr>
                <a:solidFill>
                  <a:schemeClr val="tx1"/>
                </a:solidFill>
                <a:latin typeface="Arial" charset="0"/>
              </a:defRPr>
            </a:lvl5pPr>
            <a:lvl6pPr marL="2514600" indent="-228600" algn="ctr" defTabSz="931863" eaLnBrk="0" fontAlgn="base" hangingPunct="0">
              <a:spcBef>
                <a:spcPct val="0"/>
              </a:spcBef>
              <a:spcAft>
                <a:spcPct val="0"/>
              </a:spcAft>
              <a:defRPr>
                <a:solidFill>
                  <a:schemeClr val="tx1"/>
                </a:solidFill>
                <a:latin typeface="Arial" charset="0"/>
              </a:defRPr>
            </a:lvl6pPr>
            <a:lvl7pPr marL="2971800" indent="-228600" algn="ctr" defTabSz="931863" eaLnBrk="0" fontAlgn="base" hangingPunct="0">
              <a:spcBef>
                <a:spcPct val="0"/>
              </a:spcBef>
              <a:spcAft>
                <a:spcPct val="0"/>
              </a:spcAft>
              <a:defRPr>
                <a:solidFill>
                  <a:schemeClr val="tx1"/>
                </a:solidFill>
                <a:latin typeface="Arial" charset="0"/>
              </a:defRPr>
            </a:lvl7pPr>
            <a:lvl8pPr marL="3429000" indent="-228600" algn="ctr" defTabSz="931863" eaLnBrk="0" fontAlgn="base" hangingPunct="0">
              <a:spcBef>
                <a:spcPct val="0"/>
              </a:spcBef>
              <a:spcAft>
                <a:spcPct val="0"/>
              </a:spcAft>
              <a:defRPr>
                <a:solidFill>
                  <a:schemeClr val="tx1"/>
                </a:solidFill>
                <a:latin typeface="Arial" charset="0"/>
              </a:defRPr>
            </a:lvl8pPr>
            <a:lvl9pPr marL="3886200" indent="-228600" algn="ctr" defTabSz="931863" eaLnBrk="0" fontAlgn="base" hangingPunct="0">
              <a:spcBef>
                <a:spcPct val="0"/>
              </a:spcBef>
              <a:spcAft>
                <a:spcPct val="0"/>
              </a:spcAft>
              <a:defRPr>
                <a:solidFill>
                  <a:schemeClr val="tx1"/>
                </a:solidFill>
                <a:latin typeface="Arial" charset="0"/>
              </a:defRPr>
            </a:lvl9pPr>
          </a:lstStyle>
          <a:p>
            <a:pPr algn="r" eaLnBrk="1" hangingPunct="1"/>
            <a:fld id="{AA56F970-C8B2-49FB-8965-6253483B59FC}" type="slidenum">
              <a:rPr lang="en-US" sz="1200"/>
              <a:pPr algn="r" eaLnBrk="1" hangingPunct="1"/>
              <a:t>77</a:t>
            </a:fld>
            <a:endParaRPr lang="en-US" sz="1200" dirty="0"/>
          </a:p>
        </p:txBody>
      </p:sp>
      <p:sp>
        <p:nvSpPr>
          <p:cNvPr id="385027" name="Rectangle 2"/>
          <p:cNvSpPr>
            <a:spLocks noGrp="1" noRot="1" noChangeAspect="1" noChangeArrowheads="1" noTextEdit="1"/>
          </p:cNvSpPr>
          <p:nvPr>
            <p:ph type="sldImg"/>
          </p:nvPr>
        </p:nvSpPr>
        <p:spPr>
          <a:ln/>
        </p:spPr>
      </p:sp>
      <p:sp>
        <p:nvSpPr>
          <p:cNvPr id="3850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7"/>
          <p:cNvSpPr txBox="1">
            <a:spLocks noGrp="1" noChangeArrowheads="1"/>
          </p:cNvSpPr>
          <p:nvPr/>
        </p:nvSpPr>
        <p:spPr bwMode="auto">
          <a:xfrm>
            <a:off x="5233144" y="6658258"/>
            <a:ext cx="4001355" cy="35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30" tIns="46415" rIns="92830" bIns="46415"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r" eaLnBrk="1" hangingPunct="1"/>
            <a:fld id="{30F56E38-909F-4E84-8187-98BB9B9F68E3}" type="slidenum">
              <a:rPr lang="en-US" sz="1200">
                <a:latin typeface="Calibri" pitchFamily="34" charset="0"/>
              </a:rPr>
              <a:pPr algn="r" eaLnBrk="1" hangingPunct="1"/>
              <a:t>78</a:t>
            </a:fld>
            <a:endParaRPr lang="en-US" sz="1200" dirty="0">
              <a:latin typeface="Calibri" pitchFamily="34" charset="0"/>
            </a:endParaRPr>
          </a:p>
        </p:txBody>
      </p:sp>
      <p:sp>
        <p:nvSpPr>
          <p:cNvPr id="389123" name="Rectangle 2"/>
          <p:cNvSpPr>
            <a:spLocks noGrp="1" noRot="1" noChangeAspect="1" noChangeArrowheads="1" noTextEdit="1"/>
          </p:cNvSpPr>
          <p:nvPr>
            <p:ph type="sldImg"/>
          </p:nvPr>
        </p:nvSpPr>
        <p:spPr>
          <a:ln/>
        </p:spPr>
      </p:sp>
      <p:sp>
        <p:nvSpPr>
          <p:cNvPr id="389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30" tIns="46415" rIns="92830" bIns="46415"/>
          <a:lstStyle/>
          <a:p>
            <a:pPr>
              <a:spcBef>
                <a:spcPct val="0"/>
              </a:spcBef>
            </a:pPr>
            <a:endParaRPr lang="en-US" dirty="0"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7"/>
          <p:cNvSpPr txBox="1">
            <a:spLocks noGrp="1" noChangeArrowheads="1"/>
          </p:cNvSpPr>
          <p:nvPr/>
        </p:nvSpPr>
        <p:spPr bwMode="auto">
          <a:xfrm>
            <a:off x="5233144" y="6658258"/>
            <a:ext cx="4001355" cy="35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30" tIns="46415" rIns="92830" bIns="46415"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r" eaLnBrk="1" hangingPunct="1"/>
            <a:fld id="{30F56E38-909F-4E84-8187-98BB9B9F68E3}" type="slidenum">
              <a:rPr lang="en-US" sz="1200">
                <a:latin typeface="Calibri" pitchFamily="34" charset="0"/>
              </a:rPr>
              <a:pPr algn="r" eaLnBrk="1" hangingPunct="1"/>
              <a:t>79</a:t>
            </a:fld>
            <a:endParaRPr lang="en-US" sz="1200" dirty="0">
              <a:latin typeface="Calibri" pitchFamily="34" charset="0"/>
            </a:endParaRPr>
          </a:p>
        </p:txBody>
      </p:sp>
      <p:sp>
        <p:nvSpPr>
          <p:cNvPr id="389123" name="Rectangle 2"/>
          <p:cNvSpPr>
            <a:spLocks noGrp="1" noRot="1" noChangeAspect="1" noChangeArrowheads="1" noTextEdit="1"/>
          </p:cNvSpPr>
          <p:nvPr>
            <p:ph type="sldImg"/>
          </p:nvPr>
        </p:nvSpPr>
        <p:spPr>
          <a:ln/>
        </p:spPr>
      </p:sp>
      <p:sp>
        <p:nvSpPr>
          <p:cNvPr id="389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30" tIns="46415" rIns="92830" bIns="46415"/>
          <a:lstStyle/>
          <a:p>
            <a:pPr>
              <a:spcBef>
                <a:spcPct val="0"/>
              </a:spcBef>
            </a:pPr>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CEC7E5ED-F7B2-485A-ACF3-50085E4B90DF}" type="slidenum">
              <a:rPr lang="en-US" smtClean="0"/>
              <a:t>8</a:t>
            </a:fld>
            <a:endParaRPr lang="en-US" dirty="0"/>
          </a:p>
        </p:txBody>
      </p:sp>
    </p:spTree>
    <p:extLst>
      <p:ext uri="{BB962C8B-B14F-4D97-AF65-F5344CB8AC3E}">
        <p14:creationId xmlns:p14="http://schemas.microsoft.com/office/powerpoint/2010/main" val="12735146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A72E3E-0E65-492F-8C67-4290640D9462}" type="slidenum">
              <a:rPr lang="en-US" smtClean="0"/>
              <a:t>9</a:t>
            </a:fld>
            <a:endParaRPr lang="en-US" dirty="0"/>
          </a:p>
        </p:txBody>
      </p:sp>
    </p:spTree>
    <p:extLst>
      <p:ext uri="{BB962C8B-B14F-4D97-AF65-F5344CB8AC3E}">
        <p14:creationId xmlns:p14="http://schemas.microsoft.com/office/powerpoint/2010/main" val="32629287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E8C1970-DBB8-4226-A56C-95C53FF8606A}" type="datetimeFigureOut">
              <a:rPr lang="en-US" smtClean="0"/>
              <a:t>9/26/2012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A0D876-CD8F-4E4B-A16E-48216F23E84A}" type="slidenum">
              <a:rPr lang="en-US" smtClean="0"/>
              <a:t>‹#›</a:t>
            </a:fld>
            <a:endParaRPr lang="en-US" dirty="0"/>
          </a:p>
        </p:txBody>
      </p:sp>
    </p:spTree>
    <p:extLst>
      <p:ext uri="{BB962C8B-B14F-4D97-AF65-F5344CB8AC3E}">
        <p14:creationId xmlns:p14="http://schemas.microsoft.com/office/powerpoint/2010/main" val="208391259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8C1970-DBB8-4226-A56C-95C53FF8606A}" type="datetimeFigureOut">
              <a:rPr lang="en-US" smtClean="0"/>
              <a:t>9/26/2012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A0D876-CD8F-4E4B-A16E-48216F23E84A}" type="slidenum">
              <a:rPr lang="en-US" smtClean="0"/>
              <a:t>‹#›</a:t>
            </a:fld>
            <a:endParaRPr lang="en-US" dirty="0"/>
          </a:p>
        </p:txBody>
      </p:sp>
    </p:spTree>
    <p:extLst>
      <p:ext uri="{BB962C8B-B14F-4D97-AF65-F5344CB8AC3E}">
        <p14:creationId xmlns:p14="http://schemas.microsoft.com/office/powerpoint/2010/main" val="1078629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8C1970-DBB8-4226-A56C-95C53FF8606A}" type="datetimeFigureOut">
              <a:rPr lang="en-US" smtClean="0"/>
              <a:t>9/26/2012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A0D876-CD8F-4E4B-A16E-48216F23E84A}" type="slidenum">
              <a:rPr lang="en-US" smtClean="0"/>
              <a:t>‹#›</a:t>
            </a:fld>
            <a:endParaRPr lang="en-US" dirty="0"/>
          </a:p>
        </p:txBody>
      </p:sp>
    </p:spTree>
    <p:extLst>
      <p:ext uri="{BB962C8B-B14F-4D97-AF65-F5344CB8AC3E}">
        <p14:creationId xmlns:p14="http://schemas.microsoft.com/office/powerpoint/2010/main" val="4774911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1725DB2-31DA-4E1D-BD66-F7C99F312D84}" type="datetimeFigureOut">
              <a:rPr lang="en-US" smtClean="0">
                <a:solidFill>
                  <a:prstClr val="black">
                    <a:tint val="75000"/>
                  </a:prstClr>
                </a:solidFill>
              </a:rPr>
              <a:pPr/>
              <a:t>9/26/2012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C13F413-34AE-4604-AD6D-2C15E9BFB48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128127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143000"/>
          </a:xfrm>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725DB2-31DA-4E1D-BD66-F7C99F312D84}" type="datetimeFigureOut">
              <a:rPr lang="en-US" smtClean="0">
                <a:solidFill>
                  <a:prstClr val="black">
                    <a:tint val="75000"/>
                  </a:prstClr>
                </a:solidFill>
              </a:rPr>
              <a:pPr/>
              <a:t>9/26/2012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C13F413-34AE-4604-AD6D-2C15E9BFB48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1094517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1725DB2-31DA-4E1D-BD66-F7C99F312D84}" type="datetimeFigureOut">
              <a:rPr lang="en-US" smtClean="0">
                <a:solidFill>
                  <a:prstClr val="black">
                    <a:tint val="75000"/>
                  </a:prstClr>
                </a:solidFill>
              </a:rPr>
              <a:pPr/>
              <a:t>9/26/2012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C13F413-34AE-4604-AD6D-2C15E9BFB48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849795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1725DB2-31DA-4E1D-BD66-F7C99F312D84}" type="datetimeFigureOut">
              <a:rPr lang="en-US" smtClean="0">
                <a:solidFill>
                  <a:prstClr val="black">
                    <a:tint val="75000"/>
                  </a:prstClr>
                </a:solidFill>
              </a:rPr>
              <a:pPr/>
              <a:t>9/26/2012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C13F413-34AE-4604-AD6D-2C15E9BFB48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060335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1725DB2-31DA-4E1D-BD66-F7C99F312D84}" type="datetimeFigureOut">
              <a:rPr lang="en-US" smtClean="0">
                <a:solidFill>
                  <a:prstClr val="black">
                    <a:tint val="75000"/>
                  </a:prstClr>
                </a:solidFill>
              </a:rPr>
              <a:pPr/>
              <a:t>9/26/2012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C13F413-34AE-4604-AD6D-2C15E9BFB48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265116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1725DB2-31DA-4E1D-BD66-F7C99F312D84}" type="datetimeFigureOut">
              <a:rPr lang="en-US" smtClean="0">
                <a:solidFill>
                  <a:prstClr val="black">
                    <a:tint val="75000"/>
                  </a:prstClr>
                </a:solidFill>
              </a:rPr>
              <a:pPr/>
              <a:t>9/26/2012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C13F413-34AE-4604-AD6D-2C15E9BFB48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350243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725DB2-31DA-4E1D-BD66-F7C99F312D84}" type="datetimeFigureOut">
              <a:rPr lang="en-US" smtClean="0">
                <a:solidFill>
                  <a:prstClr val="black">
                    <a:tint val="75000"/>
                  </a:prstClr>
                </a:solidFill>
              </a:rPr>
              <a:pPr/>
              <a:t>9/26/2012</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C13F413-34AE-4604-AD6D-2C15E9BFB48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704097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725DB2-31DA-4E1D-BD66-F7C99F312D84}" type="datetimeFigureOut">
              <a:rPr lang="en-US" smtClean="0">
                <a:solidFill>
                  <a:prstClr val="black">
                    <a:tint val="75000"/>
                  </a:prstClr>
                </a:solidFill>
              </a:rPr>
              <a:pPr/>
              <a:t>9/26/2012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C13F413-34AE-4604-AD6D-2C15E9BFB48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42685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8C1970-DBB8-4226-A56C-95C53FF8606A}" type="datetimeFigureOut">
              <a:rPr lang="en-US" smtClean="0"/>
              <a:t>9/26/2012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A0D876-CD8F-4E4B-A16E-48216F23E84A}" type="slidenum">
              <a:rPr lang="en-US" smtClean="0"/>
              <a:t>‹#›</a:t>
            </a:fld>
            <a:endParaRPr lang="en-US" dirty="0"/>
          </a:p>
        </p:txBody>
      </p:sp>
    </p:spTree>
    <p:extLst>
      <p:ext uri="{BB962C8B-B14F-4D97-AF65-F5344CB8AC3E}">
        <p14:creationId xmlns:p14="http://schemas.microsoft.com/office/powerpoint/2010/main" val="364258447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725DB2-31DA-4E1D-BD66-F7C99F312D84}" type="datetimeFigureOut">
              <a:rPr lang="en-US" smtClean="0">
                <a:solidFill>
                  <a:prstClr val="black">
                    <a:tint val="75000"/>
                  </a:prstClr>
                </a:solidFill>
              </a:rPr>
              <a:pPr/>
              <a:t>9/26/2012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C13F413-34AE-4604-AD6D-2C15E9BFB48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722856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725DB2-31DA-4E1D-BD66-F7C99F312D84}" type="datetimeFigureOut">
              <a:rPr lang="en-US" smtClean="0">
                <a:solidFill>
                  <a:prstClr val="black">
                    <a:tint val="75000"/>
                  </a:prstClr>
                </a:solidFill>
              </a:rPr>
              <a:pPr/>
              <a:t>9/26/2012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C13F413-34AE-4604-AD6D-2C15E9BFB48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68323370"/>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725DB2-31DA-4E1D-BD66-F7C99F312D84}" type="datetimeFigureOut">
              <a:rPr lang="en-US" smtClean="0">
                <a:solidFill>
                  <a:prstClr val="black">
                    <a:tint val="75000"/>
                  </a:prstClr>
                </a:solidFill>
              </a:rPr>
              <a:pPr/>
              <a:t>9/26/2012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C13F413-34AE-4604-AD6D-2C15E9BFB48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605648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6DD9963-2FBD-4117-96EA-E43584E34E9D}" type="datetimeFigureOut">
              <a:rPr lang="en-US" smtClean="0">
                <a:solidFill>
                  <a:prstClr val="black">
                    <a:tint val="75000"/>
                  </a:prstClr>
                </a:solidFill>
              </a:rPr>
              <a:pPr/>
              <a:t>9/26/2012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769F9-15CB-4E2A-BD92-F804CED770F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95147230"/>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DD9963-2FBD-4117-96EA-E43584E34E9D}" type="datetimeFigureOut">
              <a:rPr lang="en-US" smtClean="0">
                <a:solidFill>
                  <a:prstClr val="black">
                    <a:tint val="75000"/>
                  </a:prstClr>
                </a:solidFill>
              </a:rPr>
              <a:pPr/>
              <a:t>9/26/2012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769F9-15CB-4E2A-BD92-F804CED770F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048958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6DD9963-2FBD-4117-96EA-E43584E34E9D}" type="datetimeFigureOut">
              <a:rPr lang="en-US" smtClean="0">
                <a:solidFill>
                  <a:prstClr val="black">
                    <a:tint val="75000"/>
                  </a:prstClr>
                </a:solidFill>
              </a:rPr>
              <a:pPr/>
              <a:t>9/26/2012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769F9-15CB-4E2A-BD92-F804CED770F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745005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6DD9963-2FBD-4117-96EA-E43584E34E9D}" type="datetimeFigureOut">
              <a:rPr lang="en-US" smtClean="0">
                <a:solidFill>
                  <a:prstClr val="black">
                    <a:tint val="75000"/>
                  </a:prstClr>
                </a:solidFill>
              </a:rPr>
              <a:pPr/>
              <a:t>9/26/2012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6F769F9-15CB-4E2A-BD92-F804CED770F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742288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6DD9963-2FBD-4117-96EA-E43584E34E9D}" type="datetimeFigureOut">
              <a:rPr lang="en-US" smtClean="0">
                <a:solidFill>
                  <a:prstClr val="black">
                    <a:tint val="75000"/>
                  </a:prstClr>
                </a:solidFill>
              </a:rPr>
              <a:pPr/>
              <a:t>9/26/2012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B6F769F9-15CB-4E2A-BD92-F804CED770F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289896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6DD9963-2FBD-4117-96EA-E43584E34E9D}" type="datetimeFigureOut">
              <a:rPr lang="en-US" smtClean="0">
                <a:solidFill>
                  <a:prstClr val="black">
                    <a:tint val="75000"/>
                  </a:prstClr>
                </a:solidFill>
              </a:rPr>
              <a:pPr/>
              <a:t>9/26/2012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B6F769F9-15CB-4E2A-BD92-F804CED770F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113360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DD9963-2FBD-4117-96EA-E43584E34E9D}" type="datetimeFigureOut">
              <a:rPr lang="en-US" smtClean="0">
                <a:solidFill>
                  <a:prstClr val="black">
                    <a:tint val="75000"/>
                  </a:prstClr>
                </a:solidFill>
              </a:rPr>
              <a:pPr/>
              <a:t>9/26/2012</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B6F769F9-15CB-4E2A-BD92-F804CED770F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341857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8C1970-DBB8-4226-A56C-95C53FF8606A}" type="datetimeFigureOut">
              <a:rPr lang="en-US" smtClean="0"/>
              <a:t>9/26/2012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A0D876-CD8F-4E4B-A16E-48216F23E84A}" type="slidenum">
              <a:rPr lang="en-US" smtClean="0"/>
              <a:t>‹#›</a:t>
            </a:fld>
            <a:endParaRPr lang="en-US" dirty="0"/>
          </a:p>
        </p:txBody>
      </p:sp>
    </p:spTree>
    <p:extLst>
      <p:ext uri="{BB962C8B-B14F-4D97-AF65-F5344CB8AC3E}">
        <p14:creationId xmlns:p14="http://schemas.microsoft.com/office/powerpoint/2010/main" val="2943718451"/>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DD9963-2FBD-4117-96EA-E43584E34E9D}" type="datetimeFigureOut">
              <a:rPr lang="en-US" smtClean="0">
                <a:solidFill>
                  <a:prstClr val="black">
                    <a:tint val="75000"/>
                  </a:prstClr>
                </a:solidFill>
              </a:rPr>
              <a:pPr/>
              <a:t>9/26/2012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6F769F9-15CB-4E2A-BD92-F804CED770F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26525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DD9963-2FBD-4117-96EA-E43584E34E9D}" type="datetimeFigureOut">
              <a:rPr lang="en-US" smtClean="0">
                <a:solidFill>
                  <a:prstClr val="black">
                    <a:tint val="75000"/>
                  </a:prstClr>
                </a:solidFill>
              </a:rPr>
              <a:pPr/>
              <a:t>9/26/2012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6F769F9-15CB-4E2A-BD92-F804CED770F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881347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DD9963-2FBD-4117-96EA-E43584E34E9D}" type="datetimeFigureOut">
              <a:rPr lang="en-US" smtClean="0">
                <a:solidFill>
                  <a:prstClr val="black">
                    <a:tint val="75000"/>
                  </a:prstClr>
                </a:solidFill>
              </a:rPr>
              <a:pPr/>
              <a:t>9/26/2012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769F9-15CB-4E2A-BD92-F804CED770F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061192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DD9963-2FBD-4117-96EA-E43584E34E9D}" type="datetimeFigureOut">
              <a:rPr lang="en-US" smtClean="0">
                <a:solidFill>
                  <a:prstClr val="black">
                    <a:tint val="75000"/>
                  </a:prstClr>
                </a:solidFill>
              </a:rPr>
              <a:pPr/>
              <a:t>9/26/2012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769F9-15CB-4E2A-BD92-F804CED770F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200092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30C08F4-B8BD-409C-AAF9-1B25C109931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713666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1B89F7-244A-4A0B-A26C-FE9D97C330D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748374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59E168-C994-4F3D-8A01-51FC6777034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728310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E9532F8-327E-43AB-B8AA-3C6E39EFB56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850100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DCDCFA3-793E-4D28-B263-468F7C42A8A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917139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E04EECD-9556-4DDD-AD6D-2BA7544E1E0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1942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E8C1970-DBB8-4226-A56C-95C53FF8606A}" type="datetimeFigureOut">
              <a:rPr lang="en-US" smtClean="0"/>
              <a:t>9/26/2012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8A0D876-CD8F-4E4B-A16E-48216F23E84A}" type="slidenum">
              <a:rPr lang="en-US" smtClean="0"/>
              <a:t>‹#›</a:t>
            </a:fld>
            <a:endParaRPr lang="en-US" dirty="0"/>
          </a:p>
        </p:txBody>
      </p:sp>
    </p:spTree>
    <p:extLst>
      <p:ext uri="{BB962C8B-B14F-4D97-AF65-F5344CB8AC3E}">
        <p14:creationId xmlns:p14="http://schemas.microsoft.com/office/powerpoint/2010/main" val="3961729737"/>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2872233-2BE3-4918-A15B-EBE48130C1A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664624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1FB724F-1A11-4608-A01E-E600AE8A28D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107905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8C0D030-CB6A-4A87-8776-3D83F9B90DE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028537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751939-CD98-4A37-A311-4992865028E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408550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440A20-3A84-4C60-A84B-430CE65F3D1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33640982"/>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EAC1B94-5E8F-4914-ACFE-74C998C217D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02731515"/>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44B3D1-0B0D-4B5C-9CE6-BAA71C20B9F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1357204"/>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E8C1970-DBB8-4226-A56C-95C53FF8606A}" type="datetimeFigureOut">
              <a:rPr lang="en-US" smtClean="0">
                <a:solidFill>
                  <a:prstClr val="black">
                    <a:tint val="75000"/>
                  </a:prstClr>
                </a:solidFill>
              </a:rPr>
              <a:pPr/>
              <a:t>9/26/2012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8A0D876-CD8F-4E4B-A16E-48216F23E8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348033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8C1970-DBB8-4226-A56C-95C53FF8606A}" type="datetimeFigureOut">
              <a:rPr lang="en-US" smtClean="0">
                <a:solidFill>
                  <a:prstClr val="black">
                    <a:tint val="75000"/>
                  </a:prstClr>
                </a:solidFill>
              </a:rPr>
              <a:pPr/>
              <a:t>9/26/2012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8A0D876-CD8F-4E4B-A16E-48216F23E8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31985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8C1970-DBB8-4226-A56C-95C53FF8606A}" type="datetimeFigureOut">
              <a:rPr lang="en-US" smtClean="0">
                <a:solidFill>
                  <a:prstClr val="black">
                    <a:tint val="75000"/>
                  </a:prstClr>
                </a:solidFill>
              </a:rPr>
              <a:pPr/>
              <a:t>9/26/2012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8A0D876-CD8F-4E4B-A16E-48216F23E8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686119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E8C1970-DBB8-4226-A56C-95C53FF8606A}" type="datetimeFigureOut">
              <a:rPr lang="en-US" smtClean="0"/>
              <a:t>9/26/2012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8A0D876-CD8F-4E4B-A16E-48216F23E84A}" type="slidenum">
              <a:rPr lang="en-US" smtClean="0"/>
              <a:t>‹#›</a:t>
            </a:fld>
            <a:endParaRPr lang="en-US" dirty="0"/>
          </a:p>
        </p:txBody>
      </p:sp>
    </p:spTree>
    <p:extLst>
      <p:ext uri="{BB962C8B-B14F-4D97-AF65-F5344CB8AC3E}">
        <p14:creationId xmlns:p14="http://schemas.microsoft.com/office/powerpoint/2010/main" val="2031244778"/>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E8C1970-DBB8-4226-A56C-95C53FF8606A}" type="datetimeFigureOut">
              <a:rPr lang="en-US" smtClean="0">
                <a:solidFill>
                  <a:prstClr val="black">
                    <a:tint val="75000"/>
                  </a:prstClr>
                </a:solidFill>
              </a:rPr>
              <a:pPr/>
              <a:t>9/26/2012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8A0D876-CD8F-4E4B-A16E-48216F23E8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596122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E8C1970-DBB8-4226-A56C-95C53FF8606A}" type="datetimeFigureOut">
              <a:rPr lang="en-US" smtClean="0">
                <a:solidFill>
                  <a:prstClr val="black">
                    <a:tint val="75000"/>
                  </a:prstClr>
                </a:solidFill>
              </a:rPr>
              <a:pPr/>
              <a:t>9/26/2012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B8A0D876-CD8F-4E4B-A16E-48216F23E8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185133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E8C1970-DBB8-4226-A56C-95C53FF8606A}" type="datetimeFigureOut">
              <a:rPr lang="en-US" smtClean="0">
                <a:solidFill>
                  <a:prstClr val="black">
                    <a:tint val="75000"/>
                  </a:prstClr>
                </a:solidFill>
              </a:rPr>
              <a:pPr/>
              <a:t>9/26/2012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B8A0D876-CD8F-4E4B-A16E-48216F23E8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315096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8C1970-DBB8-4226-A56C-95C53FF8606A}" type="datetimeFigureOut">
              <a:rPr lang="en-US" smtClean="0">
                <a:solidFill>
                  <a:prstClr val="black">
                    <a:tint val="75000"/>
                  </a:prstClr>
                </a:solidFill>
              </a:rPr>
              <a:pPr/>
              <a:t>9/26/2012</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B8A0D876-CD8F-4E4B-A16E-48216F23E8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119034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8C1970-DBB8-4226-A56C-95C53FF8606A}" type="datetimeFigureOut">
              <a:rPr lang="en-US" smtClean="0">
                <a:solidFill>
                  <a:prstClr val="black">
                    <a:tint val="75000"/>
                  </a:prstClr>
                </a:solidFill>
              </a:rPr>
              <a:pPr/>
              <a:t>9/26/2012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8A0D876-CD8F-4E4B-A16E-48216F23E8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932615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8C1970-DBB8-4226-A56C-95C53FF8606A}" type="datetimeFigureOut">
              <a:rPr lang="en-US" smtClean="0">
                <a:solidFill>
                  <a:prstClr val="black">
                    <a:tint val="75000"/>
                  </a:prstClr>
                </a:solidFill>
              </a:rPr>
              <a:pPr/>
              <a:t>9/26/2012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8A0D876-CD8F-4E4B-A16E-48216F23E8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992493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8C1970-DBB8-4226-A56C-95C53FF8606A}" type="datetimeFigureOut">
              <a:rPr lang="en-US" smtClean="0">
                <a:solidFill>
                  <a:prstClr val="black">
                    <a:tint val="75000"/>
                  </a:prstClr>
                </a:solidFill>
              </a:rPr>
              <a:pPr/>
              <a:t>9/26/2012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8A0D876-CD8F-4E4B-A16E-48216F23E8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762064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8C1970-DBB8-4226-A56C-95C53FF8606A}" type="datetimeFigureOut">
              <a:rPr lang="en-US" smtClean="0">
                <a:solidFill>
                  <a:prstClr val="black">
                    <a:tint val="75000"/>
                  </a:prstClr>
                </a:solidFill>
              </a:rPr>
              <a:pPr/>
              <a:t>9/26/2012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8A0D876-CD8F-4E4B-A16E-48216F23E8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518979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A77131F-90BC-4D96-815C-AA05D082E50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975979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0275FC-29D2-4AA6-A07E-AA06B53D539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1643571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E8C1970-DBB8-4226-A56C-95C53FF8606A}" type="datetimeFigureOut">
              <a:rPr lang="en-US" smtClean="0"/>
              <a:t>9/26/2012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8A0D876-CD8F-4E4B-A16E-48216F23E84A}" type="slidenum">
              <a:rPr lang="en-US" smtClean="0"/>
              <a:t>‹#›</a:t>
            </a:fld>
            <a:endParaRPr lang="en-US" dirty="0"/>
          </a:p>
        </p:txBody>
      </p:sp>
    </p:spTree>
    <p:extLst>
      <p:ext uri="{BB962C8B-B14F-4D97-AF65-F5344CB8AC3E}">
        <p14:creationId xmlns:p14="http://schemas.microsoft.com/office/powerpoint/2010/main" val="198931566"/>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7FBE06-A26D-4D1B-A716-5284D6CAFA9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457267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D57E08D-0F50-4F89-83CC-3AB47DCD400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115211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76528E2-0C64-4AD8-9B3D-D8B05E5F2AC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825612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34769A4-C113-443B-BBCB-9DE432B9E96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714770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E6CCD0D-78A8-4942-9DCD-A8A24037A9C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0205906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000C7D-CDF2-4A1F-8779-085C546E31B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814880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1E73190-332A-45A9-836A-4FB54D74D3A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939512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247720-85E3-4A26-B52C-6CC42115310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0149626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AEE8EB-6BF7-4B9D-B5F3-194B470CB9B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2028224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3A058E-8F70-4FE9-A8D2-CA0148ECB4E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98823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8C1970-DBB8-4226-A56C-95C53FF8606A}" type="datetimeFigureOut">
              <a:rPr lang="en-US" smtClean="0"/>
              <a:t>9/26/2012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8A0D876-CD8F-4E4B-A16E-48216F23E84A}" type="slidenum">
              <a:rPr lang="en-US" smtClean="0"/>
              <a:t>‹#›</a:t>
            </a:fld>
            <a:endParaRPr lang="en-US" dirty="0"/>
          </a:p>
        </p:txBody>
      </p:sp>
    </p:spTree>
    <p:extLst>
      <p:ext uri="{BB962C8B-B14F-4D97-AF65-F5344CB8AC3E}">
        <p14:creationId xmlns:p14="http://schemas.microsoft.com/office/powerpoint/2010/main" val="26077463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23C510D-3547-4EB0-A0A6-1EBC2A4C6DF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780622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E8C1970-DBB8-4226-A56C-95C53FF8606A}" type="datetimeFigureOut">
              <a:rPr lang="en-US" smtClean="0">
                <a:solidFill>
                  <a:prstClr val="black">
                    <a:tint val="75000"/>
                  </a:prstClr>
                </a:solidFill>
              </a:rPr>
              <a:pPr/>
              <a:t>9/26/2012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8A0D876-CD8F-4E4B-A16E-48216F23E8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3408925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8C1970-DBB8-4226-A56C-95C53FF8606A}" type="datetimeFigureOut">
              <a:rPr lang="en-US" smtClean="0">
                <a:solidFill>
                  <a:prstClr val="black">
                    <a:tint val="75000"/>
                  </a:prstClr>
                </a:solidFill>
              </a:rPr>
              <a:pPr/>
              <a:t>9/26/2012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8A0D876-CD8F-4E4B-A16E-48216F23E8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5303408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8C1970-DBB8-4226-A56C-95C53FF8606A}" type="datetimeFigureOut">
              <a:rPr lang="en-US" smtClean="0">
                <a:solidFill>
                  <a:prstClr val="black">
                    <a:tint val="75000"/>
                  </a:prstClr>
                </a:solidFill>
              </a:rPr>
              <a:pPr/>
              <a:t>9/26/2012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8A0D876-CD8F-4E4B-A16E-48216F23E8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022149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E8C1970-DBB8-4226-A56C-95C53FF8606A}" type="datetimeFigureOut">
              <a:rPr lang="en-US" smtClean="0">
                <a:solidFill>
                  <a:prstClr val="black">
                    <a:tint val="75000"/>
                  </a:prstClr>
                </a:solidFill>
              </a:rPr>
              <a:pPr/>
              <a:t>9/26/2012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8A0D876-CD8F-4E4B-A16E-48216F23E8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681320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E8C1970-DBB8-4226-A56C-95C53FF8606A}" type="datetimeFigureOut">
              <a:rPr lang="en-US" smtClean="0">
                <a:solidFill>
                  <a:prstClr val="black">
                    <a:tint val="75000"/>
                  </a:prstClr>
                </a:solidFill>
              </a:rPr>
              <a:pPr/>
              <a:t>9/26/2012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B8A0D876-CD8F-4E4B-A16E-48216F23E8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672562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E8C1970-DBB8-4226-A56C-95C53FF8606A}" type="datetimeFigureOut">
              <a:rPr lang="en-US" smtClean="0">
                <a:solidFill>
                  <a:prstClr val="black">
                    <a:tint val="75000"/>
                  </a:prstClr>
                </a:solidFill>
              </a:rPr>
              <a:pPr/>
              <a:t>9/26/2012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B8A0D876-CD8F-4E4B-A16E-48216F23E8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401755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8C1970-DBB8-4226-A56C-95C53FF8606A}" type="datetimeFigureOut">
              <a:rPr lang="en-US" smtClean="0">
                <a:solidFill>
                  <a:prstClr val="black">
                    <a:tint val="75000"/>
                  </a:prstClr>
                </a:solidFill>
              </a:rPr>
              <a:pPr/>
              <a:t>9/26/2012</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B8A0D876-CD8F-4E4B-A16E-48216F23E8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7200581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8C1970-DBB8-4226-A56C-95C53FF8606A}" type="datetimeFigureOut">
              <a:rPr lang="en-US" smtClean="0">
                <a:solidFill>
                  <a:prstClr val="black">
                    <a:tint val="75000"/>
                  </a:prstClr>
                </a:solidFill>
              </a:rPr>
              <a:pPr/>
              <a:t>9/26/2012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8A0D876-CD8F-4E4B-A16E-48216F23E8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3274463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8C1970-DBB8-4226-A56C-95C53FF8606A}" type="datetimeFigureOut">
              <a:rPr lang="en-US" smtClean="0">
                <a:solidFill>
                  <a:prstClr val="black">
                    <a:tint val="75000"/>
                  </a:prstClr>
                </a:solidFill>
              </a:rPr>
              <a:pPr/>
              <a:t>9/26/2012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8A0D876-CD8F-4E4B-A16E-48216F23E8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04882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8C1970-DBB8-4226-A56C-95C53FF8606A}" type="datetimeFigureOut">
              <a:rPr lang="en-US" smtClean="0"/>
              <a:t>9/26/2012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8A0D876-CD8F-4E4B-A16E-48216F23E84A}" type="slidenum">
              <a:rPr lang="en-US" smtClean="0"/>
              <a:t>‹#›</a:t>
            </a:fld>
            <a:endParaRPr lang="en-US" dirty="0"/>
          </a:p>
        </p:txBody>
      </p:sp>
    </p:spTree>
    <p:extLst>
      <p:ext uri="{BB962C8B-B14F-4D97-AF65-F5344CB8AC3E}">
        <p14:creationId xmlns:p14="http://schemas.microsoft.com/office/powerpoint/2010/main" val="294079230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8C1970-DBB8-4226-A56C-95C53FF8606A}" type="datetimeFigureOut">
              <a:rPr lang="en-US" smtClean="0">
                <a:solidFill>
                  <a:prstClr val="black">
                    <a:tint val="75000"/>
                  </a:prstClr>
                </a:solidFill>
              </a:rPr>
              <a:pPr/>
              <a:t>9/26/2012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8A0D876-CD8F-4E4B-A16E-48216F23E8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3958286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8C1970-DBB8-4226-A56C-95C53FF8606A}" type="datetimeFigureOut">
              <a:rPr lang="en-US" smtClean="0">
                <a:solidFill>
                  <a:prstClr val="black">
                    <a:tint val="75000"/>
                  </a:prstClr>
                </a:solidFill>
              </a:rPr>
              <a:pPr/>
              <a:t>9/26/2012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8A0D876-CD8F-4E4B-A16E-48216F23E8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049343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8C1970-DBB8-4226-A56C-95C53FF8606A}" type="datetimeFigureOut">
              <a:rPr lang="en-US" smtClean="0"/>
              <a:t>9/26/2012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8A0D876-CD8F-4E4B-A16E-48216F23E84A}" type="slidenum">
              <a:rPr lang="en-US" smtClean="0"/>
              <a:t>‹#›</a:t>
            </a:fld>
            <a:endParaRPr lang="en-US" dirty="0"/>
          </a:p>
        </p:txBody>
      </p:sp>
    </p:spTree>
    <p:extLst>
      <p:ext uri="{BB962C8B-B14F-4D97-AF65-F5344CB8AC3E}">
        <p14:creationId xmlns:p14="http://schemas.microsoft.com/office/powerpoint/2010/main" val="1030986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544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8C1970-DBB8-4226-A56C-95C53FF8606A}" type="datetimeFigureOut">
              <a:rPr lang="en-US" smtClean="0"/>
              <a:t>9/26/2012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0D876-CD8F-4E4B-A16E-48216F23E84A}" type="slidenum">
              <a:rPr lang="en-US" smtClean="0"/>
              <a:t>‹#›</a:t>
            </a:fld>
            <a:endParaRPr lang="en-US" dirty="0"/>
          </a:p>
        </p:txBody>
      </p:sp>
    </p:spTree>
    <p:extLst>
      <p:ext uri="{BB962C8B-B14F-4D97-AF65-F5344CB8AC3E}">
        <p14:creationId xmlns:p14="http://schemas.microsoft.com/office/powerpoint/2010/main" val="40264372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544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725DB2-31DA-4E1D-BD66-F7C99F312D84}" type="datetimeFigureOut">
              <a:rPr lang="en-US" smtClean="0">
                <a:solidFill>
                  <a:prstClr val="black">
                    <a:tint val="75000"/>
                  </a:prstClr>
                </a:solidFill>
              </a:rPr>
              <a:pPr/>
              <a:t>9/26/2012</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13F413-34AE-4604-AD6D-2C15E9BFB48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171531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544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DD9963-2FBD-4117-96EA-E43584E34E9D}" type="datetimeFigureOut">
              <a:rPr lang="en-US" smtClean="0">
                <a:solidFill>
                  <a:prstClr val="black">
                    <a:tint val="75000"/>
                  </a:prstClr>
                </a:solidFill>
              </a:rPr>
              <a:pPr/>
              <a:t>9/26/2012</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769F9-15CB-4E2A-BD92-F804CED770F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9806554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15544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pPr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ctr"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A05D5441-F374-4655-8863-599AE5D35833}" type="slidenum">
              <a:rPr lang="en-US">
                <a:solidFill>
                  <a:srgbClr val="000000"/>
                </a:solidFill>
              </a:rPr>
              <a:pPr fontAlgn="base">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81912389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544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8C1970-DBB8-4226-A56C-95C53FF8606A}" type="datetimeFigureOut">
              <a:rPr lang="en-US" smtClean="0">
                <a:solidFill>
                  <a:prstClr val="black">
                    <a:tint val="75000"/>
                  </a:prstClr>
                </a:solidFill>
              </a:rPr>
              <a:pPr/>
              <a:t>9/26/2012</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0D876-CD8F-4E4B-A16E-48216F23E8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17685182"/>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15544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pPr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ctr"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2C303494-F5DA-4694-A1EC-F7421DC3B7A5}" type="slidenum">
              <a:rPr lang="en-US">
                <a:solidFill>
                  <a:srgbClr val="000000"/>
                </a:solidFill>
              </a:rPr>
              <a:pPr fontAlgn="base">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4115253050"/>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544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8C1970-DBB8-4226-A56C-95C53FF8606A}" type="datetimeFigureOut">
              <a:rPr lang="en-US" smtClean="0">
                <a:solidFill>
                  <a:prstClr val="black">
                    <a:tint val="75000"/>
                  </a:prstClr>
                </a:solidFill>
              </a:rPr>
              <a:pPr/>
              <a:t>9/26/2012</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0D876-CD8F-4E4B-A16E-48216F23E84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83025556"/>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arget="../media/image13.jpeg" Type="http://schemas.openxmlformats.org/officeDocument/2006/relationships/image"/><Relationship Id="rId2" Target="../notesSlides/notesSlide10.xml" Type="http://schemas.openxmlformats.org/officeDocument/2006/relationships/notesSlide"/><Relationship Id="rId1" Target="../slideLayouts/slideLayout7.xml" Type="http://schemas.openxmlformats.org/officeDocument/2006/relationships/slideLayout"/></Relationships>
</file>

<file path=ppt/slides/_rels/slide11.xml.rels><?xml version="1.0" encoding="UTF-8" standalone="yes" ?><Relationships xmlns="http://schemas.openxmlformats.org/package/2006/relationships"><Relationship Id="rId3" Target="../media/image14.jpeg" Type="http://schemas.openxmlformats.org/officeDocument/2006/relationships/image"/><Relationship Id="rId2" Target="../notesSlides/notesSlide11.xml" Type="http://schemas.openxmlformats.org/officeDocument/2006/relationships/notesSlide"/><Relationship Id="rId1" Target="../slideLayouts/slideLayout7.xml" Type="http://schemas.openxmlformats.org/officeDocument/2006/relationships/slideLayout"/></Relationships>
</file>

<file path=ppt/slides/_rels/slide12.xml.rels><?xml version="1.0" encoding="UTF-8" standalone="yes" ?><Relationships xmlns="http://schemas.openxmlformats.org/package/2006/relationships"><Relationship Id="rId3" Target="../media/image15.jpeg" Type="http://schemas.openxmlformats.org/officeDocument/2006/relationships/image"/><Relationship Id="rId2" Target="../notesSlides/notesSlide12.xml" Type="http://schemas.openxmlformats.org/officeDocument/2006/relationships/notesSlide"/><Relationship Id="rId1" Target="../slideLayouts/slideLayout2.xml" Type="http://schemas.openxmlformats.org/officeDocument/2006/relationships/slideLayout"/></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7" Type="http://schemas.microsoft.com/office/2007/relationships/hdphoto" Target="../media/hdphoto2.wdp"/><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0.jpeg"/><Relationship Id="rId5" Type="http://schemas.microsoft.com/office/2007/relationships/hdphoto" Target="../media/hdphoto1.wdp"/><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arget="../media/image21.jpeg" Type="http://schemas.openxmlformats.org/officeDocument/2006/relationships/image"/><Relationship Id="rId2" Target="../notesSlides/notesSlide15.xml" Type="http://schemas.openxmlformats.org/officeDocument/2006/relationships/notesSlide"/><Relationship Id="rId1" Target="../slideLayouts/slideLayout2.xml" Type="http://schemas.openxmlformats.org/officeDocument/2006/relationships/slideLayout"/><Relationship Id="rId4" Target="../media/image22.wmf" Type="http://schemas.openxmlformats.org/officeDocument/2006/relationships/image"/></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arget="../media/image3.jpeg" Type="http://schemas.openxmlformats.org/officeDocument/2006/relationships/image"/><Relationship Id="rId2" Target="../notesSlides/notesSlide2.xml" Type="http://schemas.openxmlformats.org/officeDocument/2006/relationships/notesSlide"/><Relationship Id="rId1" Target="../slideLayouts/slideLayout2.xml" Type="http://schemas.openxmlformats.org/officeDocument/2006/relationships/slideLayout"/></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0.png"/><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arget="../media/image45.jpeg" Type="http://schemas.openxmlformats.org/officeDocument/2006/relationships/image"/><Relationship Id="rId2" Target="../notesSlides/notesSlide31.xml" Type="http://schemas.openxmlformats.org/officeDocument/2006/relationships/notesSlide"/><Relationship Id="rId1" Target="../slideLayouts/slideLayout7.xml" Type="http://schemas.openxmlformats.org/officeDocument/2006/relationships/slideLayout"/></Relationships>
</file>

<file path=ppt/slides/_rels/slide32.xml.rels><?xml version="1.0" encoding="UTF-8" standalone="yes" ?><Relationships xmlns="http://schemas.openxmlformats.org/package/2006/relationships"><Relationship Id="rId3" Target="../media/image46.jpeg" Type="http://schemas.openxmlformats.org/officeDocument/2006/relationships/image"/><Relationship Id="rId2" Target="../notesSlides/notesSlide32.xml" Type="http://schemas.openxmlformats.org/officeDocument/2006/relationships/notesSlide"/><Relationship Id="rId1" Target="../slideLayouts/slideLayout2.xml" Type="http://schemas.openxmlformats.org/officeDocument/2006/relationships/slideLayout"/><Relationship Id="rId4" Target="../media/image47.png" Type="http://schemas.openxmlformats.org/officeDocument/2006/relationships/image"/></Relationships>
</file>

<file path=ppt/slides/_rels/slide3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3.xml"/><Relationship Id="rId1" Type="http://schemas.openxmlformats.org/officeDocument/2006/relationships/slideLayout" Target="../slideLayouts/slideLayout72.xml"/></Relationships>
</file>

<file path=ppt/slides/_rels/slide34.xml.rels><?xml version="1.0" encoding="UTF-8" standalone="yes" ?><Relationships xmlns="http://schemas.openxmlformats.org/package/2006/relationships"><Relationship Id="rId3" Target="../media/image49.jpeg" Type="http://schemas.openxmlformats.org/officeDocument/2006/relationships/image"/><Relationship Id="rId2" Target="../notesSlides/notesSlide34.xml" Type="http://schemas.openxmlformats.org/officeDocument/2006/relationships/notesSlide"/><Relationship Id="rId1" Target="../slideLayouts/slideLayout2.xml" Type="http://schemas.openxmlformats.org/officeDocument/2006/relationships/slideLayout"/></Relationships>
</file>

<file path=ppt/slides/_rels/slide3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arget="../media/image51.jpeg" Type="http://schemas.openxmlformats.org/officeDocument/2006/relationships/image"/><Relationship Id="rId2" Target="../notesSlides/notesSlide36.xml" Type="http://schemas.openxmlformats.org/officeDocument/2006/relationships/notesSlide"/><Relationship Id="rId1" Target="../slideLayouts/slideLayout2.xml" Type="http://schemas.openxmlformats.org/officeDocument/2006/relationships/slideLayout"/></Relationships>
</file>

<file path=ppt/slides/_rels/slide37.xml.rels><?xml version="1.0" encoding="UTF-8" standalone="yes" ?><Relationships xmlns="http://schemas.openxmlformats.org/package/2006/relationships"><Relationship Id="rId3" Target="../media/image52.jpeg" Type="http://schemas.openxmlformats.org/officeDocument/2006/relationships/image"/><Relationship Id="rId2" Target="../notesSlides/notesSlide37.xml" Type="http://schemas.openxmlformats.org/officeDocument/2006/relationships/notesSlide"/><Relationship Id="rId1" Target="../slideLayouts/slideLayout2.xml" Type="http://schemas.openxmlformats.org/officeDocument/2006/relationships/slideLayout"/><Relationship Id="rId4" Target="../media/image53.png" Type="http://schemas.openxmlformats.org/officeDocument/2006/relationships/image"/></Relationships>
</file>

<file path=ppt/slides/_rels/slide38.xml.rels><?xml version="1.0" encoding="UTF-8" standalone="yes" ?><Relationships xmlns="http://schemas.openxmlformats.org/package/2006/relationships"><Relationship Id="rId3" Target="../media/image54.jpeg" Type="http://schemas.openxmlformats.org/officeDocument/2006/relationships/image"/><Relationship Id="rId2" Target="../notesSlides/notesSlide38.xml" Type="http://schemas.openxmlformats.org/officeDocument/2006/relationships/notesSlide"/><Relationship Id="rId1" Target="../slideLayouts/slideLayout2.xml" Type="http://schemas.openxmlformats.org/officeDocument/2006/relationships/slideLayout"/></Relationships>
</file>

<file path=ppt/slides/_rels/slide39.xml.rels><?xml version="1.0" encoding="UTF-8" standalone="yes" ?><Relationships xmlns="http://schemas.openxmlformats.org/package/2006/relationships"><Relationship Id="rId3" Target="../media/image55.jpeg" Type="http://schemas.openxmlformats.org/officeDocument/2006/relationships/image"/><Relationship Id="rId2" Target="../notesSlides/notesSlide39.xml" Type="http://schemas.openxmlformats.org/officeDocument/2006/relationships/notesSlide"/><Relationship Id="rId1" Target="../slideLayouts/slideLayout2.xml" Type="http://schemas.openxmlformats.org/officeDocument/2006/relationships/slideLayout"/><Relationship Id="rId4" Target="../media/image56.png" Type="http://schemas.openxmlformats.org/officeDocument/2006/relationships/image"/></Relationships>
</file>

<file path=ppt/slides/_rels/slide4.xml.rels><?xml version="1.0" encoding="UTF-8" standalone="yes" ?><Relationships xmlns="http://schemas.openxmlformats.org/package/2006/relationships"><Relationship Id="rId3" Target="../media/image5.jpeg" Type="http://schemas.openxmlformats.org/officeDocument/2006/relationships/image"/><Relationship Id="rId2" Target="../notesSlides/notesSlide4.xml" Type="http://schemas.openxmlformats.org/officeDocument/2006/relationships/notesSlide"/><Relationship Id="rId1" Target="../slideLayouts/slideLayout2.xml" Type="http://schemas.openxmlformats.org/officeDocument/2006/relationships/slideLayout"/></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4.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4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arget="../media/image66.jpeg" Type="http://schemas.openxmlformats.org/officeDocument/2006/relationships/image"/><Relationship Id="rId2" Target="../notesSlides/notesSlide46.xml" Type="http://schemas.openxmlformats.org/officeDocument/2006/relationships/notesSlide"/><Relationship Id="rId1" Target="../slideLayouts/slideLayout2.xml" Type="http://schemas.openxmlformats.org/officeDocument/2006/relationships/slideLayout"/></Relationships>
</file>

<file path=ppt/slides/_rels/slide47.xml.rels><?xml version="1.0" encoding="UTF-8" standalone="yes" ?><Relationships xmlns="http://schemas.openxmlformats.org/package/2006/relationships"><Relationship Id="rId3" Target="../media/image67.jpeg" Type="http://schemas.openxmlformats.org/officeDocument/2006/relationships/image"/><Relationship Id="rId2" Target="../notesSlides/notesSlide47.xml" Type="http://schemas.openxmlformats.org/officeDocument/2006/relationships/notesSlide"/><Relationship Id="rId1" Target="../slideLayouts/slideLayout40.xml" Type="http://schemas.openxmlformats.org/officeDocument/2006/relationships/slideLayout"/><Relationship Id="rId4" Target="../media/image68.png" Type="http://schemas.openxmlformats.org/officeDocument/2006/relationships/image"/></Relationships>
</file>

<file path=ppt/slides/_rels/slide48.xml.rels><?xml version="1.0" encoding="UTF-8" standalone="yes" ?><Relationships xmlns="http://schemas.openxmlformats.org/package/2006/relationships"><Relationship Id="rId3" Target="../media/image69.jpeg" Type="http://schemas.openxmlformats.org/officeDocument/2006/relationships/image"/><Relationship Id="rId2" Target="../notesSlides/notesSlide48.xml" Type="http://schemas.openxmlformats.org/officeDocument/2006/relationships/notesSlide"/><Relationship Id="rId1" Target="../slideLayouts/slideLayout40.xml" Type="http://schemas.openxmlformats.org/officeDocument/2006/relationships/slideLayout"/></Relationships>
</file>

<file path=ppt/slides/_rels/slide49.xml.rels><?xml version="1.0" encoding="UTF-8" standalone="yes" ?><Relationships xmlns="http://schemas.openxmlformats.org/package/2006/relationships"><Relationship Id="rId3" Target="../media/image70.jpeg" Type="http://schemas.openxmlformats.org/officeDocument/2006/relationships/image"/><Relationship Id="rId2" Target="../notesSlides/notesSlide49.xml" Type="http://schemas.openxmlformats.org/officeDocument/2006/relationships/notesSlide"/><Relationship Id="rId1" Target="../slideLayouts/slideLayout35.xml" Type="http://schemas.openxmlformats.org/officeDocument/2006/relationships/slideLayout"/></Relationships>
</file>

<file path=ppt/slides/_rels/slide5.xml.rels><?xml version="1.0" encoding="UTF-8" standalone="yes" ?><Relationships xmlns="http://schemas.openxmlformats.org/package/2006/relationships"><Relationship Id="rId3" Target="../media/image6.jpeg" Type="http://schemas.openxmlformats.org/officeDocument/2006/relationships/image"/><Relationship Id="rId2" Target="../notesSlides/notesSlide5.xml" Type="http://schemas.openxmlformats.org/officeDocument/2006/relationships/notesSlide"/><Relationship Id="rId1" Target="../slideLayouts/slideLayout13.xml" Type="http://schemas.openxmlformats.org/officeDocument/2006/relationships/slideLayout"/><Relationship Id="rId5" Target="../media/image8.PNG" Type="http://schemas.openxmlformats.org/officeDocument/2006/relationships/image"/><Relationship Id="rId4" Target="../media/image7.png" Type="http://schemas.openxmlformats.org/officeDocument/2006/relationships/image"/></Relationships>
</file>

<file path=ppt/slides/_rels/slide50.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50.xml"/><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notesSlide" Target="../notesSlides/notesSlide51.xml"/><Relationship Id="rId1" Type="http://schemas.openxmlformats.org/officeDocument/2006/relationships/slideLayout" Target="../slideLayouts/slideLayout50.xml"/></Relationships>
</file>

<file path=ppt/slides/_rels/slide52.xml.rels><?xml version="1.0" encoding="UTF-8" standalone="yes" ?><Relationships xmlns="http://schemas.openxmlformats.org/package/2006/relationships"><Relationship Id="rId3" Target="../media/image73.jpeg" Type="http://schemas.openxmlformats.org/officeDocument/2006/relationships/image"/><Relationship Id="rId2" Target="../notesSlides/notesSlide52.xml" Type="http://schemas.openxmlformats.org/officeDocument/2006/relationships/notesSlide"/><Relationship Id="rId1" Target="../slideLayouts/slideLayout35.xml" Type="http://schemas.openxmlformats.org/officeDocument/2006/relationships/slideLayout"/></Relationships>
</file>

<file path=ppt/slides/_rels/slide53.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53.xml"/><Relationship Id="rId1" Type="http://schemas.openxmlformats.org/officeDocument/2006/relationships/slideLayout" Target="../slideLayouts/slideLayout13.xml"/><Relationship Id="rId4" Type="http://schemas.openxmlformats.org/officeDocument/2006/relationships/image" Target="../media/image75.png"/></Relationships>
</file>

<file path=ppt/slides/_rels/slide54.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54.xml"/><Relationship Id="rId1" Type="http://schemas.openxmlformats.org/officeDocument/2006/relationships/slideLayout" Target="../slideLayouts/slideLayout13.xml"/><Relationship Id="rId4" Type="http://schemas.openxmlformats.org/officeDocument/2006/relationships/image" Target="../media/image77.png"/></Relationships>
</file>

<file path=ppt/slides/_rels/slide55.xml.rels><?xml version="1.0" encoding="UTF-8" standalone="yes" ?><Relationships xmlns="http://schemas.openxmlformats.org/package/2006/relationships"><Relationship Id="rId3" Target="../media/image78.jpeg" Type="http://schemas.openxmlformats.org/officeDocument/2006/relationships/image"/><Relationship Id="rId2" Target="../notesSlides/notesSlide55.xml" Type="http://schemas.openxmlformats.org/officeDocument/2006/relationships/notesSlide"/><Relationship Id="rId1" Target="../slideLayouts/slideLayout35.xml" Type="http://schemas.openxmlformats.org/officeDocument/2006/relationships/slideLayout"/><Relationship Id="rId4" Target="../media/image79.png" Type="http://schemas.openxmlformats.org/officeDocument/2006/relationships/image"/></Relationships>
</file>

<file path=ppt/slides/_rels/slide56.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56.xml"/><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57.xml"/><Relationship Id="rId1" Type="http://schemas.openxmlformats.org/officeDocument/2006/relationships/slideLayout" Target="../slideLayouts/slideLayout24.xml"/><Relationship Id="rId4" Type="http://schemas.openxmlformats.org/officeDocument/2006/relationships/image" Target="../media/image82.png"/></Relationships>
</file>

<file path=ppt/slides/_rels/slide58.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9.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arget="../media/image9.jpeg" Type="http://schemas.openxmlformats.org/officeDocument/2006/relationships/image"/><Relationship Id="rId2" Target="../notesSlides/notesSlide6.xml" Type="http://schemas.openxmlformats.org/officeDocument/2006/relationships/notesSlide"/><Relationship Id="rId1" Target="../slideLayouts/slideLayout7.xml" Type="http://schemas.openxmlformats.org/officeDocument/2006/relationships/slideLayout"/><Relationship Id="rId4" Target="../media/image10.png" Type="http://schemas.openxmlformats.org/officeDocument/2006/relationships/image"/></Relationships>
</file>

<file path=ppt/slides/_rels/slide60.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60.xml"/><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61.xml"/><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62.xml"/><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3" Target="../media/image86.jpeg" Type="http://schemas.openxmlformats.org/officeDocument/2006/relationships/image"/><Relationship Id="rId2" Target="../notesSlides/notesSlide63.xml" Type="http://schemas.openxmlformats.org/officeDocument/2006/relationships/notesSlide"/><Relationship Id="rId1" Target="../slideLayouts/slideLayout2.xml" Type="http://schemas.openxmlformats.org/officeDocument/2006/relationships/slideLayout"/></Relationships>
</file>

<file path=ppt/slides/_rels/slide64.xml.rels><?xml version="1.0" encoding="UTF-8" standalone="yes" ?><Relationships xmlns="http://schemas.openxmlformats.org/package/2006/relationships"><Relationship Id="rId3" Target="../media/image87.jpeg" Type="http://schemas.openxmlformats.org/officeDocument/2006/relationships/image"/><Relationship Id="rId2" Target="../notesSlides/notesSlide64.xml" Type="http://schemas.openxmlformats.org/officeDocument/2006/relationships/notesSlide"/><Relationship Id="rId1" Target="../slideLayouts/slideLayout5.xml" Type="http://schemas.openxmlformats.org/officeDocument/2006/relationships/slideLayout"/></Relationships>
</file>

<file path=ppt/slides/_rels/slide65.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66.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66.xml"/><Relationship Id="rId1" Type="http://schemas.openxmlformats.org/officeDocument/2006/relationships/slideLayout" Target="../slideLayouts/slideLayout4.xml"/><Relationship Id="rId4" Type="http://schemas.openxmlformats.org/officeDocument/2006/relationships/image" Target="../media/image91.jpeg"/></Relationships>
</file>

<file path=ppt/slides/_rels/slide6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7.xml"/><Relationship Id="rId1" Type="http://schemas.openxmlformats.org/officeDocument/2006/relationships/slideLayout" Target="../slideLayouts/slideLayout4.xml"/><Relationship Id="rId4" Type="http://schemas.openxmlformats.org/officeDocument/2006/relationships/image" Target="../media/image93.wmf"/></Relationships>
</file>

<file path=ppt/slides/_rels/slide68.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68.xml"/><Relationship Id="rId1" Type="http://schemas.openxmlformats.org/officeDocument/2006/relationships/slideLayout" Target="../slideLayouts/slideLayout13.xml"/><Relationship Id="rId4" Type="http://schemas.openxmlformats.org/officeDocument/2006/relationships/image" Target="../media/image95.png"/></Relationships>
</file>

<file path=ppt/slides/_rels/slide69.xml.rels><?xml version="1.0" encoding="UTF-8" standalone="yes" ?><Relationships xmlns="http://schemas.openxmlformats.org/package/2006/relationships"><Relationship Id="rId3" Target="../media/image96.jpeg" Type="http://schemas.openxmlformats.org/officeDocument/2006/relationships/image"/><Relationship Id="rId2" Target="../notesSlides/notesSlide69.xml" Type="http://schemas.openxmlformats.org/officeDocument/2006/relationships/notesSlide"/><Relationship Id="rId1" Target="../slideLayouts/slideLayout2.xml" Type="http://schemas.openxmlformats.org/officeDocument/2006/relationships/slideLayout"/></Relationships>
</file>

<file path=ppt/slides/_rels/slide7.xml.rels><?xml version="1.0" encoding="UTF-8" standalone="yes" ?><Relationships xmlns="http://schemas.openxmlformats.org/package/2006/relationships"><Relationship Id="rId3" Target="../media/image9.jpeg" Type="http://schemas.openxmlformats.org/officeDocument/2006/relationships/image"/><Relationship Id="rId2" Target="../notesSlides/notesSlide7.xml" Type="http://schemas.openxmlformats.org/officeDocument/2006/relationships/notesSlide"/><Relationship Id="rId1" Target="../slideLayouts/slideLayout5.xml" Type="http://schemas.openxmlformats.org/officeDocument/2006/relationships/slideLayout"/></Relationships>
</file>

<file path=ppt/slides/_rels/slide7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0.xml"/><Relationship Id="rId1" Type="http://schemas.openxmlformats.org/officeDocument/2006/relationships/slideLayout" Target="../slideLayouts/slideLayout64.xml"/></Relationships>
</file>

<file path=ppt/slides/_rels/slide71.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7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2.xml"/><Relationship Id="rId1" Type="http://schemas.openxmlformats.org/officeDocument/2006/relationships/slideLayout" Target="../slideLayouts/slideLayout6.xml"/><Relationship Id="rId4" Type="http://schemas.openxmlformats.org/officeDocument/2006/relationships/image" Target="../media/image101.png"/></Relationships>
</file>

<file path=ppt/slides/_rels/slide73.xml.rels><?xml version="1.0" encoding="UTF-8" standalone="yes" ?><Relationships xmlns="http://schemas.openxmlformats.org/package/2006/relationships"><Relationship Id="rId3" Target="../media/image102.jpeg" Type="http://schemas.openxmlformats.org/officeDocument/2006/relationships/image"/><Relationship Id="rId2" Target="../notesSlides/notesSlide73.xml" Type="http://schemas.openxmlformats.org/officeDocument/2006/relationships/notesSlide"/><Relationship Id="rId1" Target="../slideLayouts/slideLayout13.xml" Type="http://schemas.openxmlformats.org/officeDocument/2006/relationships/slideLayout"/><Relationship Id="rId4" Target="../media/image103.png" Type="http://schemas.openxmlformats.org/officeDocument/2006/relationships/image"/></Relationships>
</file>

<file path=ppt/slides/_rels/slide74.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74.xml"/><Relationship Id="rId1" Type="http://schemas.openxmlformats.org/officeDocument/2006/relationships/slideLayout" Target="../slideLayouts/slideLayout13.xml"/><Relationship Id="rId4" Type="http://schemas.openxmlformats.org/officeDocument/2006/relationships/image" Target="../media/image105.png"/></Relationships>
</file>

<file path=ppt/slides/_rels/slide75.xml.rels><?xml version="1.0" encoding="UTF-8" standalone="yes" ?><Relationships xmlns="http://schemas.openxmlformats.org/package/2006/relationships"><Relationship Id="rId3" Target="../media/image106.jpeg" Type="http://schemas.openxmlformats.org/officeDocument/2006/relationships/image"/><Relationship Id="rId2" Target="../notesSlides/notesSlide75.xml" Type="http://schemas.openxmlformats.org/officeDocument/2006/relationships/notesSlide"/><Relationship Id="rId1" Target="../slideLayouts/slideLayout7.xml" Type="http://schemas.openxmlformats.org/officeDocument/2006/relationships/slideLayout"/></Relationships>
</file>

<file path=ppt/slides/_rels/slide76.xml.rels><?xml version="1.0" encoding="UTF-8" standalone="yes" ?><Relationships xmlns="http://schemas.openxmlformats.org/package/2006/relationships"><Relationship Id="rId3" Target="../media/image107.jpeg" Type="http://schemas.openxmlformats.org/officeDocument/2006/relationships/image"/><Relationship Id="rId2" Target="../notesSlides/notesSlide76.xml" Type="http://schemas.openxmlformats.org/officeDocument/2006/relationships/notesSlide"/><Relationship Id="rId1" Target="../slideLayouts/slideLayout2.xml" Type="http://schemas.openxmlformats.org/officeDocument/2006/relationships/slideLayout"/></Relationships>
</file>

<file path=ppt/slides/_rels/slide77.xml.rels><?xml version="1.0" encoding="UTF-8" standalone="yes" ?><Relationships xmlns="http://schemas.openxmlformats.org/package/2006/relationships"><Relationship Id="rId3" Target="../media/image108.jpeg" Type="http://schemas.openxmlformats.org/officeDocument/2006/relationships/image"/><Relationship Id="rId2" Target="../notesSlides/notesSlide77.xml" Type="http://schemas.openxmlformats.org/officeDocument/2006/relationships/notesSlide"/><Relationship Id="rId1" Target="../slideLayouts/slideLayout7.xml" Type="http://schemas.openxmlformats.org/officeDocument/2006/relationships/slideLayout"/></Relationships>
</file>

<file path=ppt/slides/_rels/slide78.xml.rels><?xml version="1.0" encoding="UTF-8" standalone="yes"?>
<Relationships xmlns="http://schemas.openxmlformats.org/package/2006/relationships"><Relationship Id="rId3" Type="http://schemas.openxmlformats.org/officeDocument/2006/relationships/hyperlink" Target="http://www.earth-policy.org/" TargetMode="External"/><Relationship Id="rId2" Type="http://schemas.openxmlformats.org/officeDocument/2006/relationships/notesSlide" Target="../notesSlides/notesSlide78.xml"/><Relationship Id="rId1" Type="http://schemas.openxmlformats.org/officeDocument/2006/relationships/slideLayout" Target="../slideLayouts/slideLayout6.xml"/><Relationship Id="rId5" Type="http://schemas.openxmlformats.org/officeDocument/2006/relationships/image" Target="../media/image109.jpeg"/><Relationship Id="rId4" Type="http://schemas.openxmlformats.org/officeDocument/2006/relationships/image" Target="../media/image1.jpeg"/></Relationships>
</file>

<file path=ppt/slides/_rels/slide79.xml.rels><?xml version="1.0" encoding="UTF-8" standalone="yes"?>
<Relationships xmlns="http://schemas.openxmlformats.org/package/2006/relationships"><Relationship Id="rId3" Type="http://schemas.openxmlformats.org/officeDocument/2006/relationships/hyperlink" Target="http://www.earth-policy.org/" TargetMode="External"/><Relationship Id="rId2" Type="http://schemas.openxmlformats.org/officeDocument/2006/relationships/notesSlide" Target="../notesSlides/notesSlide79.xml"/><Relationship Id="rId1" Type="http://schemas.openxmlformats.org/officeDocument/2006/relationships/slideLayout" Target="../slideLayouts/slideLayout6.xml"/><Relationship Id="rId5" Type="http://schemas.openxmlformats.org/officeDocument/2006/relationships/image" Target="../media/image2.jpg"/><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3" Target="../media/image9.jpeg" Type="http://schemas.openxmlformats.org/officeDocument/2006/relationships/image"/><Relationship Id="rId2" Target="../notesSlides/notesSlide8.xml" Type="http://schemas.openxmlformats.org/officeDocument/2006/relationships/notesSlide"/><Relationship Id="rId1" Target="../slideLayouts/slideLayout4.xml" Type="http://schemas.openxmlformats.org/officeDocument/2006/relationships/slideLayout"/><Relationship Id="rId4" Target="../media/image11.png" Type="http://schemas.openxmlformats.org/officeDocument/2006/relationships/image"/></Relationships>
</file>

<file path=ppt/slides/_rels/slide9.xml.rels><?xml version="1.0" encoding="UTF-8" standalone="yes" ?><Relationships xmlns="http://schemas.openxmlformats.org/package/2006/relationships"><Relationship Id="rId3" Target="../media/image9.jpeg" Type="http://schemas.openxmlformats.org/officeDocument/2006/relationships/image"/><Relationship Id="rId2" Target="../notesSlides/notesSlide9.xml" Type="http://schemas.openxmlformats.org/officeDocument/2006/relationships/notesSlide"/><Relationship Id="rId1" Target="../slideLayouts/slideLayout4.xml" Type="http://schemas.openxmlformats.org/officeDocument/2006/relationships/slideLayout"/><Relationship Id="rId4" Target="../media/image12.png" Type="http://schemas.openxmlformats.org/officeDocument/2006/relationships/image"/></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05300" y="1752600"/>
            <a:ext cx="4495800" cy="1470025"/>
          </a:xfrm>
        </p:spPr>
        <p:txBody>
          <a:bodyPr>
            <a:normAutofit fontScale="90000"/>
          </a:bodyPr>
          <a:lstStyle/>
          <a:p>
            <a:r>
              <a:rPr lang="en-US" sz="3600" i="1" dirty="0" smtClean="0">
                <a:latin typeface="+mn-lt"/>
                <a:ea typeface="Tahoma" pitchFamily="34" charset="0"/>
                <a:cs typeface="Tahoma" pitchFamily="34" charset="0"/>
              </a:rPr>
              <a:t>Full Planet, </a:t>
            </a:r>
            <a:br>
              <a:rPr lang="en-US" sz="3600" i="1" dirty="0" smtClean="0">
                <a:latin typeface="+mn-lt"/>
                <a:ea typeface="Tahoma" pitchFamily="34" charset="0"/>
                <a:cs typeface="Tahoma" pitchFamily="34" charset="0"/>
              </a:rPr>
            </a:br>
            <a:r>
              <a:rPr lang="en-US" sz="3600" i="1" dirty="0" smtClean="0">
                <a:latin typeface="+mn-lt"/>
                <a:ea typeface="Tahoma" pitchFamily="34" charset="0"/>
                <a:cs typeface="Tahoma" pitchFamily="34" charset="0"/>
              </a:rPr>
              <a:t>Empty Plates:</a:t>
            </a:r>
            <a:br>
              <a:rPr lang="en-US" sz="3600" i="1" dirty="0" smtClean="0">
                <a:latin typeface="+mn-lt"/>
                <a:ea typeface="Tahoma" pitchFamily="34" charset="0"/>
                <a:cs typeface="Tahoma" pitchFamily="34" charset="0"/>
              </a:rPr>
            </a:br>
            <a:r>
              <a:rPr lang="en-US" sz="2800" i="1" dirty="0" smtClean="0">
                <a:latin typeface="+mn-lt"/>
                <a:ea typeface="Tahoma" pitchFamily="34" charset="0"/>
                <a:cs typeface="Tahoma" pitchFamily="34" charset="0"/>
              </a:rPr>
              <a:t>The New Geopolitics of </a:t>
            </a:r>
            <a:br>
              <a:rPr lang="en-US" sz="2800" i="1" dirty="0" smtClean="0">
                <a:latin typeface="+mn-lt"/>
                <a:ea typeface="Tahoma" pitchFamily="34" charset="0"/>
                <a:cs typeface="Tahoma" pitchFamily="34" charset="0"/>
              </a:rPr>
            </a:br>
            <a:r>
              <a:rPr lang="en-US" sz="2800" i="1" dirty="0" smtClean="0">
                <a:latin typeface="+mn-lt"/>
                <a:ea typeface="Tahoma" pitchFamily="34" charset="0"/>
                <a:cs typeface="Tahoma" pitchFamily="34" charset="0"/>
              </a:rPr>
              <a:t>Food Scarcity</a:t>
            </a:r>
            <a:endParaRPr lang="en-US" sz="2800" i="1" dirty="0">
              <a:latin typeface="+mn-lt"/>
              <a:ea typeface="Tahoma" pitchFamily="34" charset="0"/>
              <a:cs typeface="Tahoma" pitchFamily="34" charset="0"/>
            </a:endParaRPr>
          </a:p>
        </p:txBody>
      </p:sp>
      <p:sp>
        <p:nvSpPr>
          <p:cNvPr id="3" name="Subtitle 2"/>
          <p:cNvSpPr>
            <a:spLocks noGrp="1"/>
          </p:cNvSpPr>
          <p:nvPr>
            <p:ph type="subTitle" idx="1"/>
          </p:nvPr>
        </p:nvSpPr>
        <p:spPr>
          <a:xfrm>
            <a:off x="4724400" y="3581400"/>
            <a:ext cx="3657600" cy="609600"/>
          </a:xfrm>
        </p:spPr>
        <p:txBody>
          <a:bodyPr>
            <a:noAutofit/>
          </a:bodyPr>
          <a:lstStyle/>
          <a:p>
            <a:r>
              <a:rPr lang="en-US" sz="1600" dirty="0" smtClean="0">
                <a:ea typeface="Tahoma" pitchFamily="34" charset="0"/>
                <a:cs typeface="Tahoma" pitchFamily="34" charset="0"/>
              </a:rPr>
              <a:t>A book by</a:t>
            </a:r>
          </a:p>
          <a:p>
            <a:r>
              <a:rPr lang="en-US" sz="2000" dirty="0" smtClean="0">
                <a:ea typeface="Tahoma" pitchFamily="34" charset="0"/>
                <a:cs typeface="Tahoma" pitchFamily="34" charset="0"/>
              </a:rPr>
              <a:t>Lester R. Brown</a:t>
            </a:r>
            <a:endParaRPr lang="en-US" sz="2000" dirty="0">
              <a:ea typeface="Tahoma" pitchFamily="34" charset="0"/>
              <a:cs typeface="Tahoma" pitchFamily="34" charset="0"/>
            </a:endParaRPr>
          </a:p>
        </p:txBody>
      </p:sp>
      <p:sp>
        <p:nvSpPr>
          <p:cNvPr id="6" name="Subtitle 2"/>
          <p:cNvSpPr txBox="1">
            <a:spLocks/>
          </p:cNvSpPr>
          <p:nvPr/>
        </p:nvSpPr>
        <p:spPr>
          <a:xfrm>
            <a:off x="4724400" y="990600"/>
            <a:ext cx="3657600" cy="609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000" dirty="0" smtClean="0">
                <a:ea typeface="Tahoma" pitchFamily="34" charset="0"/>
                <a:cs typeface="Tahoma" pitchFamily="34" charset="0"/>
              </a:rPr>
              <a:t>A presentation for</a:t>
            </a:r>
            <a:endParaRPr lang="en-US" sz="2000" dirty="0">
              <a:ea typeface="Tahoma" pitchFamily="34" charset="0"/>
              <a:cs typeface="Tahoma" pitchFamily="34" charset="0"/>
            </a:endParaRPr>
          </a:p>
        </p:txBody>
      </p:sp>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93507" y="5241471"/>
            <a:ext cx="2719387"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72810" y="457200"/>
            <a:ext cx="3946790" cy="5920185"/>
          </a:xfrm>
          <a:prstGeom prst="rect">
            <a:avLst/>
          </a:prstGeom>
          <a:noFill/>
          <a:effectLst>
            <a:outerShdw blurRad="508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52360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ectangle 4"/>
          <p:cNvSpPr>
            <a:spLocks noChangeArrowheads="1"/>
          </p:cNvSpPr>
          <p:nvPr/>
        </p:nvSpPr>
        <p:spPr bwMode="auto">
          <a:xfrm>
            <a:off x="189704" y="1353143"/>
            <a:ext cx="8778240" cy="5200057"/>
          </a:xfrm>
          <a:prstGeom prst="rect">
            <a:avLst/>
          </a:prstGeom>
          <a:solidFill>
            <a:schemeClr val="bg1">
              <a:alpha val="8980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sp>
        <p:nvSpPr>
          <p:cNvPr id="212995" name="Rectangle 3"/>
          <p:cNvSpPr>
            <a:spLocks noGrp="1" noChangeArrowheads="1"/>
          </p:cNvSpPr>
          <p:nvPr>
            <p:ph type="title" idx="4294967295"/>
          </p:nvPr>
        </p:nvSpPr>
        <p:spPr/>
        <p:txBody>
          <a:bodyPr>
            <a:normAutofit/>
          </a:bodyPr>
          <a:lstStyle/>
          <a:p>
            <a:r>
              <a:rPr lang="en-US" dirty="0" smtClean="0">
                <a:solidFill>
                  <a:schemeClr val="bg1"/>
                </a:solidFill>
                <a:latin typeface="Arial" pitchFamily="34" charset="0"/>
                <a:cs typeface="Arial" pitchFamily="34" charset="0"/>
              </a:rPr>
              <a:t>Hunger Rising</a:t>
            </a:r>
          </a:p>
        </p:txBody>
      </p:sp>
      <p:sp>
        <p:nvSpPr>
          <p:cNvPr id="212997" name="Line 5"/>
          <p:cNvSpPr>
            <a:spLocks noChangeShapeType="1"/>
          </p:cNvSpPr>
          <p:nvPr/>
        </p:nvSpPr>
        <p:spPr bwMode="auto">
          <a:xfrm>
            <a:off x="530352" y="1069848"/>
            <a:ext cx="8549640"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67974" name="Text Box 6"/>
          <p:cNvSpPr txBox="1">
            <a:spLocks noChangeArrowheads="1"/>
          </p:cNvSpPr>
          <p:nvPr/>
        </p:nvSpPr>
        <p:spPr bwMode="auto">
          <a:xfrm>
            <a:off x="365438" y="1447800"/>
            <a:ext cx="4206562" cy="4924825"/>
          </a:xfrm>
          <a:prstGeom prst="rect">
            <a:avLst/>
          </a:prstGeom>
          <a:noFill/>
          <a:ln>
            <a:noFill/>
          </a:ln>
        </p:spPr>
        <p:txBody>
          <a:bodyPr wrap="square">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342900" indent="-342900" eaLnBrk="1" hangingPunct="1">
              <a:spcBef>
                <a:spcPct val="20000"/>
              </a:spcBef>
              <a:buFont typeface="Arial" pitchFamily="34" charset="0"/>
              <a:buChar char="•"/>
            </a:pPr>
            <a:r>
              <a:rPr lang="en-US" sz="2800" dirty="0">
                <a:latin typeface="Arial" pitchFamily="34" charset="0"/>
                <a:cs typeface="Arial" pitchFamily="34" charset="0"/>
              </a:rPr>
              <a:t>Now close to 1 billion people are hungry</a:t>
            </a:r>
          </a:p>
          <a:p>
            <a:pPr marL="342900" indent="-342900" eaLnBrk="1" hangingPunct="1">
              <a:spcBef>
                <a:spcPct val="20000"/>
              </a:spcBef>
              <a:buFont typeface="Arial" pitchFamily="34" charset="0"/>
              <a:buChar char="•"/>
            </a:pPr>
            <a:r>
              <a:rPr lang="en-US" sz="2800" dirty="0">
                <a:latin typeface="Arial" pitchFamily="34" charset="0"/>
                <a:cs typeface="Arial" pitchFamily="34" charset="0"/>
              </a:rPr>
              <a:t>Some families have “foodless </a:t>
            </a:r>
            <a:r>
              <a:rPr lang="en-US" sz="2800" dirty="0" smtClean="0">
                <a:latin typeface="Arial" pitchFamily="34" charset="0"/>
                <a:cs typeface="Arial" pitchFamily="34" charset="0"/>
              </a:rPr>
              <a:t>days” </a:t>
            </a:r>
            <a:r>
              <a:rPr lang="en-US" sz="2800" dirty="0">
                <a:latin typeface="Arial" pitchFamily="34" charset="0"/>
                <a:cs typeface="Arial" pitchFamily="34" charset="0"/>
              </a:rPr>
              <a:t>when they </a:t>
            </a:r>
            <a:r>
              <a:rPr lang="en-US" sz="2800" dirty="0" smtClean="0">
                <a:latin typeface="Arial" pitchFamily="34" charset="0"/>
                <a:cs typeface="Arial" pitchFamily="34" charset="0"/>
              </a:rPr>
              <a:t>do </a:t>
            </a:r>
            <a:r>
              <a:rPr lang="en-US" sz="2800" dirty="0">
                <a:latin typeface="Arial" pitchFamily="34" charset="0"/>
                <a:cs typeface="Arial" pitchFamily="34" charset="0"/>
              </a:rPr>
              <a:t>not eat at all</a:t>
            </a:r>
          </a:p>
          <a:p>
            <a:pPr marL="342900" indent="-342900" eaLnBrk="1" hangingPunct="1">
              <a:spcBef>
                <a:spcPct val="20000"/>
              </a:spcBef>
              <a:buFont typeface="Arial" pitchFamily="34" charset="0"/>
              <a:buChar char="•"/>
            </a:pPr>
            <a:r>
              <a:rPr lang="en-US" sz="2800" dirty="0">
                <a:latin typeface="Arial" pitchFamily="34" charset="0"/>
                <a:cs typeface="Arial" pitchFamily="34" charset="0"/>
              </a:rPr>
              <a:t>Children suffer the most: some are physically and mentally stunted, unable to reach their full potential </a:t>
            </a:r>
          </a:p>
          <a:p>
            <a:pPr marL="457200" indent="-457200" eaLnBrk="1" hangingPunct="1">
              <a:spcBef>
                <a:spcPct val="50000"/>
              </a:spcBef>
              <a:buFont typeface="Arial" pitchFamily="34" charset="0"/>
              <a:buChar char="•"/>
            </a:pPr>
            <a:endParaRPr lang="en-US" sz="2000" dirty="0" smtClean="0"/>
          </a:p>
        </p:txBody>
      </p:sp>
      <p:sp>
        <p:nvSpPr>
          <p:cNvPr id="212999" name="Text Box 7"/>
          <p:cNvSpPr txBox="1">
            <a:spLocks noChangeArrowheads="1"/>
          </p:cNvSpPr>
          <p:nvPr/>
        </p:nvSpPr>
        <p:spPr bwMode="auto">
          <a:xfrm>
            <a:off x="6878638" y="6629400"/>
            <a:ext cx="249396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00" i="1" dirty="0">
                <a:solidFill>
                  <a:schemeClr val="bg1"/>
                </a:solidFill>
              </a:rPr>
              <a:t>Photo Credit: iStockPhoto / Claudiad</a:t>
            </a:r>
          </a:p>
        </p:txBody>
      </p:sp>
      <p:graphicFrame>
        <p:nvGraphicFramePr>
          <p:cNvPr id="7" name="Table 6"/>
          <p:cNvGraphicFramePr>
            <a:graphicFrameLocks noGrp="1"/>
          </p:cNvGraphicFramePr>
          <p:nvPr>
            <p:extLst>
              <p:ext uri="{D42A27DB-BD31-4B8C-83A1-F6EECF244321}">
                <p14:modId xmlns:p14="http://schemas.microsoft.com/office/powerpoint/2010/main" val="1165334006"/>
              </p:ext>
            </p:extLst>
          </p:nvPr>
        </p:nvGraphicFramePr>
        <p:xfrm>
          <a:off x="4437062" y="1701077"/>
          <a:ext cx="4249738" cy="2042160"/>
        </p:xfrm>
        <a:graphic>
          <a:graphicData uri="http://schemas.openxmlformats.org/drawingml/2006/table">
            <a:tbl>
              <a:tblPr firstRow="1" bandRow="1">
                <a:tableStyleId>{5C22544A-7EE6-4342-B048-85BDC9FD1C3A}</a:tableStyleId>
              </a:tblPr>
              <a:tblGrid>
                <a:gridCol w="1265880"/>
                <a:gridCol w="2983858"/>
              </a:tblGrid>
              <a:tr h="370840">
                <a:tc>
                  <a:txBody>
                    <a:bodyPr/>
                    <a:lstStyle/>
                    <a:p>
                      <a:endParaRPr lang="en-US" sz="2200" dirty="0"/>
                    </a:p>
                  </a:txBody>
                  <a:tcPr/>
                </a:tc>
                <a:tc>
                  <a:txBody>
                    <a:bodyPr/>
                    <a:lstStyle/>
                    <a:p>
                      <a:pPr algn="ctr"/>
                      <a:r>
                        <a:rPr lang="en-US" sz="2200" dirty="0" smtClean="0"/>
                        <a:t>Percent of Families </a:t>
                      </a:r>
                    </a:p>
                    <a:p>
                      <a:pPr algn="ctr"/>
                      <a:r>
                        <a:rPr lang="en-US" sz="2200" dirty="0" smtClean="0"/>
                        <a:t>with Foodless Days</a:t>
                      </a:r>
                      <a:endParaRPr lang="en-US" sz="2200" dirty="0"/>
                    </a:p>
                  </a:txBody>
                  <a:tcPr/>
                </a:tc>
              </a:tr>
              <a:tr h="370840">
                <a:tc>
                  <a:txBody>
                    <a:bodyPr/>
                    <a:lstStyle/>
                    <a:p>
                      <a:r>
                        <a:rPr lang="en-US" sz="2200" dirty="0" smtClean="0"/>
                        <a:t>India</a:t>
                      </a:r>
                      <a:endParaRPr lang="en-US" sz="2200" dirty="0"/>
                    </a:p>
                  </a:txBody>
                  <a:tcPr/>
                </a:tc>
                <a:tc>
                  <a:txBody>
                    <a:bodyPr/>
                    <a:lstStyle/>
                    <a:p>
                      <a:pPr algn="ctr"/>
                      <a:r>
                        <a:rPr lang="en-US" sz="2200" dirty="0" smtClean="0"/>
                        <a:t>24</a:t>
                      </a:r>
                      <a:endParaRPr lang="en-US" sz="2200" dirty="0"/>
                    </a:p>
                  </a:txBody>
                  <a:tcPr/>
                </a:tc>
              </a:tr>
              <a:tr h="370840">
                <a:tc>
                  <a:txBody>
                    <a:bodyPr/>
                    <a:lstStyle/>
                    <a:p>
                      <a:r>
                        <a:rPr lang="en-US" sz="2200" dirty="0" smtClean="0"/>
                        <a:t>Nigeria</a:t>
                      </a:r>
                      <a:endParaRPr lang="en-US" sz="2200" dirty="0"/>
                    </a:p>
                  </a:txBody>
                  <a:tcPr/>
                </a:tc>
                <a:tc>
                  <a:txBody>
                    <a:bodyPr/>
                    <a:lstStyle/>
                    <a:p>
                      <a:pPr algn="ctr"/>
                      <a:r>
                        <a:rPr lang="en-US" sz="2200" dirty="0" smtClean="0"/>
                        <a:t>27</a:t>
                      </a:r>
                      <a:endParaRPr lang="en-US" sz="2200" dirty="0"/>
                    </a:p>
                  </a:txBody>
                  <a:tcPr/>
                </a:tc>
              </a:tr>
              <a:tr h="370840">
                <a:tc>
                  <a:txBody>
                    <a:bodyPr/>
                    <a:lstStyle/>
                    <a:p>
                      <a:r>
                        <a:rPr lang="en-US" sz="2200" dirty="0" smtClean="0"/>
                        <a:t>Peru</a:t>
                      </a:r>
                      <a:endParaRPr lang="en-US" sz="2200" dirty="0"/>
                    </a:p>
                  </a:txBody>
                  <a:tcPr/>
                </a:tc>
                <a:tc>
                  <a:txBody>
                    <a:bodyPr/>
                    <a:lstStyle/>
                    <a:p>
                      <a:pPr algn="ctr"/>
                      <a:r>
                        <a:rPr lang="en-US" sz="2200" dirty="0" smtClean="0"/>
                        <a:t>14</a:t>
                      </a:r>
                      <a:endParaRPr lang="en-US" sz="2200" dirty="0"/>
                    </a:p>
                  </a:txBody>
                  <a:tcPr/>
                </a:tc>
              </a:tr>
            </a:tbl>
          </a:graphicData>
        </a:graphic>
      </p:graphicFrame>
      <p:sp>
        <p:nvSpPr>
          <p:cNvPr id="2" name="TextBox 1"/>
          <p:cNvSpPr txBox="1"/>
          <p:nvPr/>
        </p:nvSpPr>
        <p:spPr>
          <a:xfrm>
            <a:off x="4419600" y="3768931"/>
            <a:ext cx="2000250" cy="276999"/>
          </a:xfrm>
          <a:prstGeom prst="rect">
            <a:avLst/>
          </a:prstGeom>
          <a:noFill/>
        </p:spPr>
        <p:txBody>
          <a:bodyPr wrap="square" rtlCol="0">
            <a:spAutoFit/>
          </a:bodyPr>
          <a:lstStyle/>
          <a:p>
            <a:r>
              <a:rPr lang="en-US" sz="1200" i="1" dirty="0" smtClean="0"/>
              <a:t>Source: </a:t>
            </a:r>
            <a:r>
              <a:rPr lang="en-US" sz="1200" i="1" dirty="0"/>
              <a:t>GlobeScan Inc</a:t>
            </a:r>
            <a:r>
              <a:rPr lang="en-US" sz="1200" i="1" dirty="0" smtClean="0"/>
              <a:t>.</a:t>
            </a:r>
            <a:endParaRPr lang="en-US" sz="1200" i="1" dirty="0"/>
          </a:p>
        </p:txBody>
      </p:sp>
    </p:spTree>
    <p:extLst>
      <p:ext uri="{BB962C8B-B14F-4D97-AF65-F5344CB8AC3E}">
        <p14:creationId xmlns:p14="http://schemas.microsoft.com/office/powerpoint/2010/main" val="186906456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467974"/>
                                        </p:tgtEl>
                                        <p:attrNameLst>
                                          <p:attrName>style.visibility</p:attrName>
                                        </p:attrNameLst>
                                      </p:cBhvr>
                                      <p:to>
                                        <p:strVal val="visible"/>
                                      </p:to>
                                    </p:set>
                                    <p:animEffect transition="in" filter="fade">
                                      <p:cBhvr>
                                        <p:cTn id="7" dur="500"/>
                                        <p:tgtEl>
                                          <p:spTgt spid="467974"/>
                                        </p:tgtEl>
                                      </p:cBhvr>
                                    </p:animEffect>
                                  </p:childTnLst>
                                </p:cTn>
                              </p:par>
                              <p:par>
                                <p:cTn id="8" presetID="10" presetClass="entr" presetSubtype="0" fill="hold" nodeType="withEffect">
                                  <p:stCondLst>
                                    <p:cond delay="20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20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200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67974"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Rectangle 4"/>
          <p:cNvSpPr>
            <a:spLocks noChangeArrowheads="1"/>
          </p:cNvSpPr>
          <p:nvPr/>
        </p:nvSpPr>
        <p:spPr bwMode="auto">
          <a:xfrm>
            <a:off x="189704" y="1353143"/>
            <a:ext cx="8778240" cy="5252445"/>
          </a:xfrm>
          <a:prstGeom prst="rect">
            <a:avLst/>
          </a:prstGeom>
          <a:solidFill>
            <a:schemeClr val="bg1">
              <a:alpha val="8980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sp>
        <p:nvSpPr>
          <p:cNvPr id="212995" name="Rectangle 3"/>
          <p:cNvSpPr>
            <a:spLocks noGrp="1" noChangeArrowheads="1"/>
          </p:cNvSpPr>
          <p:nvPr>
            <p:ph type="title" idx="4294967295"/>
          </p:nvPr>
        </p:nvSpPr>
        <p:spPr>
          <a:xfrm>
            <a:off x="457200" y="155448"/>
            <a:ext cx="8229600" cy="1143000"/>
          </a:xfrm>
        </p:spPr>
        <p:txBody>
          <a:bodyPr>
            <a:normAutofit/>
          </a:bodyPr>
          <a:lstStyle/>
          <a:p>
            <a:r>
              <a:rPr lang="en-US" dirty="0" smtClean="0">
                <a:solidFill>
                  <a:schemeClr val="bg1"/>
                </a:solidFill>
                <a:latin typeface="Arial" pitchFamily="34" charset="0"/>
                <a:cs typeface="Arial" pitchFamily="34" charset="0"/>
              </a:rPr>
              <a:t>Learning from the Past</a:t>
            </a:r>
          </a:p>
        </p:txBody>
      </p:sp>
      <p:sp>
        <p:nvSpPr>
          <p:cNvPr id="467974" name="Text Box 6"/>
          <p:cNvSpPr txBox="1">
            <a:spLocks noChangeArrowheads="1"/>
          </p:cNvSpPr>
          <p:nvPr/>
        </p:nvSpPr>
        <p:spPr bwMode="auto">
          <a:xfrm>
            <a:off x="568517" y="1305341"/>
            <a:ext cx="7965883" cy="3723859"/>
          </a:xfrm>
          <a:prstGeom prst="rect">
            <a:avLst/>
          </a:prstGeom>
          <a:noFill/>
          <a:ln>
            <a:noFill/>
          </a:ln>
        </p:spPr>
        <p:txBody>
          <a:bodyPr tIns="182880">
            <a:norm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457200" indent="-457200" eaLnBrk="1" hangingPunct="1">
              <a:spcBef>
                <a:spcPct val="50000"/>
              </a:spcBef>
              <a:spcAft>
                <a:spcPts val="1200"/>
              </a:spcAft>
              <a:buFont typeface="Arial" pitchFamily="34" charset="0"/>
              <a:buChar char="•"/>
            </a:pPr>
            <a:r>
              <a:rPr lang="en-US" sz="3200" dirty="0" smtClean="0">
                <a:solidFill>
                  <a:prstClr val="black"/>
                </a:solidFill>
              </a:rPr>
              <a:t>Food shortages undermined ancient civilizations</a:t>
            </a:r>
          </a:p>
          <a:p>
            <a:pPr lvl="1" eaLnBrk="1" hangingPunct="1">
              <a:spcBef>
                <a:spcPct val="20000"/>
              </a:spcBef>
              <a:spcAft>
                <a:spcPts val="1200"/>
              </a:spcAft>
              <a:buFont typeface="Arial" pitchFamily="34" charset="0"/>
              <a:buChar char="–"/>
            </a:pPr>
            <a:r>
              <a:rPr lang="en-US" sz="2800" dirty="0">
                <a:solidFill>
                  <a:prstClr val="black"/>
                </a:solidFill>
                <a:latin typeface="+mn-lt"/>
              </a:rPr>
              <a:t>Sumer: A flaw in the irrigation system led to rising salt levels in the soil and crop failures</a:t>
            </a:r>
          </a:p>
          <a:p>
            <a:pPr lvl="1" eaLnBrk="1" hangingPunct="1">
              <a:spcBef>
                <a:spcPct val="20000"/>
              </a:spcBef>
              <a:spcAft>
                <a:spcPts val="1200"/>
              </a:spcAft>
              <a:buFont typeface="Arial" pitchFamily="34" charset="0"/>
              <a:buChar char="–"/>
            </a:pPr>
            <a:r>
              <a:rPr lang="en-US" sz="2800" dirty="0">
                <a:solidFill>
                  <a:prstClr val="black"/>
                </a:solidFill>
                <a:latin typeface="+mn-lt"/>
              </a:rPr>
              <a:t>Maya Empire: forest clearing led to soil erosion and loss of soil fertility</a:t>
            </a:r>
          </a:p>
          <a:p>
            <a:pPr marL="457200" indent="-457200" eaLnBrk="1" hangingPunct="1">
              <a:spcBef>
                <a:spcPct val="50000"/>
              </a:spcBef>
              <a:buFont typeface="Arial" pitchFamily="34" charset="0"/>
              <a:buChar char="•"/>
            </a:pPr>
            <a:endParaRPr lang="en-US" sz="3000" dirty="0">
              <a:solidFill>
                <a:prstClr val="black"/>
              </a:solidFill>
            </a:endParaRPr>
          </a:p>
        </p:txBody>
      </p:sp>
      <p:sp>
        <p:nvSpPr>
          <p:cNvPr id="7" name="TextBox 6"/>
          <p:cNvSpPr txBox="1"/>
          <p:nvPr/>
        </p:nvSpPr>
        <p:spPr>
          <a:xfrm>
            <a:off x="589059" y="5405259"/>
            <a:ext cx="7965883" cy="1200329"/>
          </a:xfrm>
          <a:prstGeom prst="rect">
            <a:avLst/>
          </a:prstGeom>
          <a:noFill/>
        </p:spPr>
        <p:txBody>
          <a:bodyPr wrap="square" rtlCol="0">
            <a:spAutoFit/>
          </a:bodyPr>
          <a:lstStyle/>
          <a:p>
            <a:r>
              <a:rPr lang="en-US" sz="2400" b="1" i="1" dirty="0" smtClean="0">
                <a:solidFill>
                  <a:prstClr val="black"/>
                </a:solidFill>
                <a:cs typeface="Arial" pitchFamily="34" charset="0"/>
              </a:rPr>
              <a:t>While </a:t>
            </a:r>
            <a:r>
              <a:rPr lang="en-US" sz="2400" b="1" i="1" dirty="0">
                <a:solidFill>
                  <a:prstClr val="black"/>
                </a:solidFill>
                <a:cs typeface="Arial" pitchFamily="34" charset="0"/>
              </a:rPr>
              <a:t>the decline of early civilizations can be traced to one or </a:t>
            </a:r>
            <a:r>
              <a:rPr lang="en-US" sz="2400" b="1" i="1" dirty="0" smtClean="0">
                <a:solidFill>
                  <a:prstClr val="black"/>
                </a:solidFill>
                <a:cs typeface="Arial" pitchFamily="34" charset="0"/>
              </a:rPr>
              <a:t>two damaging environmental trends, </a:t>
            </a:r>
            <a:r>
              <a:rPr lang="en-US" sz="2400" b="1" i="1" dirty="0">
                <a:solidFill>
                  <a:prstClr val="black"/>
                </a:solidFill>
                <a:cs typeface="Arial" pitchFamily="34" charset="0"/>
              </a:rPr>
              <a:t>we are now dealing with </a:t>
            </a:r>
            <a:r>
              <a:rPr lang="en-US" sz="2400" b="1" i="1" dirty="0" smtClean="0">
                <a:solidFill>
                  <a:prstClr val="black"/>
                </a:solidFill>
                <a:cs typeface="Arial" pitchFamily="34" charset="0"/>
              </a:rPr>
              <a:t>several. Will we suffer their fate?</a:t>
            </a:r>
            <a:endParaRPr lang="en-US" sz="2400" b="1" i="1" dirty="0">
              <a:solidFill>
                <a:prstClr val="black"/>
              </a:solidFill>
              <a:cs typeface="Arial" pitchFamily="34" charset="0"/>
            </a:endParaRPr>
          </a:p>
        </p:txBody>
      </p:sp>
      <p:sp>
        <p:nvSpPr>
          <p:cNvPr id="8" name="Line 4"/>
          <p:cNvSpPr>
            <a:spLocks noChangeShapeType="1"/>
          </p:cNvSpPr>
          <p:nvPr/>
        </p:nvSpPr>
        <p:spPr bwMode="auto">
          <a:xfrm>
            <a:off x="533400" y="1069848"/>
            <a:ext cx="8549640"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dirty="0">
              <a:solidFill>
                <a:srgbClr val="000000"/>
              </a:solidFill>
            </a:endParaRPr>
          </a:p>
        </p:txBody>
      </p:sp>
      <p:sp>
        <p:nvSpPr>
          <p:cNvPr id="9" name="Text Box 7"/>
          <p:cNvSpPr txBox="1">
            <a:spLocks noChangeArrowheads="1"/>
          </p:cNvSpPr>
          <p:nvPr/>
        </p:nvSpPr>
        <p:spPr bwMode="auto">
          <a:xfrm>
            <a:off x="6926263" y="6605588"/>
            <a:ext cx="221773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00" i="1" dirty="0">
                <a:solidFill>
                  <a:prstClr val="white"/>
                </a:solidFill>
              </a:rPr>
              <a:t>Photo Credit: Yann Arthus-Bertrand</a:t>
            </a:r>
          </a:p>
        </p:txBody>
      </p:sp>
    </p:spTree>
    <p:extLst>
      <p:ext uri="{BB962C8B-B14F-4D97-AF65-F5344CB8AC3E}">
        <p14:creationId xmlns:p14="http://schemas.microsoft.com/office/powerpoint/2010/main" val="9866666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467974"/>
                                        </p:tgtEl>
                                        <p:attrNameLst>
                                          <p:attrName>style.visibility</p:attrName>
                                        </p:attrNameLst>
                                      </p:cBhvr>
                                      <p:to>
                                        <p:strVal val="visible"/>
                                      </p:to>
                                    </p:set>
                                    <p:animEffect transition="in" filter="fade">
                                      <p:cBhvr>
                                        <p:cTn id="10" dur="500"/>
                                        <p:tgtEl>
                                          <p:spTgt spid="467974"/>
                                        </p:tgtEl>
                                      </p:cBhvr>
                                    </p:animEffect>
                                  </p:childTnLst>
                                </p:cTn>
                              </p:par>
                              <p:par>
                                <p:cTn id="11" presetID="10" presetClass="entr" presetSubtype="0" fill="hold" grpId="0" nodeType="withEffect">
                                  <p:stCondLst>
                                    <p:cond delay="20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67974"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590800"/>
            <a:ext cx="8229600" cy="1143000"/>
          </a:xfrm>
          <a:solidFill>
            <a:schemeClr val="bg1">
              <a:alpha val="90000"/>
            </a:schemeClr>
          </a:solidFill>
        </p:spPr>
        <p:txBody>
          <a:bodyPr>
            <a:normAutofit fontScale="90000"/>
          </a:bodyPr>
          <a:lstStyle/>
          <a:p>
            <a:r>
              <a:rPr lang="en-US" sz="3600" dirty="0" smtClean="0">
                <a:solidFill>
                  <a:schemeClr val="tx1">
                    <a:lumMod val="50000"/>
                    <a:lumOff val="50000"/>
                  </a:schemeClr>
                </a:solidFill>
              </a:rPr>
              <a:t>Chapter 2</a:t>
            </a:r>
            <a:r>
              <a:rPr lang="en-US" dirty="0" smtClean="0"/>
              <a:t/>
            </a:r>
            <a:br>
              <a:rPr lang="en-US" dirty="0" smtClean="0"/>
            </a:br>
            <a:r>
              <a:rPr lang="en-US" dirty="0" smtClean="0"/>
              <a:t>The Ecology of Population Growth</a:t>
            </a:r>
            <a:endParaRPr lang="en-US" dirty="0"/>
          </a:p>
        </p:txBody>
      </p:sp>
      <p:sp>
        <p:nvSpPr>
          <p:cNvPr id="5" name="Text Box 10"/>
          <p:cNvSpPr txBox="1">
            <a:spLocks noChangeArrowheads="1"/>
          </p:cNvSpPr>
          <p:nvPr/>
        </p:nvSpPr>
        <p:spPr bwMode="auto">
          <a:xfrm>
            <a:off x="6926263" y="6605588"/>
            <a:ext cx="221773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00" i="1" dirty="0">
                <a:solidFill>
                  <a:prstClr val="white"/>
                </a:solidFill>
              </a:rPr>
              <a:t>Photo Credit: Yann Arthus-Bertrand</a:t>
            </a:r>
          </a:p>
        </p:txBody>
      </p:sp>
    </p:spTree>
    <p:extLst>
      <p:ext uri="{BB962C8B-B14F-4D97-AF65-F5344CB8AC3E}">
        <p14:creationId xmlns:p14="http://schemas.microsoft.com/office/powerpoint/2010/main" val="627612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3" name="Rectangle 4"/>
          <p:cNvSpPr>
            <a:spLocks noChangeArrowheads="1"/>
          </p:cNvSpPr>
          <p:nvPr/>
        </p:nvSpPr>
        <p:spPr bwMode="auto">
          <a:xfrm>
            <a:off x="189704" y="1353143"/>
            <a:ext cx="8778240" cy="5260463"/>
          </a:xfrm>
          <a:prstGeom prst="rect">
            <a:avLst/>
          </a:prstGeom>
          <a:solidFill>
            <a:schemeClr val="bg1">
              <a:alpha val="8980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sp>
        <p:nvSpPr>
          <p:cNvPr id="2" name="Title 1"/>
          <p:cNvSpPr>
            <a:spLocks noGrp="1"/>
          </p:cNvSpPr>
          <p:nvPr>
            <p:ph type="title"/>
          </p:nvPr>
        </p:nvSpPr>
        <p:spPr/>
        <p:txBody>
          <a:bodyPr/>
          <a:lstStyle/>
          <a:p>
            <a:r>
              <a:rPr lang="en-US" dirty="0" smtClean="0">
                <a:solidFill>
                  <a:schemeClr val="bg1"/>
                </a:solidFill>
              </a:rPr>
              <a:t>Population Pressures</a:t>
            </a:r>
            <a:endParaRPr lang="en-US" dirty="0">
              <a:solidFill>
                <a:schemeClr val="bg1"/>
              </a:solidFill>
            </a:endParaRPr>
          </a:p>
        </p:txBody>
      </p:sp>
      <p:sp>
        <p:nvSpPr>
          <p:cNvPr id="3" name="Content Placeholder 2"/>
          <p:cNvSpPr>
            <a:spLocks noGrp="1"/>
          </p:cNvSpPr>
          <p:nvPr>
            <p:ph idx="1"/>
          </p:nvPr>
        </p:nvSpPr>
        <p:spPr>
          <a:xfrm>
            <a:off x="189704" y="1371600"/>
            <a:ext cx="3573997" cy="4172673"/>
          </a:xfrm>
        </p:spPr>
        <p:txBody>
          <a:bodyPr tIns="91440">
            <a:noAutofit/>
          </a:bodyPr>
          <a:lstStyle/>
          <a:p>
            <a:pPr>
              <a:spcBef>
                <a:spcPts val="0"/>
              </a:spcBef>
              <a:spcAft>
                <a:spcPts val="600"/>
              </a:spcAft>
            </a:pPr>
            <a:r>
              <a:rPr lang="en-US" sz="2400" dirty="0" smtClean="0"/>
              <a:t>7 billion people on the planet</a:t>
            </a:r>
          </a:p>
          <a:p>
            <a:pPr>
              <a:spcBef>
                <a:spcPts val="0"/>
              </a:spcBef>
              <a:spcAft>
                <a:spcPts val="600"/>
              </a:spcAft>
            </a:pPr>
            <a:r>
              <a:rPr lang="en-US" sz="2400" dirty="0" smtClean="0"/>
              <a:t>Each year, nearly  80 million  people added</a:t>
            </a:r>
          </a:p>
          <a:p>
            <a:pPr>
              <a:spcBef>
                <a:spcPts val="0"/>
              </a:spcBef>
              <a:spcAft>
                <a:spcPts val="600"/>
              </a:spcAft>
            </a:pPr>
            <a:r>
              <a:rPr lang="en-US" sz="2400" dirty="0" smtClean="0"/>
              <a:t>Some 215 </a:t>
            </a:r>
            <a:r>
              <a:rPr lang="en-US" sz="2400" dirty="0"/>
              <a:t>million women who want to plan their families lack access to family planning services</a:t>
            </a:r>
          </a:p>
          <a:p>
            <a:pPr>
              <a:spcBef>
                <a:spcPts val="0"/>
              </a:spcBef>
              <a:spcAft>
                <a:spcPts val="600"/>
              </a:spcAft>
            </a:pPr>
            <a:r>
              <a:rPr lang="en-US" sz="2400" dirty="0"/>
              <a:t>Large families trap people in </a:t>
            </a:r>
            <a:r>
              <a:rPr lang="en-US" sz="2400" dirty="0" smtClean="0"/>
              <a:t>poverty</a:t>
            </a:r>
          </a:p>
        </p:txBody>
      </p:sp>
      <p:sp>
        <p:nvSpPr>
          <p:cNvPr id="5" name="Line 6"/>
          <p:cNvSpPr>
            <a:spLocks noChangeShapeType="1"/>
          </p:cNvSpPr>
          <p:nvPr/>
        </p:nvSpPr>
        <p:spPr bwMode="auto">
          <a:xfrm>
            <a:off x="594360" y="1069848"/>
            <a:ext cx="8549640"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4" name="Rectangle 3"/>
          <p:cNvSpPr/>
          <p:nvPr/>
        </p:nvSpPr>
        <p:spPr>
          <a:xfrm>
            <a:off x="402221" y="5798403"/>
            <a:ext cx="8339559" cy="830997"/>
          </a:xfrm>
          <a:prstGeom prst="rect">
            <a:avLst/>
          </a:prstGeom>
        </p:spPr>
        <p:txBody>
          <a:bodyPr wrap="square">
            <a:spAutoFit/>
          </a:bodyPr>
          <a:lstStyle/>
          <a:p>
            <a:r>
              <a:rPr lang="en-US" sz="2400" b="1" i="1" dirty="0">
                <a:solidFill>
                  <a:prstClr val="black"/>
                </a:solidFill>
              </a:rPr>
              <a:t>We are fast outgrowing the earth’s capacity to sustain our increasing numbers.</a:t>
            </a:r>
          </a:p>
        </p:txBody>
      </p:sp>
      <p:sp>
        <p:nvSpPr>
          <p:cNvPr id="9" name="Text Box 10"/>
          <p:cNvSpPr txBox="1">
            <a:spLocks noChangeArrowheads="1"/>
          </p:cNvSpPr>
          <p:nvPr/>
        </p:nvSpPr>
        <p:spPr bwMode="auto">
          <a:xfrm>
            <a:off x="7162800" y="6613606"/>
            <a:ext cx="25146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00" i="1" dirty="0">
                <a:solidFill>
                  <a:prstClr val="black"/>
                </a:solidFill>
              </a:rPr>
              <a:t>Photo Credit: Yann </a:t>
            </a:r>
            <a:r>
              <a:rPr lang="en-US" sz="900" i="1" dirty="0" smtClean="0">
                <a:solidFill>
                  <a:prstClr val="black"/>
                </a:solidFill>
              </a:rPr>
              <a:t>Arthus-Bertrand</a:t>
            </a:r>
            <a:endParaRPr lang="en-US" sz="900" i="1" dirty="0">
              <a:solidFill>
                <a:prstClr val="black"/>
              </a:solidFill>
            </a:endParaRPr>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1657" y="1295983"/>
            <a:ext cx="5065144" cy="4266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
          <p:cNvSpPr txBox="1"/>
          <p:nvPr/>
        </p:nvSpPr>
        <p:spPr>
          <a:xfrm>
            <a:off x="3998046" y="1560141"/>
            <a:ext cx="4724400" cy="47211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90000"/>
              </a:lnSpc>
              <a:spcBef>
                <a:spcPct val="50000"/>
              </a:spcBef>
            </a:pPr>
            <a:r>
              <a:rPr lang="en-US" sz="1400" b="1" dirty="0">
                <a:solidFill>
                  <a:prstClr val="black"/>
                </a:solidFill>
              </a:rPr>
              <a:t>World Population, 1800-2010, with Projection to 2100</a:t>
            </a:r>
          </a:p>
          <a:p>
            <a:endParaRPr lang="en-US" b="1" dirty="0">
              <a:solidFill>
                <a:prstClr val="black"/>
              </a:solidFill>
            </a:endParaRPr>
          </a:p>
        </p:txBody>
      </p:sp>
    </p:spTree>
    <p:extLst>
      <p:ext uri="{BB962C8B-B14F-4D97-AF65-F5344CB8AC3E}">
        <p14:creationId xmlns:p14="http://schemas.microsoft.com/office/powerpoint/2010/main" val="2515043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200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200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200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10" presetClass="entr" presetSubtype="0" fill="hold" nodeType="withEffect">
                                  <p:stCondLst>
                                    <p:cond delay="20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grpId="0" nodeType="withEffect">
                                  <p:stCondLst>
                                    <p:cond delay="200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grpId="0" nodeType="withEffect">
                                  <p:stCondLst>
                                    <p:cond delay="200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build="p"/>
      <p:bldP spid="4" grpId="0"/>
      <p:bldP spid="12" grpId="0"/>
    </p:bldLst>
  </p:timing>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cstate="print" r:embed="rId3">
            <a:extLst>
              <a:ext uri="{28A0092B-C50C-407E-A947-70E740481C1C}">
                <a14:useLocalDpi xmlns:a14="http://schemas.microsoft.com/office/drawing/2010/main" val="0"/>
              </a:ext>
            </a:extLst>
          </a:blip>
          <a:stretch/>
        </p:blipFill>
        <p:spPr>
          <a:xfrm>
            <a:off x="6893797" y="1265457"/>
            <a:ext cx="2086837" cy="1471329"/>
          </a:xfrm>
          <a:prstGeom prst="rect">
            <a:avLst/>
          </a:prstGeom>
        </p:spPr>
      </p:pic>
      <p:pic>
        <p:nvPicPr>
          <p:cNvPr id="5" name="Picture 4"/>
          <p:cNvPicPr>
            <a:picLocks noChangeAspect="1"/>
          </p:cNvPicPr>
          <p:nvPr/>
        </p:nvPicPr>
        <p:blipFill rotWithShape="1">
          <a:blip cstate="print" r:embed="rId4">
            <a:extLst>
              <a:ext uri="{BEBA8EAE-BF5A-486C-A8C5-ECC9F3942E4B}">
                <a14:imgProps xmlns:a14="http://schemas.microsoft.com/office/drawing/2010/main">
                  <a14:imgLayer r:embed="rId5">
                    <a14:imgEffect>
                      <a14:brightnessContrast bright="3000"/>
                    </a14:imgEffect>
                  </a14:imgLayer>
                </a14:imgProps>
              </a:ext>
              <a:ext uri="{28A0092B-C50C-407E-A947-70E740481C1C}">
                <a14:useLocalDpi xmlns:a14="http://schemas.microsoft.com/office/drawing/2010/main" val="0"/>
              </a:ext>
            </a:extLst>
          </a:blip>
          <a:srcRect r="50"/>
          <a:stretch/>
        </p:blipFill>
        <p:spPr>
          <a:xfrm>
            <a:off x="6915274" y="4638581"/>
            <a:ext cx="2065360" cy="1533619"/>
          </a:xfrm>
          <a:prstGeom prst="rect">
            <a:avLst/>
          </a:prstGeom>
        </p:spPr>
      </p:pic>
      <p:pic>
        <p:nvPicPr>
          <p:cNvPr id="8" name="Picture 7"/>
          <p:cNvPicPr>
            <a:picLocks noChangeAspect="1"/>
          </p:cNvPicPr>
          <p:nvPr/>
        </p:nvPicPr>
        <p:blipFill rotWithShape="1">
          <a:blip cstate="print" r:embed="rId6">
            <a:extLst>
              <a:ext uri="{BEBA8EAE-BF5A-486C-A8C5-ECC9F3942E4B}">
                <a14:imgProps xmlns:a14="http://schemas.microsoft.com/office/drawing/2010/main">
                  <a14:imgLayer r:embed="rId7">
                    <a14:imgEffect>
                      <a14:brightnessContrast bright="8000"/>
                    </a14:imgEffect>
                  </a14:imgLayer>
                </a14:imgProps>
              </a:ext>
              <a:ext uri="{28A0092B-C50C-407E-A947-70E740481C1C}">
                <a14:useLocalDpi xmlns:a14="http://schemas.microsoft.com/office/drawing/2010/main" val="0"/>
              </a:ext>
            </a:extLst>
          </a:blip>
          <a:srcRect r="14"/>
          <a:stretch/>
        </p:blipFill>
        <p:spPr>
          <a:xfrm>
            <a:off x="7181747" y="2971800"/>
            <a:ext cx="1798887" cy="1447800"/>
          </a:xfrm>
          <a:prstGeom prst="rect">
            <a:avLst/>
          </a:prstGeom>
        </p:spPr>
      </p:pic>
      <p:sp>
        <p:nvSpPr>
          <p:cNvPr id="2" name="Title 1"/>
          <p:cNvSpPr>
            <a:spLocks noGrp="1"/>
          </p:cNvSpPr>
          <p:nvPr>
            <p:ph type="title"/>
          </p:nvPr>
        </p:nvSpPr>
        <p:spPr>
          <a:xfrm>
            <a:off x="457200" y="152400"/>
            <a:ext cx="8229600" cy="1143000"/>
          </a:xfrm>
        </p:spPr>
        <p:txBody>
          <a:bodyPr>
            <a:normAutofit/>
          </a:bodyPr>
          <a:lstStyle/>
          <a:p>
            <a:r>
              <a:rPr dirty="0" lang="en-US" smtClean="0"/>
              <a:t>System Overload</a:t>
            </a:r>
            <a:endParaRPr dirty="0" lang="en-US"/>
          </a:p>
        </p:txBody>
      </p:sp>
      <p:sp>
        <p:nvSpPr>
          <p:cNvPr id="3" name="Content Placeholder 2"/>
          <p:cNvSpPr>
            <a:spLocks noGrp="1"/>
          </p:cNvSpPr>
          <p:nvPr>
            <p:ph idx="1"/>
          </p:nvPr>
        </p:nvSpPr>
        <p:spPr>
          <a:xfrm>
            <a:off x="179907" y="1186411"/>
            <a:ext cx="6727122" cy="1180759"/>
          </a:xfrm>
        </p:spPr>
        <p:txBody>
          <a:bodyPr>
            <a:noAutofit/>
          </a:bodyPr>
          <a:lstStyle/>
          <a:p>
            <a:r>
              <a:rPr b="1" dirty="0" i="1" lang="en-US" smtClean="0" sz="2200"/>
              <a:t>Overfishing</a:t>
            </a:r>
            <a:r>
              <a:rPr b="1" dirty="0" lang="en-US" smtClean="0" sz="2200"/>
              <a:t>: </a:t>
            </a:r>
            <a:r>
              <a:rPr dirty="0" lang="en-US" smtClean="0" sz="2200"/>
              <a:t>80% of </a:t>
            </a:r>
            <a:r>
              <a:rPr dirty="0" lang="en-US" sz="2200"/>
              <a:t>oceanic fisheries are being fished at or beyond their sustainable </a:t>
            </a:r>
            <a:r>
              <a:rPr dirty="0" lang="en-US" smtClean="0" sz="2200"/>
              <a:t>yield</a:t>
            </a:r>
          </a:p>
        </p:txBody>
      </p:sp>
      <p:sp>
        <p:nvSpPr>
          <p:cNvPr id="4" name="Line 6"/>
          <p:cNvSpPr>
            <a:spLocks noChangeShapeType="1"/>
          </p:cNvSpPr>
          <p:nvPr/>
        </p:nvSpPr>
        <p:spPr bwMode="auto">
          <a:xfrm>
            <a:off x="594360" y="1069848"/>
            <a:ext cx="854691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dirty="0" lang="en-US">
              <a:solidFill>
                <a:prstClr val="black"/>
              </a:solidFill>
            </a:endParaRPr>
          </a:p>
        </p:txBody>
      </p:sp>
      <p:sp>
        <p:nvSpPr>
          <p:cNvPr id="10" name="Text Box 10"/>
          <p:cNvSpPr txBox="1">
            <a:spLocks noChangeArrowheads="1"/>
          </p:cNvSpPr>
          <p:nvPr/>
        </p:nvSpPr>
        <p:spPr bwMode="auto">
          <a:xfrm>
            <a:off x="5562599" y="6605588"/>
            <a:ext cx="396240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charset="0" typeface="Arial"/>
              </a:defRPr>
            </a:lvl1pPr>
            <a:lvl2pPr eaLnBrk="0" hangingPunct="0" indent="-285750" marL="742950">
              <a:defRPr>
                <a:solidFill>
                  <a:schemeClr val="tx1"/>
                </a:solidFill>
                <a:latin charset="0" typeface="Arial"/>
              </a:defRPr>
            </a:lvl2pPr>
            <a:lvl3pPr eaLnBrk="0" hangingPunct="0" indent="-228600" marL="1143000">
              <a:defRPr>
                <a:solidFill>
                  <a:schemeClr val="tx1"/>
                </a:solidFill>
                <a:latin charset="0" typeface="Arial"/>
              </a:defRPr>
            </a:lvl3pPr>
            <a:lvl4pPr eaLnBrk="0" hangingPunct="0" indent="-228600" marL="1600200">
              <a:defRPr>
                <a:solidFill>
                  <a:schemeClr val="tx1"/>
                </a:solidFill>
                <a:latin charset="0" typeface="Arial"/>
              </a:defRPr>
            </a:lvl4pPr>
            <a:lvl5pPr eaLnBrk="0" hangingPunct="0" indent="-228600" marL="2057400">
              <a:defRPr>
                <a:solidFill>
                  <a:schemeClr val="tx1"/>
                </a:solidFill>
                <a:latin charset="0" typeface="Arial"/>
              </a:defRPr>
            </a:lvl5pPr>
            <a:lvl6pPr algn="ctr" eaLnBrk="0" fontAlgn="base" hangingPunct="0" indent="-228600" marL="2514600">
              <a:spcBef>
                <a:spcPct val="0"/>
              </a:spcBef>
              <a:spcAft>
                <a:spcPct val="0"/>
              </a:spcAft>
              <a:defRPr>
                <a:solidFill>
                  <a:schemeClr val="tx1"/>
                </a:solidFill>
                <a:latin charset="0" typeface="Arial"/>
              </a:defRPr>
            </a:lvl6pPr>
            <a:lvl7pPr algn="ctr" eaLnBrk="0" fontAlgn="base" hangingPunct="0" indent="-228600" marL="2971800">
              <a:spcBef>
                <a:spcPct val="0"/>
              </a:spcBef>
              <a:spcAft>
                <a:spcPct val="0"/>
              </a:spcAft>
              <a:defRPr>
                <a:solidFill>
                  <a:schemeClr val="tx1"/>
                </a:solidFill>
                <a:latin charset="0" typeface="Arial"/>
              </a:defRPr>
            </a:lvl7pPr>
            <a:lvl8pPr algn="ctr" eaLnBrk="0" fontAlgn="base" hangingPunct="0" indent="-228600" marL="3429000">
              <a:spcBef>
                <a:spcPct val="0"/>
              </a:spcBef>
              <a:spcAft>
                <a:spcPct val="0"/>
              </a:spcAft>
              <a:defRPr>
                <a:solidFill>
                  <a:schemeClr val="tx1"/>
                </a:solidFill>
                <a:latin charset="0" typeface="Arial"/>
              </a:defRPr>
            </a:lvl8pPr>
            <a:lvl9pPr algn="ctr" eaLnBrk="0" fontAlgn="base" hangingPunct="0" indent="-228600" marL="3886200">
              <a:spcBef>
                <a:spcPct val="0"/>
              </a:spcBef>
              <a:spcAft>
                <a:spcPct val="0"/>
              </a:spcAft>
              <a:defRPr>
                <a:solidFill>
                  <a:schemeClr val="tx1"/>
                </a:solidFill>
                <a:latin charset="0" typeface="Arial"/>
              </a:defRPr>
            </a:lvl9pPr>
          </a:lstStyle>
          <a:p>
            <a:pPr eaLnBrk="1" hangingPunct="1">
              <a:spcBef>
                <a:spcPct val="50000"/>
              </a:spcBef>
            </a:pPr>
            <a:r>
              <a:rPr dirty="0" i="1" lang="en-US" sz="900">
                <a:solidFill>
                  <a:prstClr val="black"/>
                </a:solidFill>
              </a:rPr>
              <a:t>Photo Credit: </a:t>
            </a:r>
            <a:r>
              <a:rPr dirty="0" i="1" lang="en-US" smtClean="0" sz="900">
                <a:solidFill>
                  <a:prstClr val="black"/>
                </a:solidFill>
              </a:rPr>
              <a:t>USDA/ Stephen Ausmus; Yann Arthus-Bertrand</a:t>
            </a:r>
            <a:endParaRPr dirty="0" i="1" lang="en-US" sz="900">
              <a:solidFill>
                <a:prstClr val="black"/>
              </a:solidFill>
            </a:endParaRPr>
          </a:p>
        </p:txBody>
      </p:sp>
      <p:sp>
        <p:nvSpPr>
          <p:cNvPr id="16" name="Content Placeholder 2"/>
          <p:cNvSpPr txBox="1">
            <a:spLocks/>
          </p:cNvSpPr>
          <p:nvPr/>
        </p:nvSpPr>
        <p:spPr>
          <a:xfrm>
            <a:off x="179907" y="2102893"/>
            <a:ext cx="6634615" cy="640307"/>
          </a:xfrm>
          <a:prstGeom prst="rect">
            <a:avLst/>
          </a:prstGeom>
        </p:spPr>
        <p:txBody>
          <a:bodyPr bIns="45720" lIns="91440" rIns="91440" rtlCol="0" tIns="45720" vert="horz">
            <a:noAutofit/>
          </a:bodyPr>
          <a:lstStyle>
            <a:lvl1pPr algn="l" defTabSz="914400" eaLnBrk="1" hangingPunct="1" indent="-342900" latinLnBrk="0" marL="342900" rtl="0">
              <a:spcBef>
                <a:spcPct val="20000"/>
              </a:spcBef>
              <a:buFont charset="0" pitchFamily="34" typeface="Arial"/>
              <a:buChar char="•"/>
              <a:defRPr kern="1200" sz="3200">
                <a:solidFill>
                  <a:schemeClr val="tx1"/>
                </a:solidFill>
                <a:latin typeface="+mn-lt"/>
                <a:ea typeface="+mn-ea"/>
                <a:cs typeface="+mn-cs"/>
              </a:defRPr>
            </a:lvl1pPr>
            <a:lvl2pPr algn="l" defTabSz="914400" eaLnBrk="1" hangingPunct="1" indent="-285750" latinLnBrk="0" marL="742950" rtl="0">
              <a:spcBef>
                <a:spcPct val="20000"/>
              </a:spcBef>
              <a:buFont charset="0" pitchFamily="34" typeface="Arial"/>
              <a:buChar char="–"/>
              <a:defRPr kern="1200" sz="2800">
                <a:solidFill>
                  <a:schemeClr val="tx1"/>
                </a:solidFill>
                <a:latin typeface="+mn-lt"/>
                <a:ea typeface="+mn-ea"/>
                <a:cs typeface="+mn-cs"/>
              </a:defRPr>
            </a:lvl2pPr>
            <a:lvl3pPr algn="l" defTabSz="914400" eaLnBrk="1" hangingPunct="1" indent="-228600" latinLnBrk="0" marL="1143000" rtl="0">
              <a:spcBef>
                <a:spcPct val="20000"/>
              </a:spcBef>
              <a:buFont charset="0" pitchFamily="34" typeface="Arial"/>
              <a:buChar char="•"/>
              <a:defRPr kern="1200" sz="2400">
                <a:solidFill>
                  <a:schemeClr val="tx1"/>
                </a:solidFill>
                <a:latin typeface="+mn-lt"/>
                <a:ea typeface="+mn-ea"/>
                <a:cs typeface="+mn-cs"/>
              </a:defRPr>
            </a:lvl3pPr>
            <a:lvl4pPr algn="l" defTabSz="914400" eaLnBrk="1" hangingPunct="1" indent="-228600" latinLnBrk="0" marL="1600200" rtl="0">
              <a:spcBef>
                <a:spcPct val="20000"/>
              </a:spcBef>
              <a:buFont charset="0" pitchFamily="34" typeface="Arial"/>
              <a:buChar char="–"/>
              <a:defRPr kern="1200" sz="2000">
                <a:solidFill>
                  <a:schemeClr val="tx1"/>
                </a:solidFill>
                <a:latin typeface="+mn-lt"/>
                <a:ea typeface="+mn-ea"/>
                <a:cs typeface="+mn-cs"/>
              </a:defRPr>
            </a:lvl4pPr>
            <a:lvl5pPr algn="l" defTabSz="914400" eaLnBrk="1" hangingPunct="1" indent="-228600" latinLnBrk="0" marL="2057400" rtl="0">
              <a:spcBef>
                <a:spcPct val="20000"/>
              </a:spcBef>
              <a:buFont charset="0" pitchFamily="34" typeface="Arial"/>
              <a:buChar char="»"/>
              <a:defRPr kern="1200" sz="2000">
                <a:solidFill>
                  <a:schemeClr val="tx1"/>
                </a:solidFill>
                <a:latin typeface="+mn-lt"/>
                <a:ea typeface="+mn-ea"/>
                <a:cs typeface="+mn-cs"/>
              </a:defRPr>
            </a:lvl5pPr>
            <a:lvl6pPr algn="l" defTabSz="914400" eaLnBrk="1" hangingPunct="1" indent="-228600" latinLnBrk="0" marL="2514600" rtl="0">
              <a:spcBef>
                <a:spcPct val="20000"/>
              </a:spcBef>
              <a:buFont charset="0" pitchFamily="34" typeface="Arial"/>
              <a:buChar char="•"/>
              <a:defRPr kern="1200" sz="2000">
                <a:solidFill>
                  <a:schemeClr val="tx1"/>
                </a:solidFill>
                <a:latin typeface="+mn-lt"/>
                <a:ea typeface="+mn-ea"/>
                <a:cs typeface="+mn-cs"/>
              </a:defRPr>
            </a:lvl6pPr>
            <a:lvl7pPr algn="l" defTabSz="914400" eaLnBrk="1" hangingPunct="1" indent="-228600" latinLnBrk="0" marL="2971800" rtl="0">
              <a:spcBef>
                <a:spcPct val="20000"/>
              </a:spcBef>
              <a:buFont charset="0" pitchFamily="34" typeface="Arial"/>
              <a:buChar char="•"/>
              <a:defRPr kern="1200" sz="2000">
                <a:solidFill>
                  <a:schemeClr val="tx1"/>
                </a:solidFill>
                <a:latin typeface="+mn-lt"/>
                <a:ea typeface="+mn-ea"/>
                <a:cs typeface="+mn-cs"/>
              </a:defRPr>
            </a:lvl7pPr>
            <a:lvl8pPr algn="l" defTabSz="914400" eaLnBrk="1" hangingPunct="1" indent="-228600" latinLnBrk="0" marL="3429000" rtl="0">
              <a:spcBef>
                <a:spcPct val="20000"/>
              </a:spcBef>
              <a:buFont charset="0" pitchFamily="34" typeface="Arial"/>
              <a:buChar char="•"/>
              <a:defRPr kern="1200" sz="2000">
                <a:solidFill>
                  <a:schemeClr val="tx1"/>
                </a:solidFill>
                <a:latin typeface="+mn-lt"/>
                <a:ea typeface="+mn-ea"/>
                <a:cs typeface="+mn-cs"/>
              </a:defRPr>
            </a:lvl8pPr>
            <a:lvl9pPr algn="l" defTabSz="914400" eaLnBrk="1" hangingPunct="1" indent="-228600" latinLnBrk="0" marL="3886200" rtl="0">
              <a:spcBef>
                <a:spcPct val="20000"/>
              </a:spcBef>
              <a:buFont charset="0" pitchFamily="34" typeface="Arial"/>
              <a:buChar char="•"/>
              <a:defRPr kern="1200" sz="2000">
                <a:solidFill>
                  <a:schemeClr val="tx1"/>
                </a:solidFill>
                <a:latin typeface="+mn-lt"/>
                <a:ea typeface="+mn-ea"/>
                <a:cs typeface="+mn-cs"/>
              </a:defRPr>
            </a:lvl9pPr>
          </a:lstStyle>
          <a:p>
            <a:r>
              <a:rPr b="1" dirty="0" i="1" lang="en-US" smtClean="0" sz="2200">
                <a:solidFill>
                  <a:prstClr val="black"/>
                </a:solidFill>
              </a:rPr>
              <a:t>Overgrazing</a:t>
            </a:r>
            <a:r>
              <a:rPr dirty="0" lang="en-US" smtClean="0" sz="2200">
                <a:solidFill>
                  <a:prstClr val="black"/>
                </a:solidFill>
              </a:rPr>
              <a:t>: The global grazing livestock population grew by 1.2 billion animals since 1960</a:t>
            </a:r>
          </a:p>
        </p:txBody>
      </p:sp>
      <p:sp>
        <p:nvSpPr>
          <p:cNvPr id="17" name="Content Placeholder 2"/>
          <p:cNvSpPr txBox="1">
            <a:spLocks/>
          </p:cNvSpPr>
          <p:nvPr/>
        </p:nvSpPr>
        <p:spPr>
          <a:xfrm>
            <a:off x="179907" y="3039799"/>
            <a:ext cx="7096875" cy="1075001"/>
          </a:xfrm>
          <a:prstGeom prst="rect">
            <a:avLst/>
          </a:prstGeom>
        </p:spPr>
        <p:txBody>
          <a:bodyPr bIns="45720" lIns="91440" rIns="91440" rtlCol="0" tIns="45720" vert="horz">
            <a:noAutofit/>
          </a:bodyPr>
          <a:lstStyle>
            <a:lvl1pPr algn="l" defTabSz="914400" eaLnBrk="1" hangingPunct="1" indent="-342900" latinLnBrk="0" marL="342900" rtl="0">
              <a:spcBef>
                <a:spcPct val="20000"/>
              </a:spcBef>
              <a:buFont charset="0" pitchFamily="34" typeface="Arial"/>
              <a:buChar char="•"/>
              <a:defRPr kern="1200" sz="3200">
                <a:solidFill>
                  <a:schemeClr val="tx1"/>
                </a:solidFill>
                <a:latin typeface="+mn-lt"/>
                <a:ea typeface="+mn-ea"/>
                <a:cs typeface="+mn-cs"/>
              </a:defRPr>
            </a:lvl1pPr>
            <a:lvl2pPr algn="l" defTabSz="914400" eaLnBrk="1" hangingPunct="1" indent="-285750" latinLnBrk="0" marL="742950" rtl="0">
              <a:spcBef>
                <a:spcPct val="20000"/>
              </a:spcBef>
              <a:buFont charset="0" pitchFamily="34" typeface="Arial"/>
              <a:buChar char="–"/>
              <a:defRPr kern="1200" sz="2800">
                <a:solidFill>
                  <a:schemeClr val="tx1"/>
                </a:solidFill>
                <a:latin typeface="+mn-lt"/>
                <a:ea typeface="+mn-ea"/>
                <a:cs typeface="+mn-cs"/>
              </a:defRPr>
            </a:lvl2pPr>
            <a:lvl3pPr algn="l" defTabSz="914400" eaLnBrk="1" hangingPunct="1" indent="-228600" latinLnBrk="0" marL="1143000" rtl="0">
              <a:spcBef>
                <a:spcPct val="20000"/>
              </a:spcBef>
              <a:buFont charset="0" pitchFamily="34" typeface="Arial"/>
              <a:buChar char="•"/>
              <a:defRPr kern="1200" sz="2400">
                <a:solidFill>
                  <a:schemeClr val="tx1"/>
                </a:solidFill>
                <a:latin typeface="+mn-lt"/>
                <a:ea typeface="+mn-ea"/>
                <a:cs typeface="+mn-cs"/>
              </a:defRPr>
            </a:lvl3pPr>
            <a:lvl4pPr algn="l" defTabSz="914400" eaLnBrk="1" hangingPunct="1" indent="-228600" latinLnBrk="0" marL="1600200" rtl="0">
              <a:spcBef>
                <a:spcPct val="20000"/>
              </a:spcBef>
              <a:buFont charset="0" pitchFamily="34" typeface="Arial"/>
              <a:buChar char="–"/>
              <a:defRPr kern="1200" sz="2000">
                <a:solidFill>
                  <a:schemeClr val="tx1"/>
                </a:solidFill>
                <a:latin typeface="+mn-lt"/>
                <a:ea typeface="+mn-ea"/>
                <a:cs typeface="+mn-cs"/>
              </a:defRPr>
            </a:lvl4pPr>
            <a:lvl5pPr algn="l" defTabSz="914400" eaLnBrk="1" hangingPunct="1" indent="-228600" latinLnBrk="0" marL="2057400" rtl="0">
              <a:spcBef>
                <a:spcPct val="20000"/>
              </a:spcBef>
              <a:buFont charset="0" pitchFamily="34" typeface="Arial"/>
              <a:buChar char="»"/>
              <a:defRPr kern="1200" sz="2000">
                <a:solidFill>
                  <a:schemeClr val="tx1"/>
                </a:solidFill>
                <a:latin typeface="+mn-lt"/>
                <a:ea typeface="+mn-ea"/>
                <a:cs typeface="+mn-cs"/>
              </a:defRPr>
            </a:lvl5pPr>
            <a:lvl6pPr algn="l" defTabSz="914400" eaLnBrk="1" hangingPunct="1" indent="-228600" latinLnBrk="0" marL="2514600" rtl="0">
              <a:spcBef>
                <a:spcPct val="20000"/>
              </a:spcBef>
              <a:buFont charset="0" pitchFamily="34" typeface="Arial"/>
              <a:buChar char="•"/>
              <a:defRPr kern="1200" sz="2000">
                <a:solidFill>
                  <a:schemeClr val="tx1"/>
                </a:solidFill>
                <a:latin typeface="+mn-lt"/>
                <a:ea typeface="+mn-ea"/>
                <a:cs typeface="+mn-cs"/>
              </a:defRPr>
            </a:lvl6pPr>
            <a:lvl7pPr algn="l" defTabSz="914400" eaLnBrk="1" hangingPunct="1" indent="-228600" latinLnBrk="0" marL="2971800" rtl="0">
              <a:spcBef>
                <a:spcPct val="20000"/>
              </a:spcBef>
              <a:buFont charset="0" pitchFamily="34" typeface="Arial"/>
              <a:buChar char="•"/>
              <a:defRPr kern="1200" sz="2000">
                <a:solidFill>
                  <a:schemeClr val="tx1"/>
                </a:solidFill>
                <a:latin typeface="+mn-lt"/>
                <a:ea typeface="+mn-ea"/>
                <a:cs typeface="+mn-cs"/>
              </a:defRPr>
            </a:lvl7pPr>
            <a:lvl8pPr algn="l" defTabSz="914400" eaLnBrk="1" hangingPunct="1" indent="-228600" latinLnBrk="0" marL="3429000" rtl="0">
              <a:spcBef>
                <a:spcPct val="20000"/>
              </a:spcBef>
              <a:buFont charset="0" pitchFamily="34" typeface="Arial"/>
              <a:buChar char="•"/>
              <a:defRPr kern="1200" sz="2000">
                <a:solidFill>
                  <a:schemeClr val="tx1"/>
                </a:solidFill>
                <a:latin typeface="+mn-lt"/>
                <a:ea typeface="+mn-ea"/>
                <a:cs typeface="+mn-cs"/>
              </a:defRPr>
            </a:lvl8pPr>
            <a:lvl9pPr algn="l" defTabSz="914400" eaLnBrk="1" hangingPunct="1" indent="-228600" latinLnBrk="0" marL="3886200" rtl="0">
              <a:spcBef>
                <a:spcPct val="20000"/>
              </a:spcBef>
              <a:buFont charset="0" pitchFamily="34" typeface="Arial"/>
              <a:buChar char="•"/>
              <a:defRPr kern="1200" sz="2000">
                <a:solidFill>
                  <a:schemeClr val="tx1"/>
                </a:solidFill>
                <a:latin typeface="+mn-lt"/>
                <a:ea typeface="+mn-ea"/>
                <a:cs typeface="+mn-cs"/>
              </a:defRPr>
            </a:lvl9pPr>
          </a:lstStyle>
          <a:p>
            <a:r>
              <a:rPr b="1" dirty="0" i="1" lang="en-US" smtClean="0" sz="2200">
                <a:solidFill>
                  <a:prstClr val="black"/>
                </a:solidFill>
              </a:rPr>
              <a:t>Overcutting</a:t>
            </a:r>
            <a:r>
              <a:rPr dirty="0" lang="en-US" smtClean="0" sz="2200">
                <a:solidFill>
                  <a:prstClr val="black"/>
                </a:solidFill>
              </a:rPr>
              <a:t>: The world’s forests lose a net 5.6 million hectares</a:t>
            </a:r>
            <a:r>
              <a:rPr dirty="0" lang="en-US" sz="2400">
                <a:solidFill>
                  <a:prstClr val="black"/>
                </a:solidFill>
              </a:rPr>
              <a:t>—</a:t>
            </a:r>
            <a:r>
              <a:rPr dirty="0" lang="en-US" smtClean="0" sz="2200">
                <a:solidFill>
                  <a:prstClr val="black"/>
                </a:solidFill>
              </a:rPr>
              <a:t>an area the size of Costa Rica</a:t>
            </a:r>
            <a:r>
              <a:rPr dirty="0" lang="en-US" sz="2400">
                <a:solidFill>
                  <a:prstClr val="black"/>
                </a:solidFill>
              </a:rPr>
              <a:t>—</a:t>
            </a:r>
            <a:r>
              <a:rPr dirty="0" lang="en-US" smtClean="0" sz="2200">
                <a:solidFill>
                  <a:prstClr val="black"/>
                </a:solidFill>
              </a:rPr>
              <a:t>each year</a:t>
            </a:r>
            <a:endParaRPr dirty="0" lang="en-US" sz="2200">
              <a:solidFill>
                <a:prstClr val="black"/>
              </a:solidFill>
            </a:endParaRPr>
          </a:p>
        </p:txBody>
      </p:sp>
      <p:sp>
        <p:nvSpPr>
          <p:cNvPr id="18" name="Content Placeholder 2"/>
          <p:cNvSpPr txBox="1">
            <a:spLocks/>
          </p:cNvSpPr>
          <p:nvPr/>
        </p:nvSpPr>
        <p:spPr>
          <a:xfrm>
            <a:off x="179907" y="4349087"/>
            <a:ext cx="6838879" cy="1061113"/>
          </a:xfrm>
          <a:prstGeom prst="rect">
            <a:avLst/>
          </a:prstGeom>
        </p:spPr>
        <p:txBody>
          <a:bodyPr bIns="45720" lIns="91440" rIns="91440" rtlCol="0" tIns="45720" vert="horz">
            <a:normAutofit lnSpcReduction="10000"/>
          </a:bodyPr>
          <a:lstStyle>
            <a:lvl1pPr algn="l" defTabSz="914400" eaLnBrk="1" hangingPunct="1" indent="-342900" latinLnBrk="0" marL="342900" rtl="0">
              <a:spcBef>
                <a:spcPct val="20000"/>
              </a:spcBef>
              <a:buFont charset="0" pitchFamily="34" typeface="Arial"/>
              <a:buChar char="•"/>
              <a:defRPr kern="1200" sz="3200">
                <a:solidFill>
                  <a:schemeClr val="tx1"/>
                </a:solidFill>
                <a:latin typeface="+mn-lt"/>
                <a:ea typeface="+mn-ea"/>
                <a:cs typeface="+mn-cs"/>
              </a:defRPr>
            </a:lvl1pPr>
            <a:lvl2pPr algn="l" defTabSz="914400" eaLnBrk="1" hangingPunct="1" indent="-285750" latinLnBrk="0" marL="742950" rtl="0">
              <a:spcBef>
                <a:spcPct val="20000"/>
              </a:spcBef>
              <a:buFont charset="0" pitchFamily="34" typeface="Arial"/>
              <a:buChar char="–"/>
              <a:defRPr kern="1200" sz="2800">
                <a:solidFill>
                  <a:schemeClr val="tx1"/>
                </a:solidFill>
                <a:latin typeface="+mn-lt"/>
                <a:ea typeface="+mn-ea"/>
                <a:cs typeface="+mn-cs"/>
              </a:defRPr>
            </a:lvl2pPr>
            <a:lvl3pPr algn="l" defTabSz="914400" eaLnBrk="1" hangingPunct="1" indent="-228600" latinLnBrk="0" marL="1143000" rtl="0">
              <a:spcBef>
                <a:spcPct val="20000"/>
              </a:spcBef>
              <a:buFont charset="0" pitchFamily="34" typeface="Arial"/>
              <a:buChar char="•"/>
              <a:defRPr kern="1200" sz="2400">
                <a:solidFill>
                  <a:schemeClr val="tx1"/>
                </a:solidFill>
                <a:latin typeface="+mn-lt"/>
                <a:ea typeface="+mn-ea"/>
                <a:cs typeface="+mn-cs"/>
              </a:defRPr>
            </a:lvl3pPr>
            <a:lvl4pPr algn="l" defTabSz="914400" eaLnBrk="1" hangingPunct="1" indent="-228600" latinLnBrk="0" marL="1600200" rtl="0">
              <a:spcBef>
                <a:spcPct val="20000"/>
              </a:spcBef>
              <a:buFont charset="0" pitchFamily="34" typeface="Arial"/>
              <a:buChar char="–"/>
              <a:defRPr kern="1200" sz="2000">
                <a:solidFill>
                  <a:schemeClr val="tx1"/>
                </a:solidFill>
                <a:latin typeface="+mn-lt"/>
                <a:ea typeface="+mn-ea"/>
                <a:cs typeface="+mn-cs"/>
              </a:defRPr>
            </a:lvl4pPr>
            <a:lvl5pPr algn="l" defTabSz="914400" eaLnBrk="1" hangingPunct="1" indent="-228600" latinLnBrk="0" marL="2057400" rtl="0">
              <a:spcBef>
                <a:spcPct val="20000"/>
              </a:spcBef>
              <a:buFont charset="0" pitchFamily="34" typeface="Arial"/>
              <a:buChar char="»"/>
              <a:defRPr kern="1200" sz="2000">
                <a:solidFill>
                  <a:schemeClr val="tx1"/>
                </a:solidFill>
                <a:latin typeface="+mn-lt"/>
                <a:ea typeface="+mn-ea"/>
                <a:cs typeface="+mn-cs"/>
              </a:defRPr>
            </a:lvl5pPr>
            <a:lvl6pPr algn="l" defTabSz="914400" eaLnBrk="1" hangingPunct="1" indent="-228600" latinLnBrk="0" marL="2514600" rtl="0">
              <a:spcBef>
                <a:spcPct val="20000"/>
              </a:spcBef>
              <a:buFont charset="0" pitchFamily="34" typeface="Arial"/>
              <a:buChar char="•"/>
              <a:defRPr kern="1200" sz="2000">
                <a:solidFill>
                  <a:schemeClr val="tx1"/>
                </a:solidFill>
                <a:latin typeface="+mn-lt"/>
                <a:ea typeface="+mn-ea"/>
                <a:cs typeface="+mn-cs"/>
              </a:defRPr>
            </a:lvl6pPr>
            <a:lvl7pPr algn="l" defTabSz="914400" eaLnBrk="1" hangingPunct="1" indent="-228600" latinLnBrk="0" marL="2971800" rtl="0">
              <a:spcBef>
                <a:spcPct val="20000"/>
              </a:spcBef>
              <a:buFont charset="0" pitchFamily="34" typeface="Arial"/>
              <a:buChar char="•"/>
              <a:defRPr kern="1200" sz="2000">
                <a:solidFill>
                  <a:schemeClr val="tx1"/>
                </a:solidFill>
                <a:latin typeface="+mn-lt"/>
                <a:ea typeface="+mn-ea"/>
                <a:cs typeface="+mn-cs"/>
              </a:defRPr>
            </a:lvl7pPr>
            <a:lvl8pPr algn="l" defTabSz="914400" eaLnBrk="1" hangingPunct="1" indent="-228600" latinLnBrk="0" marL="3429000" rtl="0">
              <a:spcBef>
                <a:spcPct val="20000"/>
              </a:spcBef>
              <a:buFont charset="0" pitchFamily="34" typeface="Arial"/>
              <a:buChar char="•"/>
              <a:defRPr kern="1200" sz="2000">
                <a:solidFill>
                  <a:schemeClr val="tx1"/>
                </a:solidFill>
                <a:latin typeface="+mn-lt"/>
                <a:ea typeface="+mn-ea"/>
                <a:cs typeface="+mn-cs"/>
              </a:defRPr>
            </a:lvl8pPr>
            <a:lvl9pPr algn="l" defTabSz="914400" eaLnBrk="1" hangingPunct="1" indent="-228600" latinLnBrk="0" marL="3886200" rtl="0">
              <a:spcBef>
                <a:spcPct val="20000"/>
              </a:spcBef>
              <a:buFont charset="0" pitchFamily="34" typeface="Arial"/>
              <a:buChar char="•"/>
              <a:defRPr kern="1200" sz="2000">
                <a:solidFill>
                  <a:schemeClr val="tx1"/>
                </a:solidFill>
                <a:latin typeface="+mn-lt"/>
                <a:ea typeface="+mn-ea"/>
                <a:cs typeface="+mn-cs"/>
              </a:defRPr>
            </a:lvl9pPr>
          </a:lstStyle>
          <a:p>
            <a:r>
              <a:rPr b="1" dirty="0" i="1" lang="en-US" smtClean="0" sz="2200">
                <a:solidFill>
                  <a:prstClr val="black"/>
                </a:solidFill>
              </a:rPr>
              <a:t>Overplowing</a:t>
            </a:r>
            <a:r>
              <a:rPr dirty="0" lang="en-US" smtClean="0" sz="2200">
                <a:solidFill>
                  <a:prstClr val="black"/>
                </a:solidFill>
              </a:rPr>
              <a:t>: In parts of Africa, Asia, and the Middle East, productive cropland is turning into wasteland</a:t>
            </a:r>
          </a:p>
        </p:txBody>
      </p:sp>
      <p:sp>
        <p:nvSpPr>
          <p:cNvPr id="19" name="Content Placeholder 2"/>
          <p:cNvSpPr txBox="1">
            <a:spLocks/>
          </p:cNvSpPr>
          <p:nvPr/>
        </p:nvSpPr>
        <p:spPr>
          <a:xfrm>
            <a:off x="179907" y="5410200"/>
            <a:ext cx="6803322" cy="1078026"/>
          </a:xfrm>
          <a:prstGeom prst="rect">
            <a:avLst/>
          </a:prstGeom>
        </p:spPr>
        <p:txBody>
          <a:bodyPr bIns="45720" lIns="91440" rIns="91440" rtlCol="0" tIns="45720" vert="horz">
            <a:noAutofit/>
          </a:bodyPr>
          <a:lstStyle>
            <a:lvl1pPr algn="l" defTabSz="914400" eaLnBrk="1" hangingPunct="1" indent="-342900" latinLnBrk="0" marL="342900" rtl="0">
              <a:spcBef>
                <a:spcPct val="20000"/>
              </a:spcBef>
              <a:buFont charset="0" pitchFamily="34" typeface="Arial"/>
              <a:buChar char="•"/>
              <a:defRPr kern="1200" sz="3200">
                <a:solidFill>
                  <a:schemeClr val="tx1"/>
                </a:solidFill>
                <a:latin typeface="+mn-lt"/>
                <a:ea typeface="+mn-ea"/>
                <a:cs typeface="+mn-cs"/>
              </a:defRPr>
            </a:lvl1pPr>
            <a:lvl2pPr algn="l" defTabSz="914400" eaLnBrk="1" hangingPunct="1" indent="-285750" latinLnBrk="0" marL="742950" rtl="0">
              <a:spcBef>
                <a:spcPct val="20000"/>
              </a:spcBef>
              <a:buFont charset="0" pitchFamily="34" typeface="Arial"/>
              <a:buChar char="–"/>
              <a:defRPr kern="1200" sz="2800">
                <a:solidFill>
                  <a:schemeClr val="tx1"/>
                </a:solidFill>
                <a:latin typeface="+mn-lt"/>
                <a:ea typeface="+mn-ea"/>
                <a:cs typeface="+mn-cs"/>
              </a:defRPr>
            </a:lvl2pPr>
            <a:lvl3pPr algn="l" defTabSz="914400" eaLnBrk="1" hangingPunct="1" indent="-228600" latinLnBrk="0" marL="1143000" rtl="0">
              <a:spcBef>
                <a:spcPct val="20000"/>
              </a:spcBef>
              <a:buFont charset="0" pitchFamily="34" typeface="Arial"/>
              <a:buChar char="•"/>
              <a:defRPr kern="1200" sz="2400">
                <a:solidFill>
                  <a:schemeClr val="tx1"/>
                </a:solidFill>
                <a:latin typeface="+mn-lt"/>
                <a:ea typeface="+mn-ea"/>
                <a:cs typeface="+mn-cs"/>
              </a:defRPr>
            </a:lvl3pPr>
            <a:lvl4pPr algn="l" defTabSz="914400" eaLnBrk="1" hangingPunct="1" indent="-228600" latinLnBrk="0" marL="1600200" rtl="0">
              <a:spcBef>
                <a:spcPct val="20000"/>
              </a:spcBef>
              <a:buFont charset="0" pitchFamily="34" typeface="Arial"/>
              <a:buChar char="–"/>
              <a:defRPr kern="1200" sz="2000">
                <a:solidFill>
                  <a:schemeClr val="tx1"/>
                </a:solidFill>
                <a:latin typeface="+mn-lt"/>
                <a:ea typeface="+mn-ea"/>
                <a:cs typeface="+mn-cs"/>
              </a:defRPr>
            </a:lvl4pPr>
            <a:lvl5pPr algn="l" defTabSz="914400" eaLnBrk="1" hangingPunct="1" indent="-228600" latinLnBrk="0" marL="2057400" rtl="0">
              <a:spcBef>
                <a:spcPct val="20000"/>
              </a:spcBef>
              <a:buFont charset="0" pitchFamily="34" typeface="Arial"/>
              <a:buChar char="»"/>
              <a:defRPr kern="1200" sz="2000">
                <a:solidFill>
                  <a:schemeClr val="tx1"/>
                </a:solidFill>
                <a:latin typeface="+mn-lt"/>
                <a:ea typeface="+mn-ea"/>
                <a:cs typeface="+mn-cs"/>
              </a:defRPr>
            </a:lvl5pPr>
            <a:lvl6pPr algn="l" defTabSz="914400" eaLnBrk="1" hangingPunct="1" indent="-228600" latinLnBrk="0" marL="2514600" rtl="0">
              <a:spcBef>
                <a:spcPct val="20000"/>
              </a:spcBef>
              <a:buFont charset="0" pitchFamily="34" typeface="Arial"/>
              <a:buChar char="•"/>
              <a:defRPr kern="1200" sz="2000">
                <a:solidFill>
                  <a:schemeClr val="tx1"/>
                </a:solidFill>
                <a:latin typeface="+mn-lt"/>
                <a:ea typeface="+mn-ea"/>
                <a:cs typeface="+mn-cs"/>
              </a:defRPr>
            </a:lvl6pPr>
            <a:lvl7pPr algn="l" defTabSz="914400" eaLnBrk="1" hangingPunct="1" indent="-228600" latinLnBrk="0" marL="2971800" rtl="0">
              <a:spcBef>
                <a:spcPct val="20000"/>
              </a:spcBef>
              <a:buFont charset="0" pitchFamily="34" typeface="Arial"/>
              <a:buChar char="•"/>
              <a:defRPr kern="1200" sz="2000">
                <a:solidFill>
                  <a:schemeClr val="tx1"/>
                </a:solidFill>
                <a:latin typeface="+mn-lt"/>
                <a:ea typeface="+mn-ea"/>
                <a:cs typeface="+mn-cs"/>
              </a:defRPr>
            </a:lvl7pPr>
            <a:lvl8pPr algn="l" defTabSz="914400" eaLnBrk="1" hangingPunct="1" indent="-228600" latinLnBrk="0" marL="3429000" rtl="0">
              <a:spcBef>
                <a:spcPct val="20000"/>
              </a:spcBef>
              <a:buFont charset="0" pitchFamily="34" typeface="Arial"/>
              <a:buChar char="•"/>
              <a:defRPr kern="1200" sz="2000">
                <a:solidFill>
                  <a:schemeClr val="tx1"/>
                </a:solidFill>
                <a:latin typeface="+mn-lt"/>
                <a:ea typeface="+mn-ea"/>
                <a:cs typeface="+mn-cs"/>
              </a:defRPr>
            </a:lvl8pPr>
            <a:lvl9pPr algn="l" defTabSz="914400" eaLnBrk="1" hangingPunct="1" indent="-228600" latinLnBrk="0" marL="3886200" rtl="0">
              <a:spcBef>
                <a:spcPct val="20000"/>
              </a:spcBef>
              <a:buFont charset="0" pitchFamily="34" typeface="Arial"/>
              <a:buChar char="•"/>
              <a:defRPr kern="1200" sz="2000">
                <a:solidFill>
                  <a:schemeClr val="tx1"/>
                </a:solidFill>
                <a:latin typeface="+mn-lt"/>
                <a:ea typeface="+mn-ea"/>
                <a:cs typeface="+mn-cs"/>
              </a:defRPr>
            </a:lvl9pPr>
          </a:lstStyle>
          <a:p>
            <a:r>
              <a:rPr b="1" dirty="0" i="1" lang="en-US" smtClean="0" sz="2200">
                <a:solidFill>
                  <a:prstClr val="black"/>
                </a:solidFill>
              </a:rPr>
              <a:t>Overpumping</a:t>
            </a:r>
            <a:r>
              <a:rPr dirty="0" lang="en-US" smtClean="0" sz="2200">
                <a:solidFill>
                  <a:prstClr val="black"/>
                </a:solidFill>
              </a:rPr>
              <a:t>: Half the world’s population lives in countries that are extracting groundwater from aquifers faster than it is replenished</a:t>
            </a:r>
            <a:endParaRPr dirty="0" lang="en-US" sz="2200">
              <a:solidFill>
                <a:prstClr val="black"/>
              </a:solidFill>
            </a:endParaRPr>
          </a:p>
        </p:txBody>
      </p:sp>
    </p:spTree>
    <p:extLst>
      <p:ext uri="{BB962C8B-B14F-4D97-AF65-F5344CB8AC3E}">
        <p14:creationId xmlns:p14="http://schemas.microsoft.com/office/powerpoint/2010/main" val="1077847492"/>
      </p:ext>
    </p:extLst>
  </p:cSld>
  <p:clrMapOvr>
    <a:masterClrMapping/>
  </p:clrMapOvr>
  <p:timing>
    <p:tnLst>
      <p:par>
        <p:cTn dur="indefinite" id="1" nodeType="tmRoot" restart="never"/>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15" name="Rectangle 4"/>
          <p:cNvSpPr>
            <a:spLocks noChangeArrowheads="1"/>
          </p:cNvSpPr>
          <p:nvPr/>
        </p:nvSpPr>
        <p:spPr bwMode="auto">
          <a:xfrm>
            <a:off x="189704" y="1353143"/>
            <a:ext cx="8778240" cy="5252445"/>
          </a:xfrm>
          <a:prstGeom prst="rect">
            <a:avLst/>
          </a:prstGeom>
          <a:solidFill>
            <a:schemeClr val="bg1">
              <a:alpha val="8980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sp>
        <p:nvSpPr>
          <p:cNvPr id="2" name="Title 1"/>
          <p:cNvSpPr>
            <a:spLocks noGrp="1"/>
          </p:cNvSpPr>
          <p:nvPr>
            <p:ph type="title"/>
          </p:nvPr>
        </p:nvSpPr>
        <p:spPr>
          <a:xfrm>
            <a:off x="457200" y="155448"/>
            <a:ext cx="8229600" cy="1143000"/>
          </a:xfrm>
        </p:spPr>
        <p:txBody>
          <a:bodyPr/>
          <a:lstStyle/>
          <a:p>
            <a:r>
              <a:rPr lang="en-US" dirty="0" smtClean="0">
                <a:solidFill>
                  <a:schemeClr val="bg1"/>
                </a:solidFill>
              </a:rPr>
              <a:t>Demographic Transition</a:t>
            </a:r>
            <a:endParaRPr lang="en-US" dirty="0">
              <a:solidFill>
                <a:schemeClr val="bg1"/>
              </a:solidFill>
            </a:endParaRPr>
          </a:p>
        </p:txBody>
      </p:sp>
      <p:sp>
        <p:nvSpPr>
          <p:cNvPr id="3" name="Content Placeholder 2"/>
          <p:cNvSpPr>
            <a:spLocks noGrp="1"/>
          </p:cNvSpPr>
          <p:nvPr>
            <p:ph idx="1"/>
          </p:nvPr>
        </p:nvSpPr>
        <p:spPr>
          <a:xfrm>
            <a:off x="304800" y="4648200"/>
            <a:ext cx="8686800" cy="1752600"/>
          </a:xfrm>
        </p:spPr>
        <p:txBody>
          <a:bodyPr>
            <a:normAutofit fontScale="92500" lnSpcReduction="10000"/>
          </a:bodyPr>
          <a:lstStyle/>
          <a:p>
            <a:r>
              <a:rPr lang="en-US" sz="2600" dirty="0" smtClean="0"/>
              <a:t>Countries that reduce both birth and death rates benefit from a demographic </a:t>
            </a:r>
            <a:r>
              <a:rPr lang="en-US" sz="2600" b="1" u="sng" dirty="0" smtClean="0"/>
              <a:t>bonus</a:t>
            </a:r>
            <a:endParaRPr lang="en-US" sz="2600" dirty="0" smtClean="0"/>
          </a:p>
          <a:p>
            <a:pPr lvl="1"/>
            <a:r>
              <a:rPr lang="en-US" sz="2200" dirty="0" smtClean="0"/>
              <a:t>E.g. Japan, South Korea, Taiwan, Hong Kong, Singapore</a:t>
            </a:r>
          </a:p>
          <a:p>
            <a:pPr lvl="1"/>
            <a:r>
              <a:rPr lang="en-US" sz="2200" dirty="0" smtClean="0"/>
              <a:t>44 countries in Europe, Latin America, and parts of Southeast Asia have reached population stability</a:t>
            </a:r>
          </a:p>
        </p:txBody>
      </p:sp>
      <p:sp>
        <p:nvSpPr>
          <p:cNvPr id="6" name="Line 6"/>
          <p:cNvSpPr>
            <a:spLocks noChangeShapeType="1"/>
          </p:cNvSpPr>
          <p:nvPr/>
        </p:nvSpPr>
        <p:spPr bwMode="auto">
          <a:xfrm>
            <a:off x="594360" y="1069848"/>
            <a:ext cx="8549640"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8" name="Content Placeholder 2"/>
          <p:cNvSpPr txBox="1">
            <a:spLocks/>
          </p:cNvSpPr>
          <p:nvPr/>
        </p:nvSpPr>
        <p:spPr>
          <a:xfrm>
            <a:off x="304800" y="1828800"/>
            <a:ext cx="4953000" cy="236220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smtClean="0">
                <a:solidFill>
                  <a:prstClr val="black"/>
                </a:solidFill>
              </a:rPr>
              <a:t>High </a:t>
            </a:r>
            <a:r>
              <a:rPr lang="en-US" sz="2400" dirty="0">
                <a:solidFill>
                  <a:prstClr val="black"/>
                </a:solidFill>
              </a:rPr>
              <a:t>birth rates and low death rates create a demographic </a:t>
            </a:r>
            <a:r>
              <a:rPr lang="en-US" sz="2400" b="1" u="sng" dirty="0" smtClean="0">
                <a:solidFill>
                  <a:prstClr val="black"/>
                </a:solidFill>
              </a:rPr>
              <a:t>trap</a:t>
            </a:r>
            <a:r>
              <a:rPr lang="en-US" sz="2400" dirty="0" smtClean="0">
                <a:solidFill>
                  <a:prstClr val="black"/>
                </a:solidFill>
              </a:rPr>
              <a:t> of rapidly expanding population</a:t>
            </a:r>
            <a:endParaRPr lang="en-US" sz="2400" i="1" dirty="0">
              <a:solidFill>
                <a:prstClr val="black"/>
              </a:solidFill>
            </a:endParaRPr>
          </a:p>
          <a:p>
            <a:pPr lvl="1"/>
            <a:r>
              <a:rPr lang="en-US" sz="2000" dirty="0" smtClean="0">
                <a:solidFill>
                  <a:prstClr val="black"/>
                </a:solidFill>
              </a:rPr>
              <a:t>E.g. </a:t>
            </a:r>
            <a:r>
              <a:rPr lang="en-US" sz="2000" dirty="0">
                <a:solidFill>
                  <a:prstClr val="black"/>
                </a:solidFill>
              </a:rPr>
              <a:t>Nigeria, Ethiopia, Pakistan</a:t>
            </a:r>
          </a:p>
          <a:p>
            <a:pPr lvl="1"/>
            <a:r>
              <a:rPr lang="en-US" sz="2000" dirty="0" smtClean="0">
                <a:solidFill>
                  <a:prstClr val="black"/>
                </a:solidFill>
              </a:rPr>
              <a:t>Sub-Saharan Africa </a:t>
            </a:r>
            <a:r>
              <a:rPr lang="en-US" sz="2000" dirty="0">
                <a:solidFill>
                  <a:prstClr val="black"/>
                </a:solidFill>
              </a:rPr>
              <a:t>and the Indian subcontinent will </a:t>
            </a:r>
            <a:r>
              <a:rPr lang="en-US" sz="2000" dirty="0" smtClean="0">
                <a:solidFill>
                  <a:prstClr val="black"/>
                </a:solidFill>
              </a:rPr>
              <a:t>add nearly 2 billion </a:t>
            </a:r>
            <a:r>
              <a:rPr lang="en-US" sz="2000" dirty="0">
                <a:solidFill>
                  <a:prstClr val="black"/>
                </a:solidFill>
              </a:rPr>
              <a:t>people by 2050</a:t>
            </a:r>
          </a:p>
          <a:p>
            <a:endParaRPr lang="en-US" sz="2000" dirty="0">
              <a:solidFill>
                <a:prstClr val="black"/>
              </a:solidFill>
            </a:endParaRPr>
          </a:p>
        </p:txBody>
      </p:sp>
      <p:grpSp>
        <p:nvGrpSpPr>
          <p:cNvPr id="5" name="Group 4"/>
          <p:cNvGrpSpPr/>
          <p:nvPr/>
        </p:nvGrpSpPr>
        <p:grpSpPr>
          <a:xfrm>
            <a:off x="5257800" y="1851431"/>
            <a:ext cx="3505200" cy="2568169"/>
            <a:chOff x="5257800" y="1851431"/>
            <a:chExt cx="3505200" cy="2568169"/>
          </a:xfrm>
        </p:grpSpPr>
        <p:sp>
          <p:nvSpPr>
            <p:cNvPr id="12" name="Rectangle 11"/>
            <p:cNvSpPr/>
            <p:nvPr/>
          </p:nvSpPr>
          <p:spPr>
            <a:xfrm>
              <a:off x="5257800" y="1851431"/>
              <a:ext cx="3505200" cy="25681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1" name="Picture 10"/>
            <p:cNvPicPr/>
            <p:nvPr/>
          </p:nvPicPr>
          <p:blipFill>
            <a:blip r:embed="rId4" cstate="print">
              <a:extLst>
                <a:ext uri="{28A0092B-C50C-407E-A947-70E740481C1C}">
                  <a14:useLocalDpi xmlns:a14="http://schemas.microsoft.com/office/drawing/2010/main" val="0"/>
                </a:ext>
              </a:extLst>
            </a:blip>
            <a:stretch>
              <a:fillRect/>
            </a:stretch>
          </p:blipFill>
          <p:spPr>
            <a:xfrm>
              <a:off x="5258435" y="1923415"/>
              <a:ext cx="3428365" cy="2496185"/>
            </a:xfrm>
            <a:prstGeom prst="rect">
              <a:avLst/>
            </a:prstGeom>
          </p:spPr>
        </p:pic>
      </p:grpSp>
      <p:sp>
        <p:nvSpPr>
          <p:cNvPr id="13" name="Text Box 10"/>
          <p:cNvSpPr txBox="1">
            <a:spLocks noChangeArrowheads="1"/>
          </p:cNvSpPr>
          <p:nvPr/>
        </p:nvSpPr>
        <p:spPr bwMode="auto">
          <a:xfrm>
            <a:off x="6629401" y="6605588"/>
            <a:ext cx="25146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00" i="1" dirty="0">
                <a:solidFill>
                  <a:prstClr val="white"/>
                </a:solidFill>
              </a:rPr>
              <a:t>Photo Credit: Yann </a:t>
            </a:r>
            <a:r>
              <a:rPr lang="en-US" sz="900" i="1" dirty="0" smtClean="0">
                <a:solidFill>
                  <a:prstClr val="white"/>
                </a:solidFill>
              </a:rPr>
              <a:t>Arthus-Bertrand</a:t>
            </a:r>
            <a:endParaRPr lang="en-US" sz="900" i="1" dirty="0">
              <a:solidFill>
                <a:prstClr val="white"/>
              </a:solidFill>
            </a:endParaRPr>
          </a:p>
        </p:txBody>
      </p:sp>
    </p:spTree>
    <p:extLst>
      <p:ext uri="{BB962C8B-B14F-4D97-AF65-F5344CB8AC3E}">
        <p14:creationId xmlns:p14="http://schemas.microsoft.com/office/powerpoint/2010/main" val="2673587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200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20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20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build="p"/>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
        <p:cNvGrpSpPr/>
        <p:nvPr/>
      </p:nvGrpSpPr>
      <p:grpSpPr>
        <a:xfrm>
          <a:off x="0" y="0"/>
          <a:ext cx="0" cy="0"/>
          <a:chOff x="0" y="0"/>
          <a:chExt cx="0" cy="0"/>
        </a:xfrm>
      </p:grpSpPr>
      <p:sp>
        <p:nvSpPr>
          <p:cNvPr id="8" name="Rectangle 4"/>
          <p:cNvSpPr>
            <a:spLocks noChangeArrowheads="1"/>
          </p:cNvSpPr>
          <p:nvPr/>
        </p:nvSpPr>
        <p:spPr bwMode="auto">
          <a:xfrm>
            <a:off x="189704" y="1353143"/>
            <a:ext cx="8778240" cy="4895257"/>
          </a:xfrm>
          <a:prstGeom prst="rect">
            <a:avLst/>
          </a:prstGeom>
          <a:solidFill>
            <a:schemeClr val="bg1">
              <a:alpha val="8980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sp>
        <p:nvSpPr>
          <p:cNvPr id="2" name="Title 1"/>
          <p:cNvSpPr>
            <a:spLocks noGrp="1"/>
          </p:cNvSpPr>
          <p:nvPr>
            <p:ph type="title"/>
          </p:nvPr>
        </p:nvSpPr>
        <p:spPr/>
        <p:txBody>
          <a:bodyPr/>
          <a:lstStyle/>
          <a:p>
            <a:r>
              <a:rPr lang="en-US" dirty="0" smtClean="0">
                <a:solidFill>
                  <a:schemeClr val="bg1"/>
                </a:solidFill>
              </a:rPr>
              <a:t>Population Uncertainty</a:t>
            </a:r>
            <a:endParaRPr lang="en-US" dirty="0">
              <a:solidFill>
                <a:schemeClr val="bg1"/>
              </a:solidFill>
            </a:endParaRPr>
          </a:p>
        </p:txBody>
      </p:sp>
      <p:sp>
        <p:nvSpPr>
          <p:cNvPr id="3" name="Content Placeholder 2"/>
          <p:cNvSpPr>
            <a:spLocks noGrp="1"/>
          </p:cNvSpPr>
          <p:nvPr>
            <p:ph idx="1"/>
          </p:nvPr>
        </p:nvSpPr>
        <p:spPr>
          <a:xfrm>
            <a:off x="571500" y="1600200"/>
            <a:ext cx="8077200" cy="3179053"/>
          </a:xfrm>
        </p:spPr>
        <p:txBody>
          <a:bodyPr>
            <a:normAutofit/>
          </a:bodyPr>
          <a:lstStyle/>
          <a:p>
            <a:r>
              <a:rPr lang="en-US" sz="2800" dirty="0" smtClean="0"/>
              <a:t>U.N. projections of adding 2.3 billion people by 2050 may not in fact materialize because they do not take into account:</a:t>
            </a:r>
          </a:p>
          <a:p>
            <a:pPr lvl="1"/>
            <a:r>
              <a:rPr lang="en-US" sz="2400" dirty="0" smtClean="0"/>
              <a:t>Resource availability</a:t>
            </a:r>
          </a:p>
          <a:p>
            <a:pPr lvl="1"/>
            <a:r>
              <a:rPr lang="en-US" sz="2400" dirty="0" smtClean="0"/>
              <a:t>Climate variability</a:t>
            </a:r>
          </a:p>
          <a:p>
            <a:pPr lvl="1"/>
            <a:r>
              <a:rPr lang="en-US" sz="2400" dirty="0" smtClean="0"/>
              <a:t>Changing geopolitical (in)stability</a:t>
            </a:r>
            <a:endParaRPr lang="en-US" sz="2400" dirty="0"/>
          </a:p>
        </p:txBody>
      </p:sp>
      <p:sp>
        <p:nvSpPr>
          <p:cNvPr id="5" name="Line 6"/>
          <p:cNvSpPr>
            <a:spLocks noChangeShapeType="1"/>
          </p:cNvSpPr>
          <p:nvPr/>
        </p:nvSpPr>
        <p:spPr bwMode="auto">
          <a:xfrm>
            <a:off x="594360" y="1069848"/>
            <a:ext cx="8549640"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6" name="Text Box 10"/>
          <p:cNvSpPr txBox="1">
            <a:spLocks noChangeArrowheads="1"/>
          </p:cNvSpPr>
          <p:nvPr/>
        </p:nvSpPr>
        <p:spPr bwMode="auto">
          <a:xfrm>
            <a:off x="6629401" y="6605588"/>
            <a:ext cx="25146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00" i="1" dirty="0">
                <a:solidFill>
                  <a:prstClr val="white"/>
                </a:solidFill>
              </a:rPr>
              <a:t>Photo </a:t>
            </a:r>
            <a:r>
              <a:rPr lang="en-US" sz="900" i="1" dirty="0" smtClean="0">
                <a:solidFill>
                  <a:prstClr val="white"/>
                </a:solidFill>
              </a:rPr>
              <a:t>Credit: USDA/ Lynn Betts</a:t>
            </a:r>
            <a:endParaRPr lang="en-US" sz="900" i="1" dirty="0">
              <a:solidFill>
                <a:prstClr val="white"/>
              </a:solidFill>
            </a:endParaRPr>
          </a:p>
        </p:txBody>
      </p:sp>
      <p:sp>
        <p:nvSpPr>
          <p:cNvPr id="7" name="Rectangle 6"/>
          <p:cNvSpPr/>
          <p:nvPr/>
        </p:nvSpPr>
        <p:spPr>
          <a:xfrm>
            <a:off x="609600" y="4953000"/>
            <a:ext cx="7924800" cy="1200329"/>
          </a:xfrm>
          <a:prstGeom prst="rect">
            <a:avLst/>
          </a:prstGeom>
        </p:spPr>
        <p:txBody>
          <a:bodyPr wrap="square">
            <a:spAutoFit/>
          </a:bodyPr>
          <a:lstStyle/>
          <a:p>
            <a:r>
              <a:rPr lang="en-US" sz="2400" b="1" i="1" dirty="0">
                <a:solidFill>
                  <a:prstClr val="black"/>
                </a:solidFill>
              </a:rPr>
              <a:t>Human demands have outrun the carrying capacity of the economy’s natural support systems, leading us toward collapse.</a:t>
            </a:r>
          </a:p>
        </p:txBody>
      </p:sp>
    </p:spTree>
    <p:extLst>
      <p:ext uri="{BB962C8B-B14F-4D97-AF65-F5344CB8AC3E}">
        <p14:creationId xmlns:p14="http://schemas.microsoft.com/office/powerpoint/2010/main" val="3066108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200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200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20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20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build="p"/>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590799"/>
            <a:ext cx="8229600" cy="1143000"/>
          </a:xfrm>
          <a:solidFill>
            <a:schemeClr val="bg1">
              <a:alpha val="90000"/>
            </a:schemeClr>
          </a:solidFill>
        </p:spPr>
        <p:txBody>
          <a:bodyPr>
            <a:normAutofit fontScale="90000"/>
          </a:bodyPr>
          <a:lstStyle/>
          <a:p>
            <a:r>
              <a:rPr lang="en-US" sz="3600" dirty="0" smtClean="0">
                <a:solidFill>
                  <a:schemeClr val="bg1">
                    <a:lumMod val="50000"/>
                  </a:schemeClr>
                </a:solidFill>
                <a:latin typeface="Arial" pitchFamily="34" charset="0"/>
                <a:cs typeface="Arial" pitchFamily="34" charset="0"/>
              </a:rPr>
              <a:t>Chapter 3</a:t>
            </a:r>
            <a:r>
              <a:rPr lang="en-US" dirty="0" smtClean="0">
                <a:latin typeface="Arial" pitchFamily="34" charset="0"/>
                <a:cs typeface="Arial" pitchFamily="34" charset="0"/>
              </a:rPr>
              <a:t/>
            </a:r>
            <a:br>
              <a:rPr lang="en-US" dirty="0" smtClean="0">
                <a:latin typeface="Arial" pitchFamily="34" charset="0"/>
                <a:cs typeface="Arial" pitchFamily="34" charset="0"/>
              </a:rPr>
            </a:br>
            <a:r>
              <a:rPr lang="en-US" dirty="0" smtClean="0">
                <a:latin typeface="Arial" pitchFamily="34" charset="0"/>
                <a:cs typeface="Arial" pitchFamily="34" charset="0"/>
              </a:rPr>
              <a:t>Moving Up the Food Chain</a:t>
            </a:r>
            <a:endParaRPr lang="en-US" dirty="0">
              <a:latin typeface="Arial" pitchFamily="34" charset="0"/>
              <a:cs typeface="Arial" pitchFamily="34" charset="0"/>
            </a:endParaRPr>
          </a:p>
        </p:txBody>
      </p:sp>
      <p:sp>
        <p:nvSpPr>
          <p:cNvPr id="4" name="Text Box 18"/>
          <p:cNvSpPr txBox="1">
            <a:spLocks noChangeArrowheads="1"/>
          </p:cNvSpPr>
          <p:nvPr/>
        </p:nvSpPr>
        <p:spPr bwMode="auto">
          <a:xfrm>
            <a:off x="6650038" y="6627813"/>
            <a:ext cx="249396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base" hangingPunct="1">
              <a:spcBef>
                <a:spcPct val="50000"/>
              </a:spcBef>
              <a:spcAft>
                <a:spcPct val="0"/>
              </a:spcAft>
            </a:pPr>
            <a:r>
              <a:rPr lang="en-US" sz="900" i="1" dirty="0">
                <a:solidFill>
                  <a:srgbClr val="FFFFFF"/>
                </a:solidFill>
              </a:rPr>
              <a:t>Photo Credit: USDA / </a:t>
            </a:r>
            <a:r>
              <a:rPr lang="en-US" sz="900" i="1" dirty="0" smtClean="0">
                <a:solidFill>
                  <a:srgbClr val="FFFFFF"/>
                </a:solidFill>
              </a:rPr>
              <a:t>Scott </a:t>
            </a:r>
            <a:r>
              <a:rPr lang="en-US" sz="900" i="1" dirty="0">
                <a:solidFill>
                  <a:srgbClr val="FFFFFF"/>
                </a:solidFill>
              </a:rPr>
              <a:t>Bauer</a:t>
            </a:r>
          </a:p>
        </p:txBody>
      </p:sp>
    </p:spTree>
    <p:extLst>
      <p:ext uri="{BB962C8B-B14F-4D97-AF65-F5344CB8AC3E}">
        <p14:creationId xmlns:p14="http://schemas.microsoft.com/office/powerpoint/2010/main" val="3872874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p="http://schemas.openxmlformats.org/presentationml/2006/main" xmlns:a="http://schemas.openxmlformats.org/drawingml/2006/main" xmlns:r="http://schemas.openxmlformats.org/officeDocument/2006/relationships">
  <p:cSld>
    <p:bg>
      <p:bgPr>
        <a:blipFill dpi="0" rotWithShape="1">
          <a:blip r:embed="rId3">
            <a:alphaModFix amt="90000"/>
            <a:lum/>
          </a:blip>
          <a:srcRect/>
          <a:stretch>
            <a:fillRect l="-7000" r="-7000"/>
          </a:stretch>
        </a:blipFill>
        <a:effectLst/>
      </p:bgPr>
    </p:bg>
    <p:spTree>
      <p:nvGrpSpPr>
        <p:cNvPr id="1" name=""/>
        <p:cNvGrpSpPr/>
        <p:nvPr/>
      </p:nvGrpSpPr>
      <p:grpSpPr>
        <a:xfrm>
          <a:off x="0" y="0"/>
          <a:ext cx="0" cy="0"/>
          <a:chOff x="0" y="0"/>
          <a:chExt cx="0" cy="0"/>
        </a:xfrm>
      </p:grpSpPr>
      <p:sp>
        <p:nvSpPr>
          <p:cNvPr id="11" name="Rectangle 4"/>
          <p:cNvSpPr>
            <a:spLocks noChangeArrowheads="1"/>
          </p:cNvSpPr>
          <p:nvPr/>
        </p:nvSpPr>
        <p:spPr bwMode="auto">
          <a:xfrm>
            <a:off x="189704" y="1353143"/>
            <a:ext cx="8778240" cy="5274670"/>
          </a:xfrm>
          <a:prstGeom prst="rect">
            <a:avLst/>
          </a:prstGeom>
          <a:solidFill>
            <a:schemeClr val="bg1">
              <a:alpha val="8980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wrap="none"/>
          <a:lstStyle/>
          <a:p>
            <a:endParaRPr dirty="0" lang="en-US"/>
          </a:p>
        </p:txBody>
      </p:sp>
      <p:sp>
        <p:nvSpPr>
          <p:cNvPr id="3" name="Content Placeholder 2"/>
          <p:cNvSpPr>
            <a:spLocks noGrp="1"/>
          </p:cNvSpPr>
          <p:nvPr>
            <p:ph idx="1"/>
          </p:nvPr>
        </p:nvSpPr>
        <p:spPr>
          <a:xfrm>
            <a:off x="457200" y="1447800"/>
            <a:ext cx="4572000" cy="4419600"/>
          </a:xfrm>
        </p:spPr>
        <p:txBody>
          <a:bodyPr>
            <a:noAutofit/>
          </a:bodyPr>
          <a:lstStyle/>
          <a:p>
            <a:r>
              <a:rPr dirty="0" lang="en-US" smtClean="0" sz="2500">
                <a:latin charset="0" pitchFamily="34" typeface="Arial"/>
                <a:cs charset="0" pitchFamily="34" typeface="Arial"/>
              </a:rPr>
              <a:t>World meat demand grew fivefold since 1950</a:t>
            </a:r>
          </a:p>
          <a:p>
            <a:endParaRPr dirty="0" lang="en-US" smtClean="0" sz="2500">
              <a:latin charset="0" pitchFamily="34" typeface="Arial"/>
              <a:cs charset="0" pitchFamily="34" typeface="Arial"/>
            </a:endParaRPr>
          </a:p>
          <a:p>
            <a:r>
              <a:rPr dirty="0" lang="en-US" smtClean="0" sz="2500">
                <a:latin charset="0" pitchFamily="34" typeface="Arial"/>
                <a:cs charset="0" pitchFamily="34" typeface="Arial"/>
              </a:rPr>
              <a:t>As incomes rise, some </a:t>
            </a:r>
            <a:r>
              <a:rPr dirty="0" lang="en-US" sz="2500">
                <a:latin charset="0" pitchFamily="34" typeface="Arial"/>
                <a:cs charset="0" pitchFamily="34" typeface="Arial"/>
              </a:rPr>
              <a:t>3 billion </a:t>
            </a:r>
            <a:r>
              <a:rPr dirty="0" lang="en-US" smtClean="0" sz="2500">
                <a:latin charset="0" pitchFamily="34" typeface="Arial"/>
                <a:cs charset="0" pitchFamily="34" typeface="Arial"/>
              </a:rPr>
              <a:t>people in the developing world </a:t>
            </a:r>
            <a:r>
              <a:rPr dirty="0" lang="en-US" sz="2500">
                <a:latin charset="0" pitchFamily="34" typeface="Arial"/>
                <a:cs charset="0" pitchFamily="34" typeface="Arial"/>
              </a:rPr>
              <a:t>desire to eat </a:t>
            </a:r>
            <a:r>
              <a:rPr dirty="0" lang="en-US" smtClean="0" sz="2500">
                <a:latin charset="0" pitchFamily="34" typeface="Arial"/>
                <a:cs charset="0" pitchFamily="34" typeface="Arial"/>
              </a:rPr>
              <a:t>more </a:t>
            </a:r>
            <a:r>
              <a:rPr dirty="0" lang="en-US" sz="2500">
                <a:latin charset="0" pitchFamily="34" typeface="Arial"/>
                <a:cs charset="0" pitchFamily="34" typeface="Arial"/>
              </a:rPr>
              <a:t>meat, milk, </a:t>
            </a:r>
            <a:r>
              <a:rPr dirty="0" lang="en-US" smtClean="0" sz="2500">
                <a:latin charset="0" pitchFamily="34" typeface="Arial"/>
                <a:cs charset="0" pitchFamily="34" typeface="Arial"/>
              </a:rPr>
              <a:t>and eggs </a:t>
            </a:r>
          </a:p>
          <a:p>
            <a:endParaRPr dirty="0" lang="en-US" sz="2500">
              <a:latin charset="0" pitchFamily="34" typeface="Arial"/>
              <a:cs charset="0" pitchFamily="34" typeface="Arial"/>
            </a:endParaRPr>
          </a:p>
          <a:p>
            <a:r>
              <a:rPr dirty="0" lang="en-US" smtClean="0" sz="2500">
                <a:latin charset="0" pitchFamily="34" typeface="Arial"/>
                <a:cs charset="0" pitchFamily="34" typeface="Arial"/>
              </a:rPr>
              <a:t>This requires more grain and soybeans for animal feed</a:t>
            </a:r>
          </a:p>
          <a:p>
            <a:endParaRPr dirty="0" lang="en-US" smtClean="0" sz="2400">
              <a:latin charset="0" pitchFamily="34" typeface="Arial"/>
              <a:cs charset="0" pitchFamily="34" typeface="Arial"/>
            </a:endParaRPr>
          </a:p>
        </p:txBody>
      </p:sp>
      <p:sp>
        <p:nvSpPr>
          <p:cNvPr id="4" name="Rectangle 2"/>
          <p:cNvSpPr>
            <a:spLocks noChangeArrowheads="1" noGrp="1"/>
          </p:cNvSpPr>
          <p:nvPr>
            <p:ph type="title"/>
          </p:nvPr>
        </p:nvSpPr>
        <p:spPr>
          <a:xfrm>
            <a:off x="457200" y="152400"/>
            <a:ext cx="8229600" cy="1143000"/>
          </a:xfrm>
        </p:spPr>
        <p:txBody>
          <a:bodyPr>
            <a:normAutofit/>
          </a:bodyPr>
          <a:lstStyle/>
          <a:p>
            <a:pPr eaLnBrk="1" hangingPunct="1"/>
            <a:r>
              <a:rPr dirty="0" lang="en-US" smtClean="0">
                <a:latin charset="0" pitchFamily="34" typeface="Arial"/>
                <a:cs charset="0" pitchFamily="34" typeface="Arial"/>
              </a:rPr>
              <a:t>More Meat, More Feed</a:t>
            </a:r>
          </a:p>
        </p:txBody>
      </p:sp>
      <p:sp>
        <p:nvSpPr>
          <p:cNvPr id="5" name="Line 11"/>
          <p:cNvSpPr>
            <a:spLocks noChangeShapeType="1"/>
          </p:cNvSpPr>
          <p:nvPr/>
        </p:nvSpPr>
        <p:spPr bwMode="auto">
          <a:xfrm>
            <a:off x="594360" y="1069848"/>
            <a:ext cx="854964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dirty="0" lang="en-US">
              <a:solidFill>
                <a:prstClr val="white"/>
              </a:solidFill>
            </a:endParaRPr>
          </a:p>
        </p:txBody>
      </p:sp>
      <p:sp>
        <p:nvSpPr>
          <p:cNvPr id="9" name="Text Box 10"/>
          <p:cNvSpPr txBox="1">
            <a:spLocks noChangeArrowheads="1"/>
          </p:cNvSpPr>
          <p:nvPr/>
        </p:nvSpPr>
        <p:spPr bwMode="auto">
          <a:xfrm>
            <a:off x="5112342" y="1534180"/>
            <a:ext cx="36972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charset="0" typeface="Arial"/>
              </a:defRPr>
            </a:lvl1pPr>
            <a:lvl2pPr eaLnBrk="0" hangingPunct="0" indent="-285750" marL="742950">
              <a:defRPr>
                <a:solidFill>
                  <a:schemeClr val="tx1"/>
                </a:solidFill>
                <a:latin charset="0" typeface="Arial"/>
              </a:defRPr>
            </a:lvl2pPr>
            <a:lvl3pPr eaLnBrk="0" hangingPunct="0" indent="-228600" marL="1143000">
              <a:defRPr>
                <a:solidFill>
                  <a:schemeClr val="tx1"/>
                </a:solidFill>
                <a:latin charset="0" typeface="Arial"/>
              </a:defRPr>
            </a:lvl3pPr>
            <a:lvl4pPr eaLnBrk="0" hangingPunct="0" indent="-228600" marL="1600200">
              <a:defRPr>
                <a:solidFill>
                  <a:schemeClr val="tx1"/>
                </a:solidFill>
                <a:latin charset="0" typeface="Arial"/>
              </a:defRPr>
            </a:lvl4pPr>
            <a:lvl5pPr eaLnBrk="0" hangingPunct="0" indent="-228600" marL="2057400">
              <a:defRPr>
                <a:solidFill>
                  <a:schemeClr val="tx1"/>
                </a:solidFill>
                <a:latin charset="0" typeface="Arial"/>
              </a:defRPr>
            </a:lvl5pPr>
            <a:lvl6pPr algn="ctr" eaLnBrk="0" fontAlgn="base" hangingPunct="0" indent="-228600" marL="2514600">
              <a:spcBef>
                <a:spcPct val="0"/>
              </a:spcBef>
              <a:spcAft>
                <a:spcPct val="0"/>
              </a:spcAft>
              <a:defRPr>
                <a:solidFill>
                  <a:schemeClr val="tx1"/>
                </a:solidFill>
                <a:latin charset="0" typeface="Arial"/>
              </a:defRPr>
            </a:lvl6pPr>
            <a:lvl7pPr algn="ctr" eaLnBrk="0" fontAlgn="base" hangingPunct="0" indent="-228600" marL="2971800">
              <a:spcBef>
                <a:spcPct val="0"/>
              </a:spcBef>
              <a:spcAft>
                <a:spcPct val="0"/>
              </a:spcAft>
              <a:defRPr>
                <a:solidFill>
                  <a:schemeClr val="tx1"/>
                </a:solidFill>
                <a:latin charset="0" typeface="Arial"/>
              </a:defRPr>
            </a:lvl7pPr>
            <a:lvl8pPr algn="ctr" eaLnBrk="0" fontAlgn="base" hangingPunct="0" indent="-228600" marL="3429000">
              <a:spcBef>
                <a:spcPct val="0"/>
              </a:spcBef>
              <a:spcAft>
                <a:spcPct val="0"/>
              </a:spcAft>
              <a:defRPr>
                <a:solidFill>
                  <a:schemeClr val="tx1"/>
                </a:solidFill>
                <a:latin charset="0" typeface="Arial"/>
              </a:defRPr>
            </a:lvl8pPr>
            <a:lvl9pPr algn="ctr" eaLnBrk="0" fontAlgn="base" hangingPunct="0" indent="-228600" marL="3886200">
              <a:spcBef>
                <a:spcPct val="0"/>
              </a:spcBef>
              <a:spcAft>
                <a:spcPct val="0"/>
              </a:spcAft>
              <a:defRPr>
                <a:solidFill>
                  <a:schemeClr val="tx1"/>
                </a:solidFill>
                <a:latin charset="0" typeface="Arial"/>
              </a:defRPr>
            </a:lvl9pPr>
          </a:lstStyle>
          <a:p>
            <a:pPr algn="ctr" eaLnBrk="1" hangingPunct="1">
              <a:spcBef>
                <a:spcPct val="50000"/>
              </a:spcBef>
            </a:pPr>
            <a:r>
              <a:rPr b="1" dirty="0" lang="en-US" sz="1600">
                <a:solidFill>
                  <a:srgbClr val="333333"/>
                </a:solidFill>
              </a:rPr>
              <a:t>World </a:t>
            </a:r>
            <a:r>
              <a:rPr b="1" dirty="0" lang="en-US" smtClean="0" sz="1600">
                <a:solidFill>
                  <a:srgbClr val="333333"/>
                </a:solidFill>
              </a:rPr>
              <a:t>Meat Production by Type, </a:t>
            </a:r>
            <a:br>
              <a:rPr b="1" dirty="0" lang="en-US" smtClean="0" sz="1600">
                <a:solidFill>
                  <a:srgbClr val="333333"/>
                </a:solidFill>
              </a:rPr>
            </a:br>
            <a:r>
              <a:rPr b="1" dirty="0" lang="en-US" smtClean="0" sz="1600">
                <a:solidFill>
                  <a:srgbClr val="333333"/>
                </a:solidFill>
              </a:rPr>
              <a:t>1950-2010</a:t>
            </a:r>
            <a:endParaRPr b="1" dirty="0" lang="en-US" sz="1600">
              <a:solidFill>
                <a:srgbClr val="333333"/>
              </a:solidFill>
            </a:endParaRPr>
          </a:p>
        </p:txBody>
      </p:sp>
      <p:sp>
        <p:nvSpPr>
          <p:cNvPr id="10" name="Text Box 18"/>
          <p:cNvSpPr txBox="1">
            <a:spLocks noChangeArrowheads="1"/>
          </p:cNvSpPr>
          <p:nvPr/>
        </p:nvSpPr>
        <p:spPr bwMode="auto">
          <a:xfrm>
            <a:off x="6650038" y="6627813"/>
            <a:ext cx="249396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charset="0" typeface="Arial"/>
              </a:defRPr>
            </a:lvl1pPr>
            <a:lvl2pPr eaLnBrk="0" hangingPunct="0" indent="-285750" marL="742950">
              <a:defRPr>
                <a:solidFill>
                  <a:schemeClr val="tx1"/>
                </a:solidFill>
                <a:latin charset="0" typeface="Arial"/>
              </a:defRPr>
            </a:lvl2pPr>
            <a:lvl3pPr eaLnBrk="0" hangingPunct="0" indent="-228600" marL="1143000">
              <a:defRPr>
                <a:solidFill>
                  <a:schemeClr val="tx1"/>
                </a:solidFill>
                <a:latin charset="0" typeface="Arial"/>
              </a:defRPr>
            </a:lvl3pPr>
            <a:lvl4pPr eaLnBrk="0" hangingPunct="0" indent="-228600" marL="1600200">
              <a:defRPr>
                <a:solidFill>
                  <a:schemeClr val="tx1"/>
                </a:solidFill>
                <a:latin charset="0" typeface="Arial"/>
              </a:defRPr>
            </a:lvl4pPr>
            <a:lvl5pPr eaLnBrk="0" hangingPunct="0" indent="-228600" marL="2057400">
              <a:defRPr>
                <a:solidFill>
                  <a:schemeClr val="tx1"/>
                </a:solidFill>
                <a:latin charset="0" typeface="Arial"/>
              </a:defRPr>
            </a:lvl5pPr>
            <a:lvl6pPr algn="ctr" eaLnBrk="0" fontAlgn="base" hangingPunct="0" indent="-228600" marL="2514600">
              <a:spcBef>
                <a:spcPct val="0"/>
              </a:spcBef>
              <a:spcAft>
                <a:spcPct val="0"/>
              </a:spcAft>
              <a:defRPr>
                <a:solidFill>
                  <a:schemeClr val="tx1"/>
                </a:solidFill>
                <a:latin charset="0" typeface="Arial"/>
              </a:defRPr>
            </a:lvl6pPr>
            <a:lvl7pPr algn="ctr" eaLnBrk="0" fontAlgn="base" hangingPunct="0" indent="-228600" marL="2971800">
              <a:spcBef>
                <a:spcPct val="0"/>
              </a:spcBef>
              <a:spcAft>
                <a:spcPct val="0"/>
              </a:spcAft>
              <a:defRPr>
                <a:solidFill>
                  <a:schemeClr val="tx1"/>
                </a:solidFill>
                <a:latin charset="0" typeface="Arial"/>
              </a:defRPr>
            </a:lvl7pPr>
            <a:lvl8pPr algn="ctr" eaLnBrk="0" fontAlgn="base" hangingPunct="0" indent="-228600" marL="3429000">
              <a:spcBef>
                <a:spcPct val="0"/>
              </a:spcBef>
              <a:spcAft>
                <a:spcPct val="0"/>
              </a:spcAft>
              <a:defRPr>
                <a:solidFill>
                  <a:schemeClr val="tx1"/>
                </a:solidFill>
                <a:latin charset="0" typeface="Arial"/>
              </a:defRPr>
            </a:lvl8pPr>
            <a:lvl9pPr algn="ctr" eaLnBrk="0" fontAlgn="base" hangingPunct="0" indent="-228600" marL="3886200">
              <a:spcBef>
                <a:spcPct val="0"/>
              </a:spcBef>
              <a:spcAft>
                <a:spcPct val="0"/>
              </a:spcAft>
              <a:defRPr>
                <a:solidFill>
                  <a:schemeClr val="tx1"/>
                </a:solidFill>
                <a:latin charset="0" typeface="Arial"/>
              </a:defRPr>
            </a:lvl9pPr>
          </a:lstStyle>
          <a:p>
            <a:pPr algn="ctr" eaLnBrk="1" fontAlgn="base" hangingPunct="1">
              <a:spcBef>
                <a:spcPct val="50000"/>
              </a:spcBef>
              <a:spcAft>
                <a:spcPct val="0"/>
              </a:spcAft>
            </a:pPr>
            <a:r>
              <a:rPr dirty="0" i="1" lang="en-US" sz="900">
                <a:solidFill>
                  <a:srgbClr val="FFFFFF"/>
                </a:solidFill>
              </a:rPr>
              <a:t>Photo Credit: USDA </a:t>
            </a:r>
            <a:r>
              <a:rPr dirty="0" i="1" lang="en-US" smtClean="0" sz="900">
                <a:solidFill>
                  <a:srgbClr val="FFFFFF"/>
                </a:solidFill>
              </a:rPr>
              <a:t>/ </a:t>
            </a:r>
            <a:r>
              <a:rPr dirty="0" i="1" lang="en-US" sz="900">
                <a:solidFill>
                  <a:srgbClr val="FFFFFF"/>
                </a:solidFill>
              </a:rPr>
              <a:t>Keith </a:t>
            </a:r>
            <a:r>
              <a:rPr dirty="0" i="1" lang="en-US" smtClean="0" sz="900">
                <a:solidFill>
                  <a:srgbClr val="FFFFFF"/>
                </a:solidFill>
              </a:rPr>
              <a:t>Weller</a:t>
            </a:r>
            <a:endParaRPr dirty="0" i="1" lang="en-US" sz="900">
              <a:solidFill>
                <a:srgbClr val="FFFFFF"/>
              </a:solidFill>
            </a:endParaRPr>
          </a:p>
        </p:txBody>
      </p:sp>
      <p:pic>
        <p:nvPicPr>
          <p:cNvPr id="3075" name="Picture 3"/>
          <p:cNvPicPr>
            <a:picLocks noChangeArrowheads="1" noChangeAspect="1"/>
          </p:cNvPicPr>
          <p:nvPr/>
        </p:nvPicPr>
        <p:blipFill rotWithShape="1">
          <a:blip r:embed="rId4">
            <a:extLst>
              <a:ext uri="{28A0092B-C50C-407E-A947-70E740481C1C}">
                <a14:useLocalDpi xmlns:a14="http://schemas.microsoft.com/office/drawing/2010/main" val="0"/>
              </a:ext>
            </a:extLst>
          </a:blip>
          <a:srcRect b="12"/>
          <a:stretch/>
        </p:blipFill>
        <p:spPr bwMode="auto">
          <a:xfrm>
            <a:off x="4645960" y="1940169"/>
            <a:ext cx="4193240" cy="3165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pic>
    </p:spTree>
    <p:extLst>
      <p:ext uri="{BB962C8B-B14F-4D97-AF65-F5344CB8AC3E}">
        <p14:creationId xmlns:p14="http://schemas.microsoft.com/office/powerpoint/2010/main" val="2815660163"/>
      </p:ext>
    </p:extLst>
  </p:cSld>
  <p:clrMapOvr>
    <a:masterClrMapping/>
  </p:clrMapOvr>
  <p:timing>
    <p:tnLst>
      <p:par>
        <p:cTn dur="indefinite" id="1" nodeType="tmRoot" restart="never">
          <p:childTnLst>
            <p:seq concurrent="1" nextAc="seek">
              <p:cTn dur="indefinite" id="2" nodeType="mainSeq">
                <p:childTnLst>
                  <p:par>
                    <p:cTn fill="hold" id="3">
                      <p:stCondLst>
                        <p:cond delay="indefinite"/>
                        <p:cond delay="0" evt="onBegin">
                          <p:tn val="2"/>
                        </p:cond>
                      </p:stCondLst>
                      <p:childTnLst>
                        <p:par>
                          <p:cTn fill="hold" id="4">
                            <p:stCondLst>
                              <p:cond delay="0"/>
                            </p:stCondLst>
                            <p:childTnLst>
                              <p:par>
                                <p:cTn fill="hold" grpId="0" id="5" nodeType="withEffect" presetClass="entr" presetID="10" presetSubtype="0">
                                  <p:stCondLst>
                                    <p:cond delay="2000"/>
                                  </p:stCondLst>
                                  <p:childTnLst>
                                    <p:set>
                                      <p:cBhvr>
                                        <p:cTn dur="1" fill="hold" id="6">
                                          <p:stCondLst>
                                            <p:cond delay="0"/>
                                          </p:stCondLst>
                                        </p:cTn>
                                        <p:tgtEl>
                                          <p:spTgt spid="9"/>
                                        </p:tgtEl>
                                        <p:attrNameLst>
                                          <p:attrName>style.visibility</p:attrName>
                                        </p:attrNameLst>
                                      </p:cBhvr>
                                      <p:to>
                                        <p:strVal val="visible"/>
                                      </p:to>
                                    </p:set>
                                    <p:animEffect filter="fade" transition="in">
                                      <p:cBhvr>
                                        <p:cTn dur="500" id="7"/>
                                        <p:tgtEl>
                                          <p:spTgt spid="9"/>
                                        </p:tgtEl>
                                      </p:cBhvr>
                                    </p:animEffect>
                                  </p:childTnLst>
                                </p:cTn>
                              </p:par>
                              <p:par>
                                <p:cTn fill="hold" grpId="0" id="8" nodeType="withEffect" presetClass="entr" presetID="10" presetSubtype="0">
                                  <p:stCondLst>
                                    <p:cond delay="2000"/>
                                  </p:stCondLst>
                                  <p:childTnLst>
                                    <p:set>
                                      <p:cBhvr>
                                        <p:cTn dur="1" fill="hold" id="9">
                                          <p:stCondLst>
                                            <p:cond delay="0"/>
                                          </p:stCondLst>
                                        </p:cTn>
                                        <p:tgtEl>
                                          <p:spTgt spid="3">
                                            <p:txEl>
                                              <p:pRg end="0" st="0"/>
                                            </p:txEl>
                                          </p:spTgt>
                                        </p:tgtEl>
                                        <p:attrNameLst>
                                          <p:attrName>style.visibility</p:attrName>
                                        </p:attrNameLst>
                                      </p:cBhvr>
                                      <p:to>
                                        <p:strVal val="visible"/>
                                      </p:to>
                                    </p:set>
                                    <p:animEffect filter="fade" transition="in">
                                      <p:cBhvr>
                                        <p:cTn dur="500" id="10"/>
                                        <p:tgtEl>
                                          <p:spTgt spid="3">
                                            <p:txEl>
                                              <p:pRg end="0" st="0"/>
                                            </p:txEl>
                                          </p:spTgt>
                                        </p:tgtEl>
                                      </p:cBhvr>
                                    </p:animEffect>
                                  </p:childTnLst>
                                </p:cTn>
                              </p:par>
                              <p:par>
                                <p:cTn fill="hold" grpId="0" id="11" nodeType="withEffect" presetClass="entr" presetID="10" presetSubtype="0">
                                  <p:stCondLst>
                                    <p:cond delay="2000"/>
                                  </p:stCondLst>
                                  <p:childTnLst>
                                    <p:set>
                                      <p:cBhvr>
                                        <p:cTn dur="1" fill="hold" id="12">
                                          <p:stCondLst>
                                            <p:cond delay="0"/>
                                          </p:stCondLst>
                                        </p:cTn>
                                        <p:tgtEl>
                                          <p:spTgt spid="3">
                                            <p:txEl>
                                              <p:pRg end="2" st="2"/>
                                            </p:txEl>
                                          </p:spTgt>
                                        </p:tgtEl>
                                        <p:attrNameLst>
                                          <p:attrName>style.visibility</p:attrName>
                                        </p:attrNameLst>
                                      </p:cBhvr>
                                      <p:to>
                                        <p:strVal val="visible"/>
                                      </p:to>
                                    </p:set>
                                    <p:animEffect filter="fade" transition="in">
                                      <p:cBhvr>
                                        <p:cTn dur="500" id="13"/>
                                        <p:tgtEl>
                                          <p:spTgt spid="3">
                                            <p:txEl>
                                              <p:pRg end="2" st="2"/>
                                            </p:txEl>
                                          </p:spTgt>
                                        </p:tgtEl>
                                      </p:cBhvr>
                                    </p:animEffect>
                                  </p:childTnLst>
                                </p:cTn>
                              </p:par>
                              <p:par>
                                <p:cTn fill="hold" grpId="0" id="14" nodeType="withEffect" presetClass="entr" presetID="10" presetSubtype="0">
                                  <p:stCondLst>
                                    <p:cond delay="2000"/>
                                  </p:stCondLst>
                                  <p:childTnLst>
                                    <p:set>
                                      <p:cBhvr>
                                        <p:cTn dur="1" fill="hold" id="15">
                                          <p:stCondLst>
                                            <p:cond delay="0"/>
                                          </p:stCondLst>
                                        </p:cTn>
                                        <p:tgtEl>
                                          <p:spTgt spid="3">
                                            <p:txEl>
                                              <p:pRg end="4" st="4"/>
                                            </p:txEl>
                                          </p:spTgt>
                                        </p:tgtEl>
                                        <p:attrNameLst>
                                          <p:attrName>style.visibility</p:attrName>
                                        </p:attrNameLst>
                                      </p:cBhvr>
                                      <p:to>
                                        <p:strVal val="visible"/>
                                      </p:to>
                                    </p:set>
                                    <p:animEffect filter="fade" transition="in">
                                      <p:cBhvr>
                                        <p:cTn dur="500" id="16"/>
                                        <p:tgtEl>
                                          <p:spTgt spid="3">
                                            <p:txEl>
                                              <p:pRg end="4" st="4"/>
                                            </p:txEl>
                                          </p:spTgt>
                                        </p:tgtEl>
                                      </p:cBhvr>
                                    </p:animEffect>
                                  </p:childTnLst>
                                </p:cTn>
                              </p:par>
                              <p:par>
                                <p:cTn fill="hold" id="17" nodeType="withEffect" presetClass="entr" presetID="10" presetSubtype="0">
                                  <p:stCondLst>
                                    <p:cond delay="2000"/>
                                  </p:stCondLst>
                                  <p:childTnLst>
                                    <p:set>
                                      <p:cBhvr>
                                        <p:cTn dur="1" fill="hold" id="18">
                                          <p:stCondLst>
                                            <p:cond delay="0"/>
                                          </p:stCondLst>
                                        </p:cTn>
                                        <p:tgtEl>
                                          <p:spTgt spid="3075"/>
                                        </p:tgtEl>
                                        <p:attrNameLst>
                                          <p:attrName>style.visibility</p:attrName>
                                        </p:attrNameLst>
                                      </p:cBhvr>
                                      <p:to>
                                        <p:strVal val="visible"/>
                                      </p:to>
                                    </p:set>
                                    <p:animEffect filter="fade" transition="in">
                                      <p:cBhvr>
                                        <p:cTn dur="500" id="19"/>
                                        <p:tgtEl>
                                          <p:spTgt spid="3075"/>
                                        </p:tgtEl>
                                      </p:cBhvr>
                                    </p:animEffect>
                                  </p:childTnLst>
                                </p:cTn>
                              </p:par>
                              <p:par>
                                <p:cTn fill="hold" grpId="0" id="20" nodeType="withEffect" presetClass="entr" presetID="10" presetSubtype="0">
                                  <p:stCondLst>
                                    <p:cond delay="2000"/>
                                  </p:stCondLst>
                                  <p:childTnLst>
                                    <p:set>
                                      <p:cBhvr>
                                        <p:cTn dur="1" fill="hold" id="21">
                                          <p:stCondLst>
                                            <p:cond delay="0"/>
                                          </p:stCondLst>
                                        </p:cTn>
                                        <p:tgtEl>
                                          <p:spTgt spid="11"/>
                                        </p:tgtEl>
                                        <p:attrNameLst>
                                          <p:attrName>style.visibility</p:attrName>
                                        </p:attrNameLst>
                                      </p:cBhvr>
                                      <p:to>
                                        <p:strVal val="visible"/>
                                      </p:to>
                                    </p:set>
                                    <p:animEffect filter="fade" transition="in">
                                      <p:cBhvr>
                                        <p:cTn dur="500" id="22"/>
                                        <p:tgtEl>
                                          <p:spTgt spid="11"/>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11"/>
      <p:bldP build="p" grpId="0" spid="3"/>
      <p:bldP grpId="0" spid="9"/>
    </p:bldLst>
  </p:timing>
</p:sld>
</file>

<file path=ppt/slides/slide19.xml><?xml version="1.0" encoding="utf-8"?>
<p:sld xmlns:p="http://schemas.openxmlformats.org/presentationml/2006/main" xmlns:a="http://schemas.openxmlformats.org/drawingml/2006/main" xmlns:r="http://schemas.openxmlformats.org/officeDocument/2006/relationships">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sp>
        <p:nvSpPr>
          <p:cNvPr id="12" name="Rectangle 4"/>
          <p:cNvSpPr>
            <a:spLocks noChangeArrowheads="1"/>
          </p:cNvSpPr>
          <p:nvPr/>
        </p:nvSpPr>
        <p:spPr bwMode="auto">
          <a:xfrm>
            <a:off x="189704" y="1353143"/>
            <a:ext cx="8778240" cy="5274670"/>
          </a:xfrm>
          <a:prstGeom prst="rect">
            <a:avLst/>
          </a:prstGeom>
          <a:solidFill>
            <a:schemeClr val="bg1">
              <a:alpha val="8980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wrap="none"/>
          <a:lstStyle/>
          <a:p>
            <a:endParaRPr dirty="0" lang="en-US"/>
          </a:p>
        </p:txBody>
      </p:sp>
      <p:sp>
        <p:nvSpPr>
          <p:cNvPr id="4" name="Rectangle 2"/>
          <p:cNvSpPr>
            <a:spLocks noChangeArrowheads="1" noGrp="1"/>
          </p:cNvSpPr>
          <p:nvPr>
            <p:ph type="title"/>
          </p:nvPr>
        </p:nvSpPr>
        <p:spPr>
          <a:xfrm>
            <a:off x="457200" y="152400"/>
            <a:ext cx="8229600" cy="1143000"/>
          </a:xfrm>
        </p:spPr>
        <p:txBody>
          <a:bodyPr>
            <a:normAutofit/>
          </a:bodyPr>
          <a:lstStyle/>
          <a:p>
            <a:r>
              <a:rPr dirty="0" lang="en-US" smtClean="0" sz="4000">
                <a:latin charset="0" pitchFamily="34" typeface="Arial"/>
                <a:cs charset="0" pitchFamily="34" typeface="Arial"/>
              </a:rPr>
              <a:t>Turning Grain into Animal Protein</a:t>
            </a:r>
          </a:p>
        </p:txBody>
      </p:sp>
      <p:sp>
        <p:nvSpPr>
          <p:cNvPr id="5" name="Line 11"/>
          <p:cNvSpPr>
            <a:spLocks noChangeShapeType="1"/>
          </p:cNvSpPr>
          <p:nvPr/>
        </p:nvSpPr>
        <p:spPr bwMode="auto">
          <a:xfrm>
            <a:off x="594360" y="1069848"/>
            <a:ext cx="854964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dirty="0" lang="en-US">
              <a:solidFill>
                <a:prstClr val="white"/>
              </a:solidFill>
            </a:endParaRPr>
          </a:p>
        </p:txBody>
      </p:sp>
      <p:sp>
        <p:nvSpPr>
          <p:cNvPr id="11" name="Content Placeholder 2"/>
          <p:cNvSpPr>
            <a:spLocks noGrp="1"/>
          </p:cNvSpPr>
          <p:nvPr>
            <p:ph idx="1"/>
          </p:nvPr>
        </p:nvSpPr>
        <p:spPr>
          <a:xfrm>
            <a:off x="879613" y="5661025"/>
            <a:ext cx="7384775" cy="892175"/>
          </a:xfrm>
        </p:spPr>
        <p:txBody>
          <a:bodyPr>
            <a:normAutofit/>
          </a:bodyPr>
          <a:lstStyle/>
          <a:p>
            <a:pPr indent="0" marL="0">
              <a:buNone/>
            </a:pPr>
            <a:r>
              <a:rPr b="1" dirty="0" i="1" lang="en-US" sz="2200">
                <a:latin charset="0" pitchFamily="34" typeface="Arial"/>
                <a:cs charset="0" pitchFamily="34" typeface="Arial"/>
              </a:rPr>
              <a:t>Pound for pound, beef takes more grain than other livestock </a:t>
            </a:r>
            <a:r>
              <a:rPr b="1" dirty="0" i="1" lang="en-US" smtClean="0" sz="2200">
                <a:latin charset="0" pitchFamily="34" typeface="Arial"/>
                <a:cs charset="0" pitchFamily="34" typeface="Arial"/>
              </a:rPr>
              <a:t>products, and thus more water, too.</a:t>
            </a:r>
          </a:p>
          <a:p>
            <a:endParaRPr dirty="0" lang="en-US" smtClean="0" sz="2200">
              <a:latin charset="0" pitchFamily="34" typeface="Arial"/>
              <a:cs charset="0" pitchFamily="34" typeface="Arial"/>
            </a:endParaRPr>
          </a:p>
          <a:p>
            <a:endParaRPr dirty="0" lang="en-US" smtClean="0" sz="2200">
              <a:latin charset="0" pitchFamily="34" typeface="Arial"/>
              <a:cs charset="0" pitchFamily="34" typeface="Arial"/>
            </a:endParaRPr>
          </a:p>
        </p:txBody>
      </p:sp>
      <p:sp>
        <p:nvSpPr>
          <p:cNvPr id="9" name="Text Box 10"/>
          <p:cNvSpPr txBox="1">
            <a:spLocks noChangeArrowheads="1"/>
          </p:cNvSpPr>
          <p:nvPr/>
        </p:nvSpPr>
        <p:spPr bwMode="auto">
          <a:xfrm>
            <a:off x="2723356" y="1534180"/>
            <a:ext cx="36972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charset="0" typeface="Arial"/>
              </a:defRPr>
            </a:lvl1pPr>
            <a:lvl2pPr eaLnBrk="0" hangingPunct="0" indent="-285750" marL="742950">
              <a:defRPr>
                <a:solidFill>
                  <a:schemeClr val="tx1"/>
                </a:solidFill>
                <a:latin charset="0" typeface="Arial"/>
              </a:defRPr>
            </a:lvl2pPr>
            <a:lvl3pPr eaLnBrk="0" hangingPunct="0" indent="-228600" marL="1143000">
              <a:defRPr>
                <a:solidFill>
                  <a:schemeClr val="tx1"/>
                </a:solidFill>
                <a:latin charset="0" typeface="Arial"/>
              </a:defRPr>
            </a:lvl3pPr>
            <a:lvl4pPr eaLnBrk="0" hangingPunct="0" indent="-228600" marL="1600200">
              <a:defRPr>
                <a:solidFill>
                  <a:schemeClr val="tx1"/>
                </a:solidFill>
                <a:latin charset="0" typeface="Arial"/>
              </a:defRPr>
            </a:lvl4pPr>
            <a:lvl5pPr eaLnBrk="0" hangingPunct="0" indent="-228600" marL="2057400">
              <a:defRPr>
                <a:solidFill>
                  <a:schemeClr val="tx1"/>
                </a:solidFill>
                <a:latin charset="0" typeface="Arial"/>
              </a:defRPr>
            </a:lvl5pPr>
            <a:lvl6pPr algn="ctr" eaLnBrk="0" fontAlgn="base" hangingPunct="0" indent="-228600" marL="2514600">
              <a:spcBef>
                <a:spcPct val="0"/>
              </a:spcBef>
              <a:spcAft>
                <a:spcPct val="0"/>
              </a:spcAft>
              <a:defRPr>
                <a:solidFill>
                  <a:schemeClr val="tx1"/>
                </a:solidFill>
                <a:latin charset="0" typeface="Arial"/>
              </a:defRPr>
            </a:lvl6pPr>
            <a:lvl7pPr algn="ctr" eaLnBrk="0" fontAlgn="base" hangingPunct="0" indent="-228600" marL="2971800">
              <a:spcBef>
                <a:spcPct val="0"/>
              </a:spcBef>
              <a:spcAft>
                <a:spcPct val="0"/>
              </a:spcAft>
              <a:defRPr>
                <a:solidFill>
                  <a:schemeClr val="tx1"/>
                </a:solidFill>
                <a:latin charset="0" typeface="Arial"/>
              </a:defRPr>
            </a:lvl7pPr>
            <a:lvl8pPr algn="ctr" eaLnBrk="0" fontAlgn="base" hangingPunct="0" indent="-228600" marL="3429000">
              <a:spcBef>
                <a:spcPct val="0"/>
              </a:spcBef>
              <a:spcAft>
                <a:spcPct val="0"/>
              </a:spcAft>
              <a:defRPr>
                <a:solidFill>
                  <a:schemeClr val="tx1"/>
                </a:solidFill>
                <a:latin charset="0" typeface="Arial"/>
              </a:defRPr>
            </a:lvl8pPr>
            <a:lvl9pPr algn="ctr" eaLnBrk="0" fontAlgn="base" hangingPunct="0" indent="-228600" marL="3886200">
              <a:spcBef>
                <a:spcPct val="0"/>
              </a:spcBef>
              <a:spcAft>
                <a:spcPct val="0"/>
              </a:spcAft>
              <a:defRPr>
                <a:solidFill>
                  <a:schemeClr val="tx1"/>
                </a:solidFill>
                <a:latin charset="0" typeface="Arial"/>
              </a:defRPr>
            </a:lvl9pPr>
          </a:lstStyle>
          <a:p>
            <a:pPr algn="ctr" eaLnBrk="1" hangingPunct="1">
              <a:spcBef>
                <a:spcPct val="50000"/>
              </a:spcBef>
            </a:pPr>
            <a:r>
              <a:rPr b="1" dirty="0" lang="en-US" sz="1600">
                <a:solidFill>
                  <a:srgbClr val="333333"/>
                </a:solidFill>
              </a:rPr>
              <a:t>Pounds of Grain Fed for Each Pound of Weight Gain</a:t>
            </a:r>
          </a:p>
        </p:txBody>
      </p:sp>
      <p:sp>
        <p:nvSpPr>
          <p:cNvPr id="10" name="Text Box 18"/>
          <p:cNvSpPr txBox="1">
            <a:spLocks noChangeArrowheads="1"/>
          </p:cNvSpPr>
          <p:nvPr/>
        </p:nvSpPr>
        <p:spPr bwMode="auto">
          <a:xfrm>
            <a:off x="6650038" y="6627813"/>
            <a:ext cx="249396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charset="0" typeface="Arial"/>
              </a:defRPr>
            </a:lvl1pPr>
            <a:lvl2pPr eaLnBrk="0" hangingPunct="0" indent="-285750" marL="742950">
              <a:defRPr>
                <a:solidFill>
                  <a:schemeClr val="tx1"/>
                </a:solidFill>
                <a:latin charset="0" typeface="Arial"/>
              </a:defRPr>
            </a:lvl2pPr>
            <a:lvl3pPr eaLnBrk="0" hangingPunct="0" indent="-228600" marL="1143000">
              <a:defRPr>
                <a:solidFill>
                  <a:schemeClr val="tx1"/>
                </a:solidFill>
                <a:latin charset="0" typeface="Arial"/>
              </a:defRPr>
            </a:lvl3pPr>
            <a:lvl4pPr eaLnBrk="0" hangingPunct="0" indent="-228600" marL="1600200">
              <a:defRPr>
                <a:solidFill>
                  <a:schemeClr val="tx1"/>
                </a:solidFill>
                <a:latin charset="0" typeface="Arial"/>
              </a:defRPr>
            </a:lvl4pPr>
            <a:lvl5pPr eaLnBrk="0" hangingPunct="0" indent="-228600" marL="2057400">
              <a:defRPr>
                <a:solidFill>
                  <a:schemeClr val="tx1"/>
                </a:solidFill>
                <a:latin charset="0" typeface="Arial"/>
              </a:defRPr>
            </a:lvl5pPr>
            <a:lvl6pPr algn="ctr" eaLnBrk="0" fontAlgn="base" hangingPunct="0" indent="-228600" marL="2514600">
              <a:spcBef>
                <a:spcPct val="0"/>
              </a:spcBef>
              <a:spcAft>
                <a:spcPct val="0"/>
              </a:spcAft>
              <a:defRPr>
                <a:solidFill>
                  <a:schemeClr val="tx1"/>
                </a:solidFill>
                <a:latin charset="0" typeface="Arial"/>
              </a:defRPr>
            </a:lvl6pPr>
            <a:lvl7pPr algn="ctr" eaLnBrk="0" fontAlgn="base" hangingPunct="0" indent="-228600" marL="2971800">
              <a:spcBef>
                <a:spcPct val="0"/>
              </a:spcBef>
              <a:spcAft>
                <a:spcPct val="0"/>
              </a:spcAft>
              <a:defRPr>
                <a:solidFill>
                  <a:schemeClr val="tx1"/>
                </a:solidFill>
                <a:latin charset="0" typeface="Arial"/>
              </a:defRPr>
            </a:lvl7pPr>
            <a:lvl8pPr algn="ctr" eaLnBrk="0" fontAlgn="base" hangingPunct="0" indent="-228600" marL="3429000">
              <a:spcBef>
                <a:spcPct val="0"/>
              </a:spcBef>
              <a:spcAft>
                <a:spcPct val="0"/>
              </a:spcAft>
              <a:defRPr>
                <a:solidFill>
                  <a:schemeClr val="tx1"/>
                </a:solidFill>
                <a:latin charset="0" typeface="Arial"/>
              </a:defRPr>
            </a:lvl8pPr>
            <a:lvl9pPr algn="ctr" eaLnBrk="0" fontAlgn="base" hangingPunct="0" indent="-228600" marL="3886200">
              <a:spcBef>
                <a:spcPct val="0"/>
              </a:spcBef>
              <a:spcAft>
                <a:spcPct val="0"/>
              </a:spcAft>
              <a:defRPr>
                <a:solidFill>
                  <a:schemeClr val="tx1"/>
                </a:solidFill>
                <a:latin charset="0" typeface="Arial"/>
              </a:defRPr>
            </a:lvl9pPr>
          </a:lstStyle>
          <a:p>
            <a:pPr algn="ctr" eaLnBrk="1" fontAlgn="base" hangingPunct="1">
              <a:spcBef>
                <a:spcPct val="50000"/>
              </a:spcBef>
              <a:spcAft>
                <a:spcPct val="0"/>
              </a:spcAft>
            </a:pPr>
            <a:r>
              <a:rPr dirty="0" i="1" lang="en-US" sz="900">
                <a:solidFill>
                  <a:srgbClr val="FFFFFF"/>
                </a:solidFill>
              </a:rPr>
              <a:t>Photo Credit: USDA / </a:t>
            </a:r>
            <a:r>
              <a:rPr dirty="0" i="1" lang="en-US" smtClean="0" sz="900">
                <a:solidFill>
                  <a:srgbClr val="FFFFFF"/>
                </a:solidFill>
              </a:rPr>
              <a:t>Scott </a:t>
            </a:r>
            <a:r>
              <a:rPr dirty="0" i="1" lang="en-US" sz="900">
                <a:solidFill>
                  <a:srgbClr val="FFFFFF"/>
                </a:solidFill>
              </a:rPr>
              <a:t>Bauer</a:t>
            </a:r>
          </a:p>
        </p:txBody>
      </p:sp>
      <p:pic>
        <p:nvPicPr>
          <p:cNvPr id="2050" name="Picture 2"/>
          <p:cNvPicPr>
            <a:picLocks noChangeArrowheads="1" noChangeAspect="1"/>
          </p:cNvPicPr>
          <p:nvPr/>
        </p:nvPicPr>
        <p:blipFill rotWithShape="1">
          <a:blip r:embed="rId4">
            <a:extLst>
              <a:ext uri="{28A0092B-C50C-407E-A947-70E740481C1C}">
                <a14:useLocalDpi xmlns:a14="http://schemas.microsoft.com/office/drawing/2010/main" val="0"/>
              </a:ext>
            </a:extLst>
          </a:blip>
          <a:stretch/>
        </p:blipFill>
        <p:spPr bwMode="auto">
          <a:xfrm>
            <a:off x="2132692" y="2047192"/>
            <a:ext cx="4878617" cy="3744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pic>
    </p:spTree>
    <p:extLst>
      <p:ext uri="{BB962C8B-B14F-4D97-AF65-F5344CB8AC3E}">
        <p14:creationId xmlns:p14="http://schemas.microsoft.com/office/powerpoint/2010/main" val="3573624117"/>
      </p:ext>
    </p:extLst>
  </p:cSld>
  <p:clrMapOvr>
    <a:masterClrMapping/>
  </p:clrMapOvr>
  <p:timing>
    <p:tnLst>
      <p:par>
        <p:cTn dur="indefinite" id="1" nodeType="tmRoot" restart="never">
          <p:childTnLst>
            <p:seq concurrent="1" nextAc="seek">
              <p:cTn dur="indefinite" id="2" nodeType="mainSeq">
                <p:childTnLst>
                  <p:par>
                    <p:cTn fill="hold" id="3">
                      <p:stCondLst>
                        <p:cond delay="indefinite"/>
                        <p:cond delay="0" evt="onBegin">
                          <p:tn val="2"/>
                        </p:cond>
                      </p:stCondLst>
                      <p:childTnLst>
                        <p:par>
                          <p:cTn fill="hold" id="4">
                            <p:stCondLst>
                              <p:cond delay="0"/>
                            </p:stCondLst>
                            <p:childTnLst>
                              <p:par>
                                <p:cTn fill="hold" grpId="0" id="5" nodeType="withEffect" presetClass="entr" presetID="10" presetSubtype="0">
                                  <p:stCondLst>
                                    <p:cond delay="2000"/>
                                  </p:stCondLst>
                                  <p:childTnLst>
                                    <p:set>
                                      <p:cBhvr>
                                        <p:cTn dur="1" fill="hold" id="6">
                                          <p:stCondLst>
                                            <p:cond delay="0"/>
                                          </p:stCondLst>
                                        </p:cTn>
                                        <p:tgtEl>
                                          <p:spTgt spid="9"/>
                                        </p:tgtEl>
                                        <p:attrNameLst>
                                          <p:attrName>style.visibility</p:attrName>
                                        </p:attrNameLst>
                                      </p:cBhvr>
                                      <p:to>
                                        <p:strVal val="visible"/>
                                      </p:to>
                                    </p:set>
                                    <p:animEffect filter="fade" transition="in">
                                      <p:cBhvr>
                                        <p:cTn dur="500" id="7"/>
                                        <p:tgtEl>
                                          <p:spTgt spid="9"/>
                                        </p:tgtEl>
                                      </p:cBhvr>
                                    </p:animEffect>
                                  </p:childTnLst>
                                </p:cTn>
                              </p:par>
                              <p:par>
                                <p:cTn fill="hold" grpId="0" id="8" nodeType="withEffect" presetClass="entr" presetID="10" presetSubtype="0">
                                  <p:stCondLst>
                                    <p:cond delay="2000"/>
                                  </p:stCondLst>
                                  <p:childTnLst>
                                    <p:set>
                                      <p:cBhvr>
                                        <p:cTn dur="1" fill="hold" id="9">
                                          <p:stCondLst>
                                            <p:cond delay="0"/>
                                          </p:stCondLst>
                                        </p:cTn>
                                        <p:tgtEl>
                                          <p:spTgt spid="11">
                                            <p:txEl>
                                              <p:pRg end="0" st="0"/>
                                            </p:txEl>
                                          </p:spTgt>
                                        </p:tgtEl>
                                        <p:attrNameLst>
                                          <p:attrName>style.visibility</p:attrName>
                                        </p:attrNameLst>
                                      </p:cBhvr>
                                      <p:to>
                                        <p:strVal val="visible"/>
                                      </p:to>
                                    </p:set>
                                    <p:animEffect filter="fade" transition="in">
                                      <p:cBhvr>
                                        <p:cTn dur="500" id="10"/>
                                        <p:tgtEl>
                                          <p:spTgt spid="11">
                                            <p:txEl>
                                              <p:pRg end="0" st="0"/>
                                            </p:txEl>
                                          </p:spTgt>
                                        </p:tgtEl>
                                      </p:cBhvr>
                                    </p:animEffect>
                                  </p:childTnLst>
                                </p:cTn>
                              </p:par>
                              <p:par>
                                <p:cTn fill="hold" id="11" nodeType="withEffect" presetClass="entr" presetID="10" presetSubtype="0">
                                  <p:stCondLst>
                                    <p:cond delay="2000"/>
                                  </p:stCondLst>
                                  <p:childTnLst>
                                    <p:set>
                                      <p:cBhvr>
                                        <p:cTn dur="1" fill="hold" id="12">
                                          <p:stCondLst>
                                            <p:cond delay="0"/>
                                          </p:stCondLst>
                                        </p:cTn>
                                        <p:tgtEl>
                                          <p:spTgt spid="2050"/>
                                        </p:tgtEl>
                                        <p:attrNameLst>
                                          <p:attrName>style.visibility</p:attrName>
                                        </p:attrNameLst>
                                      </p:cBhvr>
                                      <p:to>
                                        <p:strVal val="visible"/>
                                      </p:to>
                                    </p:set>
                                    <p:animEffect filter="fade" transition="in">
                                      <p:cBhvr>
                                        <p:cTn dur="500" id="13"/>
                                        <p:tgtEl>
                                          <p:spTgt spid="2050"/>
                                        </p:tgtEl>
                                      </p:cBhvr>
                                    </p:animEffect>
                                  </p:childTnLst>
                                </p:cTn>
                              </p:par>
                              <p:par>
                                <p:cTn fill="hold" grpId="0" id="14" nodeType="withEffect" presetClass="entr" presetID="10" presetSubtype="0">
                                  <p:stCondLst>
                                    <p:cond delay="2000"/>
                                  </p:stCondLst>
                                  <p:childTnLst>
                                    <p:set>
                                      <p:cBhvr>
                                        <p:cTn dur="1" fill="hold" id="15">
                                          <p:stCondLst>
                                            <p:cond delay="0"/>
                                          </p:stCondLst>
                                        </p:cTn>
                                        <p:tgtEl>
                                          <p:spTgt spid="12"/>
                                        </p:tgtEl>
                                        <p:attrNameLst>
                                          <p:attrName>style.visibility</p:attrName>
                                        </p:attrNameLst>
                                      </p:cBhvr>
                                      <p:to>
                                        <p:strVal val="visible"/>
                                      </p:to>
                                    </p:set>
                                    <p:animEffect filter="fade" transition="in">
                                      <p:cBhvr>
                                        <p:cTn dur="500" id="16"/>
                                        <p:tgtEl>
                                          <p:spTgt spid="12"/>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12"/>
      <p:bldP build="p" grpId="0" spid="11"/>
      <p:bldP grpId="0" spid="9"/>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Content Placeholder 2"/>
          <p:cNvSpPr txBox="1">
            <a:spLocks/>
          </p:cNvSpPr>
          <p:nvPr/>
        </p:nvSpPr>
        <p:spPr>
          <a:xfrm>
            <a:off x="514350" y="2233036"/>
            <a:ext cx="8115300" cy="195103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800" b="1" i="1" dirty="0" smtClean="0">
                <a:solidFill>
                  <a:schemeClr val="bg1"/>
                </a:solidFill>
              </a:rPr>
              <a:t>We </a:t>
            </a:r>
            <a:r>
              <a:rPr lang="en-US" sz="2800" b="1" i="1" dirty="0">
                <a:solidFill>
                  <a:schemeClr val="bg1"/>
                </a:solidFill>
              </a:rPr>
              <a:t>are entering a time of chronic food scarcity, </a:t>
            </a:r>
            <a:r>
              <a:rPr lang="en-US" sz="2800" b="1" i="1" dirty="0" smtClean="0">
                <a:solidFill>
                  <a:schemeClr val="bg1"/>
                </a:solidFill>
              </a:rPr>
              <a:t>one </a:t>
            </a:r>
            <a:r>
              <a:rPr lang="en-US" sz="2800" b="1" i="1" dirty="0">
                <a:solidFill>
                  <a:schemeClr val="bg1"/>
                </a:solidFill>
              </a:rPr>
              <a:t>that </a:t>
            </a:r>
            <a:r>
              <a:rPr lang="en-US" sz="2800" b="1" i="1" dirty="0" smtClean="0">
                <a:solidFill>
                  <a:schemeClr val="bg1"/>
                </a:solidFill>
              </a:rPr>
              <a:t>is </a:t>
            </a:r>
            <a:r>
              <a:rPr lang="en-US" sz="2800" b="1" i="1" dirty="0">
                <a:solidFill>
                  <a:schemeClr val="bg1"/>
                </a:solidFill>
              </a:rPr>
              <a:t>leading to intense competition for control of land and </a:t>
            </a:r>
            <a:r>
              <a:rPr lang="en-US" sz="2800" b="1" i="1" dirty="0" smtClean="0">
                <a:solidFill>
                  <a:schemeClr val="bg1"/>
                </a:solidFill>
              </a:rPr>
              <a:t>water resources—in </a:t>
            </a:r>
            <a:r>
              <a:rPr lang="en-US" sz="2800" b="1" i="1" dirty="0">
                <a:solidFill>
                  <a:schemeClr val="bg1"/>
                </a:solidFill>
              </a:rPr>
              <a:t>short, a new geopolitics of food</a:t>
            </a:r>
            <a:r>
              <a:rPr lang="en-US" sz="2800" b="1" i="1" dirty="0" smtClean="0">
                <a:solidFill>
                  <a:schemeClr val="bg1"/>
                </a:solidFill>
              </a:rPr>
              <a:t>.</a:t>
            </a:r>
          </a:p>
          <a:p>
            <a:pPr marL="0" indent="0" algn="r">
              <a:buNone/>
            </a:pPr>
            <a:r>
              <a:rPr lang="en-US" sz="2400" b="1" i="1" dirty="0">
                <a:solidFill>
                  <a:schemeClr val="bg1"/>
                </a:solidFill>
              </a:rPr>
              <a:t>—</a:t>
            </a:r>
            <a:r>
              <a:rPr lang="en-US" sz="2400" b="1" i="1" dirty="0" smtClean="0">
                <a:solidFill>
                  <a:schemeClr val="bg1"/>
                </a:solidFill>
              </a:rPr>
              <a:t>Lester R. Brown</a:t>
            </a:r>
            <a:endParaRPr lang="en-US" sz="2400" b="1" i="1" dirty="0">
              <a:solidFill>
                <a:schemeClr val="bg1"/>
              </a:solidFill>
            </a:endParaRPr>
          </a:p>
        </p:txBody>
      </p:sp>
      <p:sp>
        <p:nvSpPr>
          <p:cNvPr id="4" name="Text Box 7"/>
          <p:cNvSpPr txBox="1">
            <a:spLocks noChangeArrowheads="1"/>
          </p:cNvSpPr>
          <p:nvPr/>
        </p:nvSpPr>
        <p:spPr bwMode="auto">
          <a:xfrm>
            <a:off x="6926263" y="6629400"/>
            <a:ext cx="221773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00" i="1" dirty="0">
                <a:solidFill>
                  <a:schemeClr val="bg1"/>
                </a:solidFill>
              </a:rPr>
              <a:t>Photo Credit: Yann Arthus-Bertrand</a:t>
            </a:r>
          </a:p>
        </p:txBody>
      </p:sp>
    </p:spTree>
    <p:extLst>
      <p:ext uri="{BB962C8B-B14F-4D97-AF65-F5344CB8AC3E}">
        <p14:creationId xmlns:p14="http://schemas.microsoft.com/office/powerpoint/2010/main" val="3978306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p="http://schemas.openxmlformats.org/presentationml/2006/main" xmlns:a="http://schemas.openxmlformats.org/drawingml/2006/main" xmlns:r="http://schemas.openxmlformats.org/officeDocument/2006/relationships">
  <p:cSld>
    <p:bg>
      <p:bgPr>
        <a:blipFill dpi="0" rotWithShape="1">
          <a:blip r:embed="rId3">
            <a:extLst>
              <a:ext uri="{BEBA8EAE-BF5A-486C-A8C5-ECC9F3942E4B}">
                <a14:imgProps xmlns:a14="http://schemas.microsoft.com/office/drawing/2010/main">
                  <a14:imgLayer r:embed="rId4">
                    <a14:imgEffect>
                      <a14:brightnessContrast bright="-20000" contrast="20000"/>
                    </a14:imgEffect>
                  </a14:imgLayer>
                </a14:imgProps>
              </a:ext>
            </a:extLst>
          </a:blip>
          <a:srcRect/>
          <a:stretch>
            <a:fillRect l="-7000" r="-7000"/>
          </a:stretch>
        </a:blipFill>
        <a:effectLst/>
      </p:bgPr>
    </p:bg>
    <p:spTree>
      <p:nvGrpSpPr>
        <p:cNvPr id="1" name=""/>
        <p:cNvGrpSpPr/>
        <p:nvPr/>
      </p:nvGrpSpPr>
      <p:grpSpPr>
        <a:xfrm>
          <a:off x="0" y="0"/>
          <a:ext cx="0" cy="0"/>
          <a:chOff x="0" y="0"/>
          <a:chExt cx="0" cy="0"/>
        </a:xfrm>
      </p:grpSpPr>
      <p:sp>
        <p:nvSpPr>
          <p:cNvPr id="10" name="Rectangle 4"/>
          <p:cNvSpPr>
            <a:spLocks noChangeArrowheads="1"/>
          </p:cNvSpPr>
          <p:nvPr/>
        </p:nvSpPr>
        <p:spPr bwMode="auto">
          <a:xfrm>
            <a:off x="189704" y="1353143"/>
            <a:ext cx="8778240" cy="5274670"/>
          </a:xfrm>
          <a:prstGeom prst="rect">
            <a:avLst/>
          </a:prstGeom>
          <a:solidFill>
            <a:schemeClr val="bg1">
              <a:alpha val="8980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wrap="none"/>
          <a:lstStyle/>
          <a:p>
            <a:endParaRPr dirty="0" lang="en-US"/>
          </a:p>
        </p:txBody>
      </p:sp>
      <p:sp>
        <p:nvSpPr>
          <p:cNvPr id="3" name="Content Placeholder 2"/>
          <p:cNvSpPr>
            <a:spLocks noGrp="1"/>
          </p:cNvSpPr>
          <p:nvPr>
            <p:ph idx="1"/>
          </p:nvPr>
        </p:nvSpPr>
        <p:spPr>
          <a:xfrm>
            <a:off x="4419600" y="1560653"/>
            <a:ext cx="4495800" cy="4611547"/>
          </a:xfrm>
          <a:noFill/>
        </p:spPr>
        <p:txBody>
          <a:bodyPr>
            <a:normAutofit/>
          </a:bodyPr>
          <a:lstStyle/>
          <a:p>
            <a:r>
              <a:rPr dirty="0" lang="en-US" smtClean="0" sz="2400">
                <a:latin charset="0" pitchFamily="34" typeface="Arial"/>
                <a:cs charset="0" pitchFamily="34" typeface="Arial"/>
              </a:rPr>
              <a:t>With most wild fisheries fully or over-exploited, growth in demand for fish now being </a:t>
            </a:r>
            <a:r>
              <a:rPr dirty="0" lang="en-US" sz="2400">
                <a:latin charset="0" pitchFamily="34" typeface="Arial"/>
                <a:cs charset="0" pitchFamily="34" typeface="Arial"/>
              </a:rPr>
              <a:t>met by </a:t>
            </a:r>
            <a:r>
              <a:rPr dirty="0" lang="en-US" smtClean="0" sz="2400">
                <a:latin charset="0" pitchFamily="34" typeface="Arial"/>
                <a:cs charset="0" pitchFamily="34" typeface="Arial"/>
              </a:rPr>
              <a:t>fish farms </a:t>
            </a:r>
          </a:p>
          <a:p>
            <a:endParaRPr dirty="0" lang="en-US" sz="2400">
              <a:latin charset="0" pitchFamily="34" typeface="Arial"/>
              <a:cs charset="0" pitchFamily="34" typeface="Arial"/>
            </a:endParaRPr>
          </a:p>
          <a:p>
            <a:r>
              <a:rPr dirty="0" lang="en-US" sz="2400">
                <a:latin charset="0" pitchFamily="34" typeface="Arial"/>
                <a:cs charset="0" pitchFamily="34" typeface="Arial"/>
              </a:rPr>
              <a:t>Some aquaculture operations use grain and soybeans as feed; others use fish meal, putting additional pressure on oceanic fisheries.</a:t>
            </a:r>
            <a:endParaRPr dirty="0" lang="en-US" smtClean="0" sz="2400">
              <a:latin charset="0" pitchFamily="34" typeface="Arial"/>
              <a:cs charset="0" pitchFamily="34" typeface="Arial"/>
            </a:endParaRPr>
          </a:p>
        </p:txBody>
      </p:sp>
      <p:sp>
        <p:nvSpPr>
          <p:cNvPr id="4" name="Rectangle 2"/>
          <p:cNvSpPr>
            <a:spLocks noChangeArrowheads="1" noGrp="1"/>
          </p:cNvSpPr>
          <p:nvPr>
            <p:ph type="title"/>
          </p:nvPr>
        </p:nvSpPr>
        <p:spPr>
          <a:xfrm>
            <a:off x="457200" y="152400"/>
            <a:ext cx="8229600" cy="1143000"/>
          </a:xfrm>
        </p:spPr>
        <p:txBody>
          <a:bodyPr>
            <a:normAutofit/>
          </a:bodyPr>
          <a:lstStyle/>
          <a:p>
            <a:pPr eaLnBrk="1" hangingPunct="1"/>
            <a:r>
              <a:rPr dirty="0" lang="en-US" smtClean="0">
                <a:solidFill>
                  <a:schemeClr val="bg1"/>
                </a:solidFill>
                <a:latin charset="0" pitchFamily="34" typeface="Arial"/>
                <a:cs charset="0" pitchFamily="34" typeface="Arial"/>
              </a:rPr>
              <a:t>Fish Farming Expands</a:t>
            </a:r>
          </a:p>
        </p:txBody>
      </p:sp>
      <p:sp>
        <p:nvSpPr>
          <p:cNvPr id="5" name="Line 11"/>
          <p:cNvSpPr>
            <a:spLocks noChangeShapeType="1"/>
          </p:cNvSpPr>
          <p:nvPr/>
        </p:nvSpPr>
        <p:spPr bwMode="auto">
          <a:xfrm>
            <a:off x="594360" y="1066800"/>
            <a:ext cx="8549640"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dirty="0" lang="en-US">
              <a:solidFill>
                <a:prstClr val="black"/>
              </a:solidFill>
            </a:endParaRPr>
          </a:p>
        </p:txBody>
      </p:sp>
      <p:pic>
        <p:nvPicPr>
          <p:cNvPr id="2" name="Picture 2"/>
          <p:cNvPicPr>
            <a:picLocks noChangeArrowheads="1" noChangeAspect="1"/>
          </p:cNvPicPr>
          <p:nvPr/>
        </p:nvPicPr>
        <p:blipFill rotWithShape="1">
          <a:blip cstate="print" r:embed="rId5">
            <a:extLst>
              <a:ext uri="{28A0092B-C50C-407E-A947-70E740481C1C}">
                <a14:useLocalDpi xmlns:a14="http://schemas.microsoft.com/office/drawing/2010/main" val="0"/>
              </a:ext>
            </a:extLst>
          </a:blip>
          <a:stretch/>
        </p:blipFill>
        <p:spPr bwMode="auto">
          <a:xfrm>
            <a:off x="152400" y="2293882"/>
            <a:ext cx="4295046" cy="324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pic>
      <p:sp>
        <p:nvSpPr>
          <p:cNvPr id="8" name="Text Box 10"/>
          <p:cNvSpPr txBox="1">
            <a:spLocks noChangeArrowheads="1"/>
          </p:cNvSpPr>
          <p:nvPr/>
        </p:nvSpPr>
        <p:spPr bwMode="auto">
          <a:xfrm>
            <a:off x="483076" y="1802175"/>
            <a:ext cx="36972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charset="0" typeface="Arial"/>
              </a:defRPr>
            </a:lvl1pPr>
            <a:lvl2pPr eaLnBrk="0" hangingPunct="0" indent="-285750" marL="742950">
              <a:defRPr>
                <a:solidFill>
                  <a:schemeClr val="tx1"/>
                </a:solidFill>
                <a:latin charset="0" typeface="Arial"/>
              </a:defRPr>
            </a:lvl2pPr>
            <a:lvl3pPr eaLnBrk="0" hangingPunct="0" indent="-228600" marL="1143000">
              <a:defRPr>
                <a:solidFill>
                  <a:schemeClr val="tx1"/>
                </a:solidFill>
                <a:latin charset="0" typeface="Arial"/>
              </a:defRPr>
            </a:lvl3pPr>
            <a:lvl4pPr eaLnBrk="0" hangingPunct="0" indent="-228600" marL="1600200">
              <a:defRPr>
                <a:solidFill>
                  <a:schemeClr val="tx1"/>
                </a:solidFill>
                <a:latin charset="0" typeface="Arial"/>
              </a:defRPr>
            </a:lvl4pPr>
            <a:lvl5pPr eaLnBrk="0" hangingPunct="0" indent="-228600" marL="2057400">
              <a:defRPr>
                <a:solidFill>
                  <a:schemeClr val="tx1"/>
                </a:solidFill>
                <a:latin charset="0" typeface="Arial"/>
              </a:defRPr>
            </a:lvl5pPr>
            <a:lvl6pPr algn="ctr" eaLnBrk="0" fontAlgn="base" hangingPunct="0" indent="-228600" marL="2514600">
              <a:spcBef>
                <a:spcPct val="0"/>
              </a:spcBef>
              <a:spcAft>
                <a:spcPct val="0"/>
              </a:spcAft>
              <a:defRPr>
                <a:solidFill>
                  <a:schemeClr val="tx1"/>
                </a:solidFill>
                <a:latin charset="0" typeface="Arial"/>
              </a:defRPr>
            </a:lvl6pPr>
            <a:lvl7pPr algn="ctr" eaLnBrk="0" fontAlgn="base" hangingPunct="0" indent="-228600" marL="2971800">
              <a:spcBef>
                <a:spcPct val="0"/>
              </a:spcBef>
              <a:spcAft>
                <a:spcPct val="0"/>
              </a:spcAft>
              <a:defRPr>
                <a:solidFill>
                  <a:schemeClr val="tx1"/>
                </a:solidFill>
                <a:latin charset="0" typeface="Arial"/>
              </a:defRPr>
            </a:lvl7pPr>
            <a:lvl8pPr algn="ctr" eaLnBrk="0" fontAlgn="base" hangingPunct="0" indent="-228600" marL="3429000">
              <a:spcBef>
                <a:spcPct val="0"/>
              </a:spcBef>
              <a:spcAft>
                <a:spcPct val="0"/>
              </a:spcAft>
              <a:defRPr>
                <a:solidFill>
                  <a:schemeClr val="tx1"/>
                </a:solidFill>
                <a:latin charset="0" typeface="Arial"/>
              </a:defRPr>
            </a:lvl8pPr>
            <a:lvl9pPr algn="ctr" eaLnBrk="0" fontAlgn="base" hangingPunct="0" indent="-228600" marL="3886200">
              <a:spcBef>
                <a:spcPct val="0"/>
              </a:spcBef>
              <a:spcAft>
                <a:spcPct val="0"/>
              </a:spcAft>
              <a:defRPr>
                <a:solidFill>
                  <a:schemeClr val="tx1"/>
                </a:solidFill>
                <a:latin charset="0" typeface="Arial"/>
              </a:defRPr>
            </a:lvl9pPr>
          </a:lstStyle>
          <a:p>
            <a:pPr algn="ctr" eaLnBrk="1" hangingPunct="1">
              <a:spcBef>
                <a:spcPct val="50000"/>
              </a:spcBef>
            </a:pPr>
            <a:r>
              <a:rPr b="1" dirty="0" lang="en-US" sz="1600">
                <a:solidFill>
                  <a:srgbClr val="333333"/>
                </a:solidFill>
              </a:rPr>
              <a:t>World </a:t>
            </a:r>
            <a:r>
              <a:rPr b="1" dirty="0" lang="en-US" smtClean="0" sz="1600">
                <a:solidFill>
                  <a:srgbClr val="333333"/>
                </a:solidFill>
              </a:rPr>
              <a:t>Wild </a:t>
            </a:r>
            <a:r>
              <a:rPr b="1" dirty="0" lang="en-US" sz="1600">
                <a:solidFill>
                  <a:srgbClr val="333333"/>
                </a:solidFill>
              </a:rPr>
              <a:t>Fish Catch and Farmed Fish Production, 1961-2010</a:t>
            </a:r>
          </a:p>
        </p:txBody>
      </p:sp>
      <p:sp>
        <p:nvSpPr>
          <p:cNvPr id="9" name="Text Box 18"/>
          <p:cNvSpPr txBox="1">
            <a:spLocks noChangeArrowheads="1"/>
          </p:cNvSpPr>
          <p:nvPr/>
        </p:nvSpPr>
        <p:spPr bwMode="auto">
          <a:xfrm>
            <a:off x="6650038" y="6627813"/>
            <a:ext cx="249396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charset="0" typeface="Arial"/>
              </a:defRPr>
            </a:lvl1pPr>
            <a:lvl2pPr eaLnBrk="0" hangingPunct="0" indent="-285750" marL="742950">
              <a:defRPr>
                <a:solidFill>
                  <a:schemeClr val="tx1"/>
                </a:solidFill>
                <a:latin charset="0" typeface="Arial"/>
              </a:defRPr>
            </a:lvl2pPr>
            <a:lvl3pPr eaLnBrk="0" hangingPunct="0" indent="-228600" marL="1143000">
              <a:defRPr>
                <a:solidFill>
                  <a:schemeClr val="tx1"/>
                </a:solidFill>
                <a:latin charset="0" typeface="Arial"/>
              </a:defRPr>
            </a:lvl3pPr>
            <a:lvl4pPr eaLnBrk="0" hangingPunct="0" indent="-228600" marL="1600200">
              <a:defRPr>
                <a:solidFill>
                  <a:schemeClr val="tx1"/>
                </a:solidFill>
                <a:latin charset="0" typeface="Arial"/>
              </a:defRPr>
            </a:lvl4pPr>
            <a:lvl5pPr eaLnBrk="0" hangingPunct="0" indent="-228600" marL="2057400">
              <a:defRPr>
                <a:solidFill>
                  <a:schemeClr val="tx1"/>
                </a:solidFill>
                <a:latin charset="0" typeface="Arial"/>
              </a:defRPr>
            </a:lvl5pPr>
            <a:lvl6pPr algn="ctr" eaLnBrk="0" fontAlgn="base" hangingPunct="0" indent="-228600" marL="2514600">
              <a:spcBef>
                <a:spcPct val="0"/>
              </a:spcBef>
              <a:spcAft>
                <a:spcPct val="0"/>
              </a:spcAft>
              <a:defRPr>
                <a:solidFill>
                  <a:schemeClr val="tx1"/>
                </a:solidFill>
                <a:latin charset="0" typeface="Arial"/>
              </a:defRPr>
            </a:lvl6pPr>
            <a:lvl7pPr algn="ctr" eaLnBrk="0" fontAlgn="base" hangingPunct="0" indent="-228600" marL="2971800">
              <a:spcBef>
                <a:spcPct val="0"/>
              </a:spcBef>
              <a:spcAft>
                <a:spcPct val="0"/>
              </a:spcAft>
              <a:defRPr>
                <a:solidFill>
                  <a:schemeClr val="tx1"/>
                </a:solidFill>
                <a:latin charset="0" typeface="Arial"/>
              </a:defRPr>
            </a:lvl7pPr>
            <a:lvl8pPr algn="ctr" eaLnBrk="0" fontAlgn="base" hangingPunct="0" indent="-228600" marL="3429000">
              <a:spcBef>
                <a:spcPct val="0"/>
              </a:spcBef>
              <a:spcAft>
                <a:spcPct val="0"/>
              </a:spcAft>
              <a:defRPr>
                <a:solidFill>
                  <a:schemeClr val="tx1"/>
                </a:solidFill>
                <a:latin charset="0" typeface="Arial"/>
              </a:defRPr>
            </a:lvl8pPr>
            <a:lvl9pPr algn="ctr" eaLnBrk="0" fontAlgn="base" hangingPunct="0" indent="-228600" marL="3886200">
              <a:spcBef>
                <a:spcPct val="0"/>
              </a:spcBef>
              <a:spcAft>
                <a:spcPct val="0"/>
              </a:spcAft>
              <a:defRPr>
                <a:solidFill>
                  <a:schemeClr val="tx1"/>
                </a:solidFill>
                <a:latin charset="0" typeface="Arial"/>
              </a:defRPr>
            </a:lvl9pPr>
          </a:lstStyle>
          <a:p>
            <a:pPr algn="ctr" eaLnBrk="1" fontAlgn="base" hangingPunct="1">
              <a:spcBef>
                <a:spcPct val="50000"/>
              </a:spcBef>
              <a:spcAft>
                <a:spcPct val="0"/>
              </a:spcAft>
            </a:pPr>
            <a:r>
              <a:rPr dirty="0" i="1" lang="en-US" sz="900">
                <a:solidFill>
                  <a:srgbClr val="FFFFFF"/>
                </a:solidFill>
              </a:rPr>
              <a:t>Photo Credit: USDA </a:t>
            </a:r>
            <a:r>
              <a:rPr dirty="0" i="1" lang="en-US" smtClean="0" sz="900">
                <a:solidFill>
                  <a:srgbClr val="FFFFFF"/>
                </a:solidFill>
              </a:rPr>
              <a:t>/ Peggy </a:t>
            </a:r>
            <a:r>
              <a:rPr dirty="0" i="1" lang="en-US" sz="900">
                <a:solidFill>
                  <a:srgbClr val="FFFFFF"/>
                </a:solidFill>
              </a:rPr>
              <a:t>Greb</a:t>
            </a:r>
          </a:p>
        </p:txBody>
      </p:sp>
    </p:spTree>
    <p:extLst>
      <p:ext uri="{BB962C8B-B14F-4D97-AF65-F5344CB8AC3E}">
        <p14:creationId xmlns:p14="http://schemas.microsoft.com/office/powerpoint/2010/main" val="312258621"/>
      </p:ext>
    </p:extLst>
  </p:cSld>
  <p:clrMapOvr>
    <a:masterClrMapping/>
  </p:clrMapOvr>
  <p:timing>
    <p:tnLst>
      <p:par>
        <p:cTn dur="indefinite" id="1" nodeType="tmRoot" restart="never">
          <p:childTnLst>
            <p:seq concurrent="1" nextAc="seek">
              <p:cTn dur="indefinite" id="2" nodeType="mainSeq">
                <p:childTnLst>
                  <p:par>
                    <p:cTn fill="hold" id="3">
                      <p:stCondLst>
                        <p:cond delay="indefinite"/>
                        <p:cond delay="0" evt="onBegin">
                          <p:tn val="2"/>
                        </p:cond>
                      </p:stCondLst>
                      <p:childTnLst>
                        <p:par>
                          <p:cTn fill="hold" id="4">
                            <p:stCondLst>
                              <p:cond delay="0"/>
                            </p:stCondLst>
                            <p:childTnLst>
                              <p:par>
                                <p:cTn fill="hold" id="5" nodeType="withEffect" presetClass="entr" presetID="10" presetSubtype="0">
                                  <p:stCondLst>
                                    <p:cond delay="2000"/>
                                  </p:stCondLst>
                                  <p:childTnLst>
                                    <p:set>
                                      <p:cBhvr>
                                        <p:cTn dur="1" fill="hold" id="6">
                                          <p:stCondLst>
                                            <p:cond delay="0"/>
                                          </p:stCondLst>
                                        </p:cTn>
                                        <p:tgtEl>
                                          <p:spTgt spid="2"/>
                                        </p:tgtEl>
                                        <p:attrNameLst>
                                          <p:attrName>style.visibility</p:attrName>
                                        </p:attrNameLst>
                                      </p:cBhvr>
                                      <p:to>
                                        <p:strVal val="visible"/>
                                      </p:to>
                                    </p:set>
                                    <p:animEffect filter="fade" transition="in">
                                      <p:cBhvr>
                                        <p:cTn dur="500" id="7"/>
                                        <p:tgtEl>
                                          <p:spTgt spid="2"/>
                                        </p:tgtEl>
                                      </p:cBhvr>
                                    </p:animEffect>
                                  </p:childTnLst>
                                </p:cTn>
                              </p:par>
                              <p:par>
                                <p:cTn fill="hold" grpId="0" id="8" nodeType="withEffect" presetClass="entr" presetID="10" presetSubtype="0">
                                  <p:stCondLst>
                                    <p:cond delay="2000"/>
                                  </p:stCondLst>
                                  <p:childTnLst>
                                    <p:set>
                                      <p:cBhvr>
                                        <p:cTn dur="1" fill="hold" id="9">
                                          <p:stCondLst>
                                            <p:cond delay="0"/>
                                          </p:stCondLst>
                                        </p:cTn>
                                        <p:tgtEl>
                                          <p:spTgt spid="3">
                                            <p:txEl>
                                              <p:pRg end="0" st="0"/>
                                            </p:txEl>
                                          </p:spTgt>
                                        </p:tgtEl>
                                        <p:attrNameLst>
                                          <p:attrName>style.visibility</p:attrName>
                                        </p:attrNameLst>
                                      </p:cBhvr>
                                      <p:to>
                                        <p:strVal val="visible"/>
                                      </p:to>
                                    </p:set>
                                    <p:animEffect filter="fade" transition="in">
                                      <p:cBhvr>
                                        <p:cTn dur="500" id="10"/>
                                        <p:tgtEl>
                                          <p:spTgt spid="3">
                                            <p:txEl>
                                              <p:pRg end="0" st="0"/>
                                            </p:txEl>
                                          </p:spTgt>
                                        </p:tgtEl>
                                      </p:cBhvr>
                                    </p:animEffect>
                                  </p:childTnLst>
                                </p:cTn>
                              </p:par>
                              <p:par>
                                <p:cTn fill="hold" grpId="0" id="11" nodeType="withEffect" presetClass="entr" presetID="10" presetSubtype="0">
                                  <p:stCondLst>
                                    <p:cond delay="2000"/>
                                  </p:stCondLst>
                                  <p:childTnLst>
                                    <p:set>
                                      <p:cBhvr>
                                        <p:cTn dur="1" fill="hold" id="12">
                                          <p:stCondLst>
                                            <p:cond delay="0"/>
                                          </p:stCondLst>
                                        </p:cTn>
                                        <p:tgtEl>
                                          <p:spTgt spid="3">
                                            <p:txEl>
                                              <p:pRg end="2" st="2"/>
                                            </p:txEl>
                                          </p:spTgt>
                                        </p:tgtEl>
                                        <p:attrNameLst>
                                          <p:attrName>style.visibility</p:attrName>
                                        </p:attrNameLst>
                                      </p:cBhvr>
                                      <p:to>
                                        <p:strVal val="visible"/>
                                      </p:to>
                                    </p:set>
                                    <p:animEffect filter="fade" transition="in">
                                      <p:cBhvr>
                                        <p:cTn dur="500" id="13"/>
                                        <p:tgtEl>
                                          <p:spTgt spid="3">
                                            <p:txEl>
                                              <p:pRg end="2" st="2"/>
                                            </p:txEl>
                                          </p:spTgt>
                                        </p:tgtEl>
                                      </p:cBhvr>
                                    </p:animEffect>
                                  </p:childTnLst>
                                </p:cTn>
                              </p:par>
                              <p:par>
                                <p:cTn fill="hold" grpId="0" id="14" nodeType="withEffect" presetClass="entr" presetID="10" presetSubtype="0">
                                  <p:stCondLst>
                                    <p:cond delay="2000"/>
                                  </p:stCondLst>
                                  <p:childTnLst>
                                    <p:set>
                                      <p:cBhvr>
                                        <p:cTn dur="1" fill="hold" id="15">
                                          <p:stCondLst>
                                            <p:cond delay="0"/>
                                          </p:stCondLst>
                                        </p:cTn>
                                        <p:tgtEl>
                                          <p:spTgt spid="8"/>
                                        </p:tgtEl>
                                        <p:attrNameLst>
                                          <p:attrName>style.visibility</p:attrName>
                                        </p:attrNameLst>
                                      </p:cBhvr>
                                      <p:to>
                                        <p:strVal val="visible"/>
                                      </p:to>
                                    </p:set>
                                    <p:animEffect filter="fade" transition="in">
                                      <p:cBhvr>
                                        <p:cTn dur="500" id="16"/>
                                        <p:tgtEl>
                                          <p:spTgt spid="8"/>
                                        </p:tgtEl>
                                      </p:cBhvr>
                                    </p:animEffect>
                                  </p:childTnLst>
                                </p:cTn>
                              </p:par>
                              <p:par>
                                <p:cTn fill="hold" grpId="0" id="17" nodeType="withEffect" presetClass="entr" presetID="10" presetSubtype="0">
                                  <p:stCondLst>
                                    <p:cond delay="2000"/>
                                  </p:stCondLst>
                                  <p:childTnLst>
                                    <p:set>
                                      <p:cBhvr>
                                        <p:cTn dur="1" fill="hold" id="18">
                                          <p:stCondLst>
                                            <p:cond delay="0"/>
                                          </p:stCondLst>
                                        </p:cTn>
                                        <p:tgtEl>
                                          <p:spTgt spid="10"/>
                                        </p:tgtEl>
                                        <p:attrNameLst>
                                          <p:attrName>style.visibility</p:attrName>
                                        </p:attrNameLst>
                                      </p:cBhvr>
                                      <p:to>
                                        <p:strVal val="visible"/>
                                      </p:to>
                                    </p:set>
                                    <p:animEffect filter="fade" transition="in">
                                      <p:cBhvr>
                                        <p:cTn dur="500" id="19"/>
                                        <p:tgtEl>
                                          <p:spTgt spid="10"/>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10"/>
      <p:bldP build="p" grpId="0" spid="3"/>
      <p:bldP grpId="0" spid="8"/>
    </p:bldLst>
  </p:timing>
</p:sld>
</file>

<file path=ppt/slides/slide21.xml><?xml version="1.0" encoding="utf-8"?>
<p:sld xmlns:p="http://schemas.openxmlformats.org/presentationml/2006/main" xmlns:a="http://schemas.openxmlformats.org/drawingml/2006/main" xmlns:r="http://schemas.openxmlformats.org/officeDocument/2006/relationships">
  <p:cSld>
    <p:bg>
      <p:bgPr>
        <a:blipFill dpi="0" rotWithShape="1">
          <a:blip r:embed="rId3">
            <a:lum/>
          </a:blip>
          <a:srcRect/>
          <a:stretch>
            <a:fillRect l="-7000" r="-7000"/>
          </a:stretch>
        </a:blipFill>
        <a:effectLst/>
      </p:bgPr>
    </p:bg>
    <p:spTree>
      <p:nvGrpSpPr>
        <p:cNvPr id="1" name=""/>
        <p:cNvGrpSpPr/>
        <p:nvPr/>
      </p:nvGrpSpPr>
      <p:grpSpPr>
        <a:xfrm>
          <a:off x="0" y="0"/>
          <a:ext cx="0" cy="0"/>
          <a:chOff x="0" y="0"/>
          <a:chExt cx="0" cy="0"/>
        </a:xfrm>
      </p:grpSpPr>
      <p:sp>
        <p:nvSpPr>
          <p:cNvPr id="11" name="Rectangle 4"/>
          <p:cNvSpPr>
            <a:spLocks noChangeArrowheads="1"/>
          </p:cNvSpPr>
          <p:nvPr/>
        </p:nvSpPr>
        <p:spPr bwMode="auto">
          <a:xfrm>
            <a:off x="189704" y="1353143"/>
            <a:ext cx="8778240" cy="5274670"/>
          </a:xfrm>
          <a:prstGeom prst="rect">
            <a:avLst/>
          </a:prstGeom>
          <a:solidFill>
            <a:schemeClr val="bg1">
              <a:alpha val="8980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wrap="none"/>
          <a:lstStyle/>
          <a:p>
            <a:endParaRPr dirty="0" lang="en-US"/>
          </a:p>
        </p:txBody>
      </p:sp>
      <p:sp>
        <p:nvSpPr>
          <p:cNvPr id="3" name="Content Placeholder 2"/>
          <p:cNvSpPr>
            <a:spLocks noGrp="1"/>
          </p:cNvSpPr>
          <p:nvPr>
            <p:ph idx="1"/>
          </p:nvPr>
        </p:nvSpPr>
        <p:spPr>
          <a:xfrm>
            <a:off x="609600" y="1447801"/>
            <a:ext cx="4042981" cy="3733799"/>
          </a:xfrm>
        </p:spPr>
        <p:txBody>
          <a:bodyPr>
            <a:normAutofit/>
          </a:bodyPr>
          <a:lstStyle/>
          <a:p>
            <a:pPr>
              <a:spcBef>
                <a:spcPts val="0"/>
              </a:spcBef>
              <a:spcAft>
                <a:spcPts val="1200"/>
              </a:spcAft>
            </a:pPr>
            <a:r>
              <a:rPr dirty="0" lang="en-US" smtClean="0" sz="2600">
                <a:latin charset="0" pitchFamily="34" typeface="Arial"/>
                <a:cs charset="0" pitchFamily="34" typeface="Arial"/>
              </a:rPr>
              <a:t>China now consumes twice as much meat as the United States</a:t>
            </a:r>
          </a:p>
          <a:p>
            <a:pPr>
              <a:spcBef>
                <a:spcPts val="0"/>
              </a:spcBef>
              <a:spcAft>
                <a:spcPts val="1200"/>
              </a:spcAft>
            </a:pPr>
            <a:r>
              <a:rPr dirty="0" lang="en-US" sz="2600">
                <a:latin charset="0" pitchFamily="34" typeface="Arial"/>
                <a:cs charset="0" pitchFamily="34" typeface="Arial"/>
              </a:rPr>
              <a:t>O</a:t>
            </a:r>
            <a:r>
              <a:rPr dirty="0" lang="en-US" smtClean="0" sz="2600">
                <a:latin charset="0" pitchFamily="34" typeface="Arial"/>
                <a:cs charset="0" pitchFamily="34" typeface="Arial"/>
              </a:rPr>
              <a:t>n per capita level, roles are reversed: U.S</a:t>
            </a:r>
            <a:r>
              <a:rPr dirty="0" lang="en-US" sz="2600">
                <a:latin charset="0" pitchFamily="34" typeface="Arial"/>
                <a:cs charset="0" pitchFamily="34" typeface="Arial"/>
              </a:rPr>
              <a:t>. </a:t>
            </a:r>
            <a:r>
              <a:rPr dirty="0" lang="en-US" smtClean="0" sz="2600">
                <a:latin charset="0" pitchFamily="34" typeface="Arial"/>
                <a:cs charset="0" pitchFamily="34" typeface="Arial"/>
              </a:rPr>
              <a:t>consumption per </a:t>
            </a:r>
            <a:r>
              <a:rPr dirty="0" lang="en-US" sz="2600">
                <a:latin charset="0" pitchFamily="34" typeface="Arial"/>
                <a:cs charset="0" pitchFamily="34" typeface="Arial"/>
              </a:rPr>
              <a:t>person is </a:t>
            </a:r>
            <a:r>
              <a:rPr dirty="0" lang="en-US" smtClean="0" sz="2600">
                <a:latin charset="0" pitchFamily="34" typeface="Arial"/>
                <a:cs charset="0" pitchFamily="34" typeface="Arial"/>
              </a:rPr>
              <a:t>twice China’s</a:t>
            </a:r>
          </a:p>
        </p:txBody>
      </p:sp>
      <p:sp>
        <p:nvSpPr>
          <p:cNvPr id="4" name="Rectangle 2"/>
          <p:cNvSpPr>
            <a:spLocks noChangeArrowheads="1" noGrp="1"/>
          </p:cNvSpPr>
          <p:nvPr>
            <p:ph type="title"/>
          </p:nvPr>
        </p:nvSpPr>
        <p:spPr>
          <a:xfrm>
            <a:off x="457200" y="152400"/>
            <a:ext cx="8229600" cy="1143000"/>
          </a:xfrm>
        </p:spPr>
        <p:txBody>
          <a:bodyPr>
            <a:normAutofit/>
          </a:bodyPr>
          <a:lstStyle/>
          <a:p>
            <a:pPr eaLnBrk="1" hangingPunct="1"/>
            <a:r>
              <a:rPr dirty="0" lang="en-US" smtClean="0" sz="4000">
                <a:solidFill>
                  <a:schemeClr val="bg1"/>
                </a:solidFill>
                <a:latin charset="0" pitchFamily="34" typeface="Arial"/>
                <a:cs charset="0" pitchFamily="34" typeface="Arial"/>
              </a:rPr>
              <a:t>China’s Meat Consumption Rising</a:t>
            </a:r>
          </a:p>
        </p:txBody>
      </p:sp>
      <p:sp>
        <p:nvSpPr>
          <p:cNvPr id="5" name="Line 11"/>
          <p:cNvSpPr>
            <a:spLocks noChangeShapeType="1"/>
          </p:cNvSpPr>
          <p:nvPr/>
        </p:nvSpPr>
        <p:spPr bwMode="auto">
          <a:xfrm>
            <a:off x="594360" y="1066800"/>
            <a:ext cx="8549640"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dirty="0" lang="en-US">
              <a:solidFill>
                <a:prstClr val="black"/>
              </a:solidFill>
            </a:endParaRPr>
          </a:p>
        </p:txBody>
      </p:sp>
      <p:sp>
        <p:nvSpPr>
          <p:cNvPr id="2" name="TextBox 1"/>
          <p:cNvSpPr txBox="1"/>
          <p:nvPr/>
        </p:nvSpPr>
        <p:spPr>
          <a:xfrm>
            <a:off x="838200" y="5308937"/>
            <a:ext cx="7467600" cy="1015663"/>
          </a:xfrm>
          <a:prstGeom prst="rect">
            <a:avLst/>
          </a:prstGeom>
          <a:noFill/>
        </p:spPr>
        <p:txBody>
          <a:bodyPr rtlCol="0" wrap="square">
            <a:spAutoFit/>
          </a:bodyPr>
          <a:lstStyle/>
          <a:p>
            <a:r>
              <a:rPr b="1" dirty="0" i="1" lang="en-US" smtClean="0" sz="2000">
                <a:solidFill>
                  <a:prstClr val="black"/>
                </a:solidFill>
                <a:latin charset="0" pitchFamily="34" typeface="Arial"/>
                <a:cs charset="0" pitchFamily="34" typeface="Arial"/>
              </a:rPr>
              <a:t>As incomes continue to rise, the pressure to produce enough grain and soybeans to satisfy the growing appetite for livestock and poultry products will only intensify.</a:t>
            </a:r>
            <a:endParaRPr b="1" dirty="0" i="1" lang="en-US" sz="2000">
              <a:solidFill>
                <a:prstClr val="black"/>
              </a:solidFill>
              <a:latin charset="0" pitchFamily="34" typeface="Arial"/>
              <a:cs charset="0" pitchFamily="34" typeface="Arial"/>
            </a:endParaRPr>
          </a:p>
        </p:txBody>
      </p:sp>
      <p:sp>
        <p:nvSpPr>
          <p:cNvPr id="9" name="Text Box 10"/>
          <p:cNvSpPr txBox="1">
            <a:spLocks noChangeArrowheads="1"/>
          </p:cNvSpPr>
          <p:nvPr/>
        </p:nvSpPr>
        <p:spPr bwMode="auto">
          <a:xfrm>
            <a:off x="4757966" y="1534180"/>
            <a:ext cx="392883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charset="0" typeface="Arial"/>
              </a:defRPr>
            </a:lvl1pPr>
            <a:lvl2pPr eaLnBrk="0" hangingPunct="0" indent="-285750" marL="742950">
              <a:defRPr>
                <a:solidFill>
                  <a:schemeClr val="tx1"/>
                </a:solidFill>
                <a:latin charset="0" typeface="Arial"/>
              </a:defRPr>
            </a:lvl2pPr>
            <a:lvl3pPr eaLnBrk="0" hangingPunct="0" indent="-228600" marL="1143000">
              <a:defRPr>
                <a:solidFill>
                  <a:schemeClr val="tx1"/>
                </a:solidFill>
                <a:latin charset="0" typeface="Arial"/>
              </a:defRPr>
            </a:lvl3pPr>
            <a:lvl4pPr eaLnBrk="0" hangingPunct="0" indent="-228600" marL="1600200">
              <a:defRPr>
                <a:solidFill>
                  <a:schemeClr val="tx1"/>
                </a:solidFill>
                <a:latin charset="0" typeface="Arial"/>
              </a:defRPr>
            </a:lvl4pPr>
            <a:lvl5pPr eaLnBrk="0" hangingPunct="0" indent="-228600" marL="2057400">
              <a:defRPr>
                <a:solidFill>
                  <a:schemeClr val="tx1"/>
                </a:solidFill>
                <a:latin charset="0" typeface="Arial"/>
              </a:defRPr>
            </a:lvl5pPr>
            <a:lvl6pPr algn="ctr" eaLnBrk="0" fontAlgn="base" hangingPunct="0" indent="-228600" marL="2514600">
              <a:spcBef>
                <a:spcPct val="0"/>
              </a:spcBef>
              <a:spcAft>
                <a:spcPct val="0"/>
              </a:spcAft>
              <a:defRPr>
                <a:solidFill>
                  <a:schemeClr val="tx1"/>
                </a:solidFill>
                <a:latin charset="0" typeface="Arial"/>
              </a:defRPr>
            </a:lvl6pPr>
            <a:lvl7pPr algn="ctr" eaLnBrk="0" fontAlgn="base" hangingPunct="0" indent="-228600" marL="2971800">
              <a:spcBef>
                <a:spcPct val="0"/>
              </a:spcBef>
              <a:spcAft>
                <a:spcPct val="0"/>
              </a:spcAft>
              <a:defRPr>
                <a:solidFill>
                  <a:schemeClr val="tx1"/>
                </a:solidFill>
                <a:latin charset="0" typeface="Arial"/>
              </a:defRPr>
            </a:lvl7pPr>
            <a:lvl8pPr algn="ctr" eaLnBrk="0" fontAlgn="base" hangingPunct="0" indent="-228600" marL="3429000">
              <a:spcBef>
                <a:spcPct val="0"/>
              </a:spcBef>
              <a:spcAft>
                <a:spcPct val="0"/>
              </a:spcAft>
              <a:defRPr>
                <a:solidFill>
                  <a:schemeClr val="tx1"/>
                </a:solidFill>
                <a:latin charset="0" typeface="Arial"/>
              </a:defRPr>
            </a:lvl8pPr>
            <a:lvl9pPr algn="ctr" eaLnBrk="0" fontAlgn="base" hangingPunct="0" indent="-228600" marL="3886200">
              <a:spcBef>
                <a:spcPct val="0"/>
              </a:spcBef>
              <a:spcAft>
                <a:spcPct val="0"/>
              </a:spcAft>
              <a:defRPr>
                <a:solidFill>
                  <a:schemeClr val="tx1"/>
                </a:solidFill>
                <a:latin charset="0" typeface="Arial"/>
              </a:defRPr>
            </a:lvl9pPr>
          </a:lstStyle>
          <a:p>
            <a:pPr algn="ctr" eaLnBrk="1" hangingPunct="1">
              <a:spcBef>
                <a:spcPct val="50000"/>
              </a:spcBef>
            </a:pPr>
            <a:r>
              <a:rPr b="1" dirty="0" lang="en-US" smtClean="0" sz="1600">
                <a:solidFill>
                  <a:srgbClr val="333333"/>
                </a:solidFill>
              </a:rPr>
              <a:t>Meat Consumption in China and the United States, 1960-2010</a:t>
            </a:r>
            <a:endParaRPr b="1" dirty="0" lang="en-US" sz="1600">
              <a:solidFill>
                <a:srgbClr val="333333"/>
              </a:solidFill>
            </a:endParaRPr>
          </a:p>
        </p:txBody>
      </p:sp>
      <p:sp>
        <p:nvSpPr>
          <p:cNvPr id="10" name="Text Box 18"/>
          <p:cNvSpPr txBox="1">
            <a:spLocks noChangeArrowheads="1"/>
          </p:cNvSpPr>
          <p:nvPr/>
        </p:nvSpPr>
        <p:spPr bwMode="auto">
          <a:xfrm>
            <a:off x="6650038" y="6627813"/>
            <a:ext cx="249396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charset="0" typeface="Arial"/>
              </a:defRPr>
            </a:lvl1pPr>
            <a:lvl2pPr eaLnBrk="0" hangingPunct="0" indent="-285750" marL="742950">
              <a:defRPr>
                <a:solidFill>
                  <a:schemeClr val="tx1"/>
                </a:solidFill>
                <a:latin charset="0" typeface="Arial"/>
              </a:defRPr>
            </a:lvl2pPr>
            <a:lvl3pPr eaLnBrk="0" hangingPunct="0" indent="-228600" marL="1143000">
              <a:defRPr>
                <a:solidFill>
                  <a:schemeClr val="tx1"/>
                </a:solidFill>
                <a:latin charset="0" typeface="Arial"/>
              </a:defRPr>
            </a:lvl3pPr>
            <a:lvl4pPr eaLnBrk="0" hangingPunct="0" indent="-228600" marL="1600200">
              <a:defRPr>
                <a:solidFill>
                  <a:schemeClr val="tx1"/>
                </a:solidFill>
                <a:latin charset="0" typeface="Arial"/>
              </a:defRPr>
            </a:lvl4pPr>
            <a:lvl5pPr eaLnBrk="0" hangingPunct="0" indent="-228600" marL="2057400">
              <a:defRPr>
                <a:solidFill>
                  <a:schemeClr val="tx1"/>
                </a:solidFill>
                <a:latin charset="0" typeface="Arial"/>
              </a:defRPr>
            </a:lvl5pPr>
            <a:lvl6pPr algn="ctr" eaLnBrk="0" fontAlgn="base" hangingPunct="0" indent="-228600" marL="2514600">
              <a:spcBef>
                <a:spcPct val="0"/>
              </a:spcBef>
              <a:spcAft>
                <a:spcPct val="0"/>
              </a:spcAft>
              <a:defRPr>
                <a:solidFill>
                  <a:schemeClr val="tx1"/>
                </a:solidFill>
                <a:latin charset="0" typeface="Arial"/>
              </a:defRPr>
            </a:lvl6pPr>
            <a:lvl7pPr algn="ctr" eaLnBrk="0" fontAlgn="base" hangingPunct="0" indent="-228600" marL="2971800">
              <a:spcBef>
                <a:spcPct val="0"/>
              </a:spcBef>
              <a:spcAft>
                <a:spcPct val="0"/>
              </a:spcAft>
              <a:defRPr>
                <a:solidFill>
                  <a:schemeClr val="tx1"/>
                </a:solidFill>
                <a:latin charset="0" typeface="Arial"/>
              </a:defRPr>
            </a:lvl7pPr>
            <a:lvl8pPr algn="ctr" eaLnBrk="0" fontAlgn="base" hangingPunct="0" indent="-228600" marL="3429000">
              <a:spcBef>
                <a:spcPct val="0"/>
              </a:spcBef>
              <a:spcAft>
                <a:spcPct val="0"/>
              </a:spcAft>
              <a:defRPr>
                <a:solidFill>
                  <a:schemeClr val="tx1"/>
                </a:solidFill>
                <a:latin charset="0" typeface="Arial"/>
              </a:defRPr>
            </a:lvl8pPr>
            <a:lvl9pPr algn="ctr" eaLnBrk="0" fontAlgn="base" hangingPunct="0" indent="-228600" marL="3886200">
              <a:spcBef>
                <a:spcPct val="0"/>
              </a:spcBef>
              <a:spcAft>
                <a:spcPct val="0"/>
              </a:spcAft>
              <a:defRPr>
                <a:solidFill>
                  <a:schemeClr val="tx1"/>
                </a:solidFill>
                <a:latin charset="0" typeface="Arial"/>
              </a:defRPr>
            </a:lvl9pPr>
          </a:lstStyle>
          <a:p>
            <a:pPr algn="ctr" eaLnBrk="1" fontAlgn="base" hangingPunct="1">
              <a:spcBef>
                <a:spcPct val="50000"/>
              </a:spcBef>
              <a:spcAft>
                <a:spcPct val="0"/>
              </a:spcAft>
            </a:pPr>
            <a:r>
              <a:rPr dirty="0" i="1" lang="en-US" sz="900">
                <a:solidFill>
                  <a:srgbClr val="FFFFFF"/>
                </a:solidFill>
              </a:rPr>
              <a:t>Photo Credit: iStockPhoto / fotoVoyager</a:t>
            </a:r>
          </a:p>
        </p:txBody>
      </p:sp>
      <p:pic>
        <p:nvPicPr>
          <p:cNvPr id="1026" name="Picture 2"/>
          <p:cNvPicPr>
            <a:picLocks noChangeArrowheads="1" noChangeAspect="1"/>
          </p:cNvPicPr>
          <p:nvPr/>
        </p:nvPicPr>
        <p:blipFill rotWithShape="1">
          <a:blip r:embed="rId4">
            <a:extLst>
              <a:ext uri="{28A0092B-C50C-407E-A947-70E740481C1C}">
                <a14:useLocalDpi xmlns:a14="http://schemas.microsoft.com/office/drawing/2010/main" val="0"/>
              </a:ext>
            </a:extLst>
          </a:blip>
          <a:srcRect b="56"/>
          <a:stretch/>
        </p:blipFill>
        <p:spPr bwMode="auto">
          <a:xfrm>
            <a:off x="4495800" y="2087880"/>
            <a:ext cx="4430803" cy="324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pic>
    </p:spTree>
    <p:extLst>
      <p:ext uri="{BB962C8B-B14F-4D97-AF65-F5344CB8AC3E}">
        <p14:creationId xmlns:p14="http://schemas.microsoft.com/office/powerpoint/2010/main" val="2816332390"/>
      </p:ext>
    </p:extLst>
  </p:cSld>
  <p:clrMapOvr>
    <a:masterClrMapping/>
  </p:clrMapOvr>
  <p:timing>
    <p:tnLst>
      <p:par>
        <p:cTn dur="indefinite" id="1" nodeType="tmRoot" restart="never">
          <p:childTnLst>
            <p:seq concurrent="1" nextAc="seek">
              <p:cTn dur="indefinite" id="2" nodeType="mainSeq">
                <p:childTnLst>
                  <p:par>
                    <p:cTn fill="hold" id="3">
                      <p:stCondLst>
                        <p:cond delay="indefinite"/>
                        <p:cond delay="0" evt="onBegin">
                          <p:tn val="2"/>
                        </p:cond>
                      </p:stCondLst>
                      <p:childTnLst>
                        <p:par>
                          <p:cTn fill="hold" id="4">
                            <p:stCondLst>
                              <p:cond delay="0"/>
                            </p:stCondLst>
                            <p:childTnLst>
                              <p:par>
                                <p:cTn fill="hold" grpId="0" id="5" nodeType="withEffect" presetClass="entr" presetID="10" presetSubtype="0">
                                  <p:stCondLst>
                                    <p:cond delay="2000"/>
                                  </p:stCondLst>
                                  <p:childTnLst>
                                    <p:set>
                                      <p:cBhvr>
                                        <p:cTn dur="1" fill="hold" id="6">
                                          <p:stCondLst>
                                            <p:cond delay="0"/>
                                          </p:stCondLst>
                                        </p:cTn>
                                        <p:tgtEl>
                                          <p:spTgt spid="3">
                                            <p:txEl>
                                              <p:pRg end="0" st="0"/>
                                            </p:txEl>
                                          </p:spTgt>
                                        </p:tgtEl>
                                        <p:attrNameLst>
                                          <p:attrName>style.visibility</p:attrName>
                                        </p:attrNameLst>
                                      </p:cBhvr>
                                      <p:to>
                                        <p:strVal val="visible"/>
                                      </p:to>
                                    </p:set>
                                    <p:animEffect filter="fade" transition="in">
                                      <p:cBhvr>
                                        <p:cTn dur="500" id="7"/>
                                        <p:tgtEl>
                                          <p:spTgt spid="3">
                                            <p:txEl>
                                              <p:pRg end="0" st="0"/>
                                            </p:txEl>
                                          </p:spTgt>
                                        </p:tgtEl>
                                      </p:cBhvr>
                                    </p:animEffect>
                                  </p:childTnLst>
                                </p:cTn>
                              </p:par>
                              <p:par>
                                <p:cTn fill="hold" grpId="0" id="8" nodeType="withEffect" presetClass="entr" presetID="10" presetSubtype="0">
                                  <p:stCondLst>
                                    <p:cond delay="2000"/>
                                  </p:stCondLst>
                                  <p:childTnLst>
                                    <p:set>
                                      <p:cBhvr>
                                        <p:cTn dur="1" fill="hold" id="9">
                                          <p:stCondLst>
                                            <p:cond delay="0"/>
                                          </p:stCondLst>
                                        </p:cTn>
                                        <p:tgtEl>
                                          <p:spTgt spid="3">
                                            <p:txEl>
                                              <p:pRg end="1" st="1"/>
                                            </p:txEl>
                                          </p:spTgt>
                                        </p:tgtEl>
                                        <p:attrNameLst>
                                          <p:attrName>style.visibility</p:attrName>
                                        </p:attrNameLst>
                                      </p:cBhvr>
                                      <p:to>
                                        <p:strVal val="visible"/>
                                      </p:to>
                                    </p:set>
                                    <p:animEffect filter="fade" transition="in">
                                      <p:cBhvr>
                                        <p:cTn dur="500" id="10"/>
                                        <p:tgtEl>
                                          <p:spTgt spid="3">
                                            <p:txEl>
                                              <p:pRg end="1" st="1"/>
                                            </p:txEl>
                                          </p:spTgt>
                                        </p:tgtEl>
                                      </p:cBhvr>
                                    </p:animEffect>
                                  </p:childTnLst>
                                </p:cTn>
                              </p:par>
                              <p:par>
                                <p:cTn fill="hold" grpId="0" id="11" nodeType="withEffect" presetClass="entr" presetID="10" presetSubtype="0">
                                  <p:stCondLst>
                                    <p:cond delay="2000"/>
                                  </p:stCondLst>
                                  <p:childTnLst>
                                    <p:set>
                                      <p:cBhvr>
                                        <p:cTn dur="1" fill="hold" id="12">
                                          <p:stCondLst>
                                            <p:cond delay="0"/>
                                          </p:stCondLst>
                                        </p:cTn>
                                        <p:tgtEl>
                                          <p:spTgt spid="2"/>
                                        </p:tgtEl>
                                        <p:attrNameLst>
                                          <p:attrName>style.visibility</p:attrName>
                                        </p:attrNameLst>
                                      </p:cBhvr>
                                      <p:to>
                                        <p:strVal val="visible"/>
                                      </p:to>
                                    </p:set>
                                    <p:animEffect filter="fade" transition="in">
                                      <p:cBhvr>
                                        <p:cTn dur="500" id="13"/>
                                        <p:tgtEl>
                                          <p:spTgt spid="2"/>
                                        </p:tgtEl>
                                      </p:cBhvr>
                                    </p:animEffect>
                                  </p:childTnLst>
                                </p:cTn>
                              </p:par>
                              <p:par>
                                <p:cTn fill="hold" grpId="0" id="14" nodeType="withEffect" presetClass="entr" presetID="10" presetSubtype="0">
                                  <p:stCondLst>
                                    <p:cond delay="2000"/>
                                  </p:stCondLst>
                                  <p:childTnLst>
                                    <p:set>
                                      <p:cBhvr>
                                        <p:cTn dur="1" fill="hold" id="15">
                                          <p:stCondLst>
                                            <p:cond delay="0"/>
                                          </p:stCondLst>
                                        </p:cTn>
                                        <p:tgtEl>
                                          <p:spTgt spid="9"/>
                                        </p:tgtEl>
                                        <p:attrNameLst>
                                          <p:attrName>style.visibility</p:attrName>
                                        </p:attrNameLst>
                                      </p:cBhvr>
                                      <p:to>
                                        <p:strVal val="visible"/>
                                      </p:to>
                                    </p:set>
                                    <p:animEffect filter="fade" transition="in">
                                      <p:cBhvr>
                                        <p:cTn dur="500" id="16"/>
                                        <p:tgtEl>
                                          <p:spTgt spid="9"/>
                                        </p:tgtEl>
                                      </p:cBhvr>
                                    </p:animEffect>
                                  </p:childTnLst>
                                </p:cTn>
                              </p:par>
                              <p:par>
                                <p:cTn fill="hold" id="17" nodeType="withEffect" presetClass="entr" presetID="10" presetSubtype="0">
                                  <p:stCondLst>
                                    <p:cond delay="2000"/>
                                  </p:stCondLst>
                                  <p:childTnLst>
                                    <p:set>
                                      <p:cBhvr>
                                        <p:cTn dur="1" fill="hold" id="18">
                                          <p:stCondLst>
                                            <p:cond delay="0"/>
                                          </p:stCondLst>
                                        </p:cTn>
                                        <p:tgtEl>
                                          <p:spTgt spid="1026"/>
                                        </p:tgtEl>
                                        <p:attrNameLst>
                                          <p:attrName>style.visibility</p:attrName>
                                        </p:attrNameLst>
                                      </p:cBhvr>
                                      <p:to>
                                        <p:strVal val="visible"/>
                                      </p:to>
                                    </p:set>
                                    <p:animEffect filter="fade" transition="in">
                                      <p:cBhvr>
                                        <p:cTn dur="500" id="19"/>
                                        <p:tgtEl>
                                          <p:spTgt spid="1026"/>
                                        </p:tgtEl>
                                      </p:cBhvr>
                                    </p:animEffect>
                                  </p:childTnLst>
                                </p:cTn>
                              </p:par>
                              <p:par>
                                <p:cTn fill="hold" grpId="0" id="20" nodeType="withEffect" presetClass="entr" presetID="10" presetSubtype="0">
                                  <p:stCondLst>
                                    <p:cond delay="2000"/>
                                  </p:stCondLst>
                                  <p:childTnLst>
                                    <p:set>
                                      <p:cBhvr>
                                        <p:cTn dur="1" fill="hold" id="21">
                                          <p:stCondLst>
                                            <p:cond delay="0"/>
                                          </p:stCondLst>
                                        </p:cTn>
                                        <p:tgtEl>
                                          <p:spTgt spid="11"/>
                                        </p:tgtEl>
                                        <p:attrNameLst>
                                          <p:attrName>style.visibility</p:attrName>
                                        </p:attrNameLst>
                                      </p:cBhvr>
                                      <p:to>
                                        <p:strVal val="visible"/>
                                      </p:to>
                                    </p:set>
                                    <p:animEffect filter="fade" transition="in">
                                      <p:cBhvr>
                                        <p:cTn dur="500" id="22"/>
                                        <p:tgtEl>
                                          <p:spTgt spid="11"/>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11"/>
      <p:bldP build="p" grpId="0" spid="3"/>
      <p:bldP grpId="0" spid="2"/>
      <p:bldP grpId="0" spid="9"/>
    </p:bldLst>
  </p:timing>
</p:sld>
</file>

<file path=ppt/slides/slide22.xml><?xml version="1.0" encoding="utf-8"?>
<p:sld xmlns:p="http://schemas.openxmlformats.org/presentationml/2006/main" xmlns:a="http://schemas.openxmlformats.org/drawingml/2006/main" xmlns:r="http://schemas.openxmlformats.org/officeDocument/2006/relationships">
  <p:cSld>
    <p:bg>
      <p:bgPr>
        <a:blipFill dpi="0" rotWithShape="1">
          <a:blip r:embed="rId3">
            <a:lum/>
          </a:blip>
          <a:srcRect/>
          <a:stretch>
            <a:fillRect l="-7000" r="-7000"/>
          </a:stretch>
        </a:blipFill>
        <a:effectLst/>
      </p:bgPr>
    </p:bg>
    <p:spTree>
      <p:nvGrpSpPr>
        <p:cNvPr id="1" name=""/>
        <p:cNvGrpSpPr/>
        <p:nvPr/>
      </p:nvGrpSpPr>
      <p:grpSpPr>
        <a:xfrm>
          <a:off x="0" y="0"/>
          <a:ext cx="0" cy="0"/>
          <a:chOff x="0" y="0"/>
          <a:chExt cx="0" cy="0"/>
        </a:xfrm>
      </p:grpSpPr>
      <p:sp>
        <p:nvSpPr>
          <p:cNvPr id="10" name="Rectangle 4"/>
          <p:cNvSpPr>
            <a:spLocks noChangeArrowheads="1"/>
          </p:cNvSpPr>
          <p:nvPr/>
        </p:nvSpPr>
        <p:spPr bwMode="auto">
          <a:xfrm>
            <a:off x="189704" y="1353143"/>
            <a:ext cx="8778240" cy="5274670"/>
          </a:xfrm>
          <a:prstGeom prst="rect">
            <a:avLst/>
          </a:prstGeom>
          <a:solidFill>
            <a:schemeClr val="bg1">
              <a:alpha val="8980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wrap="none"/>
          <a:lstStyle/>
          <a:p>
            <a:endParaRPr dirty="0" lang="en-US"/>
          </a:p>
        </p:txBody>
      </p:sp>
      <p:sp>
        <p:nvSpPr>
          <p:cNvPr id="3" name="Content Placeholder 2"/>
          <p:cNvSpPr>
            <a:spLocks noGrp="1"/>
          </p:cNvSpPr>
          <p:nvPr>
            <p:ph idx="1"/>
          </p:nvPr>
        </p:nvSpPr>
        <p:spPr>
          <a:xfrm>
            <a:off x="457200" y="1371600"/>
            <a:ext cx="3891756" cy="5105400"/>
          </a:xfrm>
        </p:spPr>
        <p:txBody>
          <a:bodyPr tIns="91440">
            <a:noAutofit/>
          </a:bodyPr>
          <a:lstStyle/>
          <a:p>
            <a:pPr>
              <a:spcBef>
                <a:spcPts val="0"/>
              </a:spcBef>
              <a:spcAft>
                <a:spcPts val="1200"/>
              </a:spcAft>
            </a:pPr>
            <a:r>
              <a:rPr dirty="0" lang="en-US" smtClean="0" sz="2400">
                <a:latin charset="0" pitchFamily="34" typeface="Arial"/>
                <a:cs charset="0" pitchFamily="34" typeface="Arial"/>
              </a:rPr>
              <a:t>After decades of growth, U.S. meat consumption has peaked</a:t>
            </a:r>
          </a:p>
          <a:p>
            <a:pPr>
              <a:spcBef>
                <a:spcPts val="0"/>
              </a:spcBef>
              <a:spcAft>
                <a:spcPts val="1200"/>
              </a:spcAft>
            </a:pPr>
            <a:r>
              <a:rPr dirty="0" lang="en-US" smtClean="0" sz="2400">
                <a:latin charset="0" pitchFamily="34" typeface="Arial"/>
                <a:cs charset="0" pitchFamily="34" typeface="Arial"/>
              </a:rPr>
              <a:t>Fell 6% from 2007 to 2012</a:t>
            </a:r>
          </a:p>
          <a:p>
            <a:pPr>
              <a:spcBef>
                <a:spcPts val="0"/>
              </a:spcBef>
              <a:spcAft>
                <a:spcPts val="1200"/>
              </a:spcAft>
            </a:pPr>
            <a:r>
              <a:rPr dirty="0" lang="en-US" smtClean="0" sz="2400">
                <a:latin charset="0" pitchFamily="34" typeface="Arial"/>
                <a:cs charset="0" pitchFamily="34" typeface="Arial"/>
              </a:rPr>
              <a:t>Benefits of moving </a:t>
            </a:r>
            <a:r>
              <a:rPr dirty="0" lang="en-US" sz="2400">
                <a:latin charset="0" pitchFamily="34" typeface="Arial"/>
                <a:cs charset="0" pitchFamily="34" typeface="Arial"/>
              </a:rPr>
              <a:t>down the food </a:t>
            </a:r>
            <a:r>
              <a:rPr dirty="0" lang="en-US" smtClean="0" sz="2400">
                <a:latin charset="0" pitchFamily="34" typeface="Arial"/>
                <a:cs charset="0" pitchFamily="34" typeface="Arial"/>
              </a:rPr>
              <a:t>chain include better </a:t>
            </a:r>
            <a:r>
              <a:rPr dirty="0" lang="en-US" sz="2400">
                <a:latin charset="0" pitchFamily="34" typeface="Arial"/>
                <a:cs charset="0" pitchFamily="34" typeface="Arial"/>
              </a:rPr>
              <a:t>personal and environmental health, plus lower </a:t>
            </a:r>
            <a:r>
              <a:rPr dirty="0" lang="en-US" smtClean="0" sz="2400">
                <a:latin charset="0" pitchFamily="34" typeface="Arial"/>
                <a:cs charset="0" pitchFamily="34" typeface="Arial"/>
              </a:rPr>
              <a:t>grain and water demand</a:t>
            </a:r>
          </a:p>
          <a:p>
            <a:pPr>
              <a:spcBef>
                <a:spcPts val="0"/>
              </a:spcBef>
              <a:spcAft>
                <a:spcPts val="1200"/>
              </a:spcAft>
            </a:pPr>
            <a:endParaRPr dirty="0" lang="en-US" smtClean="0" sz="2400">
              <a:latin charset="0" pitchFamily="34" typeface="Arial"/>
              <a:cs charset="0" pitchFamily="34" typeface="Arial"/>
            </a:endParaRPr>
          </a:p>
        </p:txBody>
      </p:sp>
      <p:sp>
        <p:nvSpPr>
          <p:cNvPr id="4" name="Rectangle 2"/>
          <p:cNvSpPr>
            <a:spLocks noChangeArrowheads="1" noGrp="1"/>
          </p:cNvSpPr>
          <p:nvPr>
            <p:ph type="title"/>
          </p:nvPr>
        </p:nvSpPr>
        <p:spPr>
          <a:xfrm>
            <a:off x="457200" y="152400"/>
            <a:ext cx="8229600" cy="1143000"/>
          </a:xfrm>
        </p:spPr>
        <p:txBody>
          <a:bodyPr>
            <a:normAutofit/>
          </a:bodyPr>
          <a:lstStyle/>
          <a:p>
            <a:pPr eaLnBrk="1" hangingPunct="1"/>
            <a:r>
              <a:rPr dirty="0" lang="en-US" smtClean="0" sz="3800">
                <a:solidFill>
                  <a:schemeClr val="bg1"/>
                </a:solidFill>
                <a:latin charset="0" pitchFamily="34" typeface="Arial"/>
                <a:cs charset="0" pitchFamily="34" typeface="Arial"/>
              </a:rPr>
              <a:t>U.S. Meat Consumption Declining</a:t>
            </a:r>
          </a:p>
        </p:txBody>
      </p:sp>
      <p:sp>
        <p:nvSpPr>
          <p:cNvPr id="5" name="Line 11"/>
          <p:cNvSpPr>
            <a:spLocks noChangeShapeType="1"/>
          </p:cNvSpPr>
          <p:nvPr/>
        </p:nvSpPr>
        <p:spPr bwMode="auto">
          <a:xfrm>
            <a:off x="594360" y="1066800"/>
            <a:ext cx="8549640"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dirty="0" lang="en-US">
              <a:solidFill>
                <a:prstClr val="black"/>
              </a:solidFill>
            </a:endParaRPr>
          </a:p>
        </p:txBody>
      </p:sp>
      <p:sp>
        <p:nvSpPr>
          <p:cNvPr id="6" name="Text Box 18"/>
          <p:cNvSpPr txBox="1">
            <a:spLocks noChangeArrowheads="1"/>
          </p:cNvSpPr>
          <p:nvPr/>
        </p:nvSpPr>
        <p:spPr bwMode="auto">
          <a:xfrm>
            <a:off x="6650038" y="6627813"/>
            <a:ext cx="249396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charset="0" typeface="Arial"/>
              </a:defRPr>
            </a:lvl1pPr>
            <a:lvl2pPr eaLnBrk="0" hangingPunct="0" indent="-285750" marL="742950">
              <a:defRPr>
                <a:solidFill>
                  <a:schemeClr val="tx1"/>
                </a:solidFill>
                <a:latin charset="0" typeface="Arial"/>
              </a:defRPr>
            </a:lvl2pPr>
            <a:lvl3pPr eaLnBrk="0" hangingPunct="0" indent="-228600" marL="1143000">
              <a:defRPr>
                <a:solidFill>
                  <a:schemeClr val="tx1"/>
                </a:solidFill>
                <a:latin charset="0" typeface="Arial"/>
              </a:defRPr>
            </a:lvl3pPr>
            <a:lvl4pPr eaLnBrk="0" hangingPunct="0" indent="-228600" marL="1600200">
              <a:defRPr>
                <a:solidFill>
                  <a:schemeClr val="tx1"/>
                </a:solidFill>
                <a:latin charset="0" typeface="Arial"/>
              </a:defRPr>
            </a:lvl4pPr>
            <a:lvl5pPr eaLnBrk="0" hangingPunct="0" indent="-228600" marL="2057400">
              <a:defRPr>
                <a:solidFill>
                  <a:schemeClr val="tx1"/>
                </a:solidFill>
                <a:latin charset="0" typeface="Arial"/>
              </a:defRPr>
            </a:lvl5pPr>
            <a:lvl6pPr algn="ctr" eaLnBrk="0" fontAlgn="base" hangingPunct="0" indent="-228600" marL="2514600">
              <a:spcBef>
                <a:spcPct val="0"/>
              </a:spcBef>
              <a:spcAft>
                <a:spcPct val="0"/>
              </a:spcAft>
              <a:defRPr>
                <a:solidFill>
                  <a:schemeClr val="tx1"/>
                </a:solidFill>
                <a:latin charset="0" typeface="Arial"/>
              </a:defRPr>
            </a:lvl6pPr>
            <a:lvl7pPr algn="ctr" eaLnBrk="0" fontAlgn="base" hangingPunct="0" indent="-228600" marL="2971800">
              <a:spcBef>
                <a:spcPct val="0"/>
              </a:spcBef>
              <a:spcAft>
                <a:spcPct val="0"/>
              </a:spcAft>
              <a:defRPr>
                <a:solidFill>
                  <a:schemeClr val="tx1"/>
                </a:solidFill>
                <a:latin charset="0" typeface="Arial"/>
              </a:defRPr>
            </a:lvl7pPr>
            <a:lvl8pPr algn="ctr" eaLnBrk="0" fontAlgn="base" hangingPunct="0" indent="-228600" marL="3429000">
              <a:spcBef>
                <a:spcPct val="0"/>
              </a:spcBef>
              <a:spcAft>
                <a:spcPct val="0"/>
              </a:spcAft>
              <a:defRPr>
                <a:solidFill>
                  <a:schemeClr val="tx1"/>
                </a:solidFill>
                <a:latin charset="0" typeface="Arial"/>
              </a:defRPr>
            </a:lvl8pPr>
            <a:lvl9pPr algn="ctr" eaLnBrk="0" fontAlgn="base" hangingPunct="0" indent="-228600" marL="3886200">
              <a:spcBef>
                <a:spcPct val="0"/>
              </a:spcBef>
              <a:spcAft>
                <a:spcPct val="0"/>
              </a:spcAft>
              <a:defRPr>
                <a:solidFill>
                  <a:schemeClr val="tx1"/>
                </a:solidFill>
                <a:latin charset="0" typeface="Arial"/>
              </a:defRPr>
            </a:lvl9pPr>
          </a:lstStyle>
          <a:p>
            <a:pPr algn="ctr" eaLnBrk="1" fontAlgn="base" hangingPunct="1">
              <a:spcBef>
                <a:spcPct val="50000"/>
              </a:spcBef>
              <a:spcAft>
                <a:spcPct val="0"/>
              </a:spcAft>
            </a:pPr>
            <a:r>
              <a:rPr dirty="0" i="1" lang="en-US" sz="900">
                <a:solidFill>
                  <a:srgbClr val="FFFFFF"/>
                </a:solidFill>
              </a:rPr>
              <a:t>Photo Credit: iStockPhoto / Darin Burt</a:t>
            </a:r>
          </a:p>
        </p:txBody>
      </p:sp>
      <p:pic>
        <p:nvPicPr>
          <p:cNvPr id="1026" name="Picture 2"/>
          <p:cNvPicPr>
            <a:picLocks noChangeArrowheads="1" noChangeAspect="1"/>
          </p:cNvPicPr>
          <p:nvPr/>
        </p:nvPicPr>
        <p:blipFill rotWithShape="1">
          <a:blip r:embed="rId4">
            <a:extLst>
              <a:ext uri="{28A0092B-C50C-407E-A947-70E740481C1C}">
                <a14:useLocalDpi xmlns:a14="http://schemas.microsoft.com/office/drawing/2010/main" val="0"/>
              </a:ext>
            </a:extLst>
          </a:blip>
          <a:srcRect b="65"/>
          <a:stretch/>
        </p:blipFill>
        <p:spPr bwMode="auto">
          <a:xfrm>
            <a:off x="4332189" y="2011680"/>
            <a:ext cx="4290830" cy="324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pic>
      <p:sp>
        <p:nvSpPr>
          <p:cNvPr id="9" name="Text Box 10"/>
          <p:cNvSpPr txBox="1">
            <a:spLocks noChangeArrowheads="1"/>
          </p:cNvSpPr>
          <p:nvPr/>
        </p:nvSpPr>
        <p:spPr bwMode="auto">
          <a:xfrm>
            <a:off x="4528146" y="1534180"/>
            <a:ext cx="41150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charset="0" typeface="Arial"/>
              </a:defRPr>
            </a:lvl1pPr>
            <a:lvl2pPr eaLnBrk="0" hangingPunct="0" indent="-285750" marL="742950">
              <a:defRPr>
                <a:solidFill>
                  <a:schemeClr val="tx1"/>
                </a:solidFill>
                <a:latin charset="0" typeface="Arial"/>
              </a:defRPr>
            </a:lvl2pPr>
            <a:lvl3pPr eaLnBrk="0" hangingPunct="0" indent="-228600" marL="1143000">
              <a:defRPr>
                <a:solidFill>
                  <a:schemeClr val="tx1"/>
                </a:solidFill>
                <a:latin charset="0" typeface="Arial"/>
              </a:defRPr>
            </a:lvl3pPr>
            <a:lvl4pPr eaLnBrk="0" hangingPunct="0" indent="-228600" marL="1600200">
              <a:defRPr>
                <a:solidFill>
                  <a:schemeClr val="tx1"/>
                </a:solidFill>
                <a:latin charset="0" typeface="Arial"/>
              </a:defRPr>
            </a:lvl4pPr>
            <a:lvl5pPr eaLnBrk="0" hangingPunct="0" indent="-228600" marL="2057400">
              <a:defRPr>
                <a:solidFill>
                  <a:schemeClr val="tx1"/>
                </a:solidFill>
                <a:latin charset="0" typeface="Arial"/>
              </a:defRPr>
            </a:lvl5pPr>
            <a:lvl6pPr algn="ctr" eaLnBrk="0" fontAlgn="base" hangingPunct="0" indent="-228600" marL="2514600">
              <a:spcBef>
                <a:spcPct val="0"/>
              </a:spcBef>
              <a:spcAft>
                <a:spcPct val="0"/>
              </a:spcAft>
              <a:defRPr>
                <a:solidFill>
                  <a:schemeClr val="tx1"/>
                </a:solidFill>
                <a:latin charset="0" typeface="Arial"/>
              </a:defRPr>
            </a:lvl6pPr>
            <a:lvl7pPr algn="ctr" eaLnBrk="0" fontAlgn="base" hangingPunct="0" indent="-228600" marL="2971800">
              <a:spcBef>
                <a:spcPct val="0"/>
              </a:spcBef>
              <a:spcAft>
                <a:spcPct val="0"/>
              </a:spcAft>
              <a:defRPr>
                <a:solidFill>
                  <a:schemeClr val="tx1"/>
                </a:solidFill>
                <a:latin charset="0" typeface="Arial"/>
              </a:defRPr>
            </a:lvl7pPr>
            <a:lvl8pPr algn="ctr" eaLnBrk="0" fontAlgn="base" hangingPunct="0" indent="-228600" marL="3429000">
              <a:spcBef>
                <a:spcPct val="0"/>
              </a:spcBef>
              <a:spcAft>
                <a:spcPct val="0"/>
              </a:spcAft>
              <a:defRPr>
                <a:solidFill>
                  <a:schemeClr val="tx1"/>
                </a:solidFill>
                <a:latin charset="0" typeface="Arial"/>
              </a:defRPr>
            </a:lvl8pPr>
            <a:lvl9pPr algn="ctr" eaLnBrk="0" fontAlgn="base" hangingPunct="0" indent="-228600" marL="3886200">
              <a:spcBef>
                <a:spcPct val="0"/>
              </a:spcBef>
              <a:spcAft>
                <a:spcPct val="0"/>
              </a:spcAft>
              <a:defRPr>
                <a:solidFill>
                  <a:schemeClr val="tx1"/>
                </a:solidFill>
                <a:latin charset="0" typeface="Arial"/>
              </a:defRPr>
            </a:lvl9pPr>
          </a:lstStyle>
          <a:p>
            <a:pPr algn="ctr" eaLnBrk="1" hangingPunct="1">
              <a:spcBef>
                <a:spcPct val="50000"/>
              </a:spcBef>
            </a:pPr>
            <a:r>
              <a:rPr b="1" dirty="0" lang="en-US" smtClean="0" sz="1400">
                <a:solidFill>
                  <a:srgbClr val="333333"/>
                </a:solidFill>
              </a:rPr>
              <a:t>Meat Consumption in the United States, </a:t>
            </a:r>
          </a:p>
          <a:p>
            <a:pPr algn="ctr" eaLnBrk="1" hangingPunct="1"/>
            <a:r>
              <a:rPr b="1" dirty="0" lang="en-US" smtClean="0" sz="1400">
                <a:solidFill>
                  <a:srgbClr val="333333"/>
                </a:solidFill>
              </a:rPr>
              <a:t>1909-2012</a:t>
            </a:r>
            <a:endParaRPr b="1" dirty="0" lang="en-US" sz="1400">
              <a:solidFill>
                <a:srgbClr val="333333"/>
              </a:solidFill>
            </a:endParaRPr>
          </a:p>
        </p:txBody>
      </p:sp>
    </p:spTree>
    <p:extLst>
      <p:ext uri="{BB962C8B-B14F-4D97-AF65-F5344CB8AC3E}">
        <p14:creationId xmlns:p14="http://schemas.microsoft.com/office/powerpoint/2010/main" val="1208098362"/>
      </p:ext>
    </p:extLst>
  </p:cSld>
  <p:clrMapOvr>
    <a:masterClrMapping/>
  </p:clrMapOvr>
  <p:timing>
    <p:tnLst>
      <p:par>
        <p:cTn dur="indefinite" id="1" nodeType="tmRoot" restart="never">
          <p:childTnLst>
            <p:seq concurrent="1" nextAc="seek">
              <p:cTn dur="indefinite" id="2" nodeType="mainSeq">
                <p:childTnLst>
                  <p:par>
                    <p:cTn fill="hold" id="3">
                      <p:stCondLst>
                        <p:cond delay="indefinite"/>
                        <p:cond delay="0" evt="onBegin">
                          <p:tn val="2"/>
                        </p:cond>
                      </p:stCondLst>
                      <p:childTnLst>
                        <p:par>
                          <p:cTn fill="hold" id="4">
                            <p:stCondLst>
                              <p:cond delay="0"/>
                            </p:stCondLst>
                            <p:childTnLst>
                              <p:par>
                                <p:cTn fill="hold" grpId="0" id="5" nodeType="withEffect" presetClass="entr" presetID="10" presetSubtype="0">
                                  <p:stCondLst>
                                    <p:cond delay="2000"/>
                                  </p:stCondLst>
                                  <p:childTnLst>
                                    <p:set>
                                      <p:cBhvr>
                                        <p:cTn dur="1" fill="hold" id="6">
                                          <p:stCondLst>
                                            <p:cond delay="0"/>
                                          </p:stCondLst>
                                        </p:cTn>
                                        <p:tgtEl>
                                          <p:spTgt spid="3">
                                            <p:txEl>
                                              <p:pRg end="0" st="0"/>
                                            </p:txEl>
                                          </p:spTgt>
                                        </p:tgtEl>
                                        <p:attrNameLst>
                                          <p:attrName>style.visibility</p:attrName>
                                        </p:attrNameLst>
                                      </p:cBhvr>
                                      <p:to>
                                        <p:strVal val="visible"/>
                                      </p:to>
                                    </p:set>
                                    <p:animEffect filter="fade" transition="in">
                                      <p:cBhvr>
                                        <p:cTn dur="500" id="7"/>
                                        <p:tgtEl>
                                          <p:spTgt spid="3">
                                            <p:txEl>
                                              <p:pRg end="0" st="0"/>
                                            </p:txEl>
                                          </p:spTgt>
                                        </p:tgtEl>
                                      </p:cBhvr>
                                    </p:animEffect>
                                  </p:childTnLst>
                                </p:cTn>
                              </p:par>
                              <p:par>
                                <p:cTn fill="hold" grpId="0" id="8" nodeType="withEffect" presetClass="entr" presetID="10" presetSubtype="0">
                                  <p:stCondLst>
                                    <p:cond delay="2000"/>
                                  </p:stCondLst>
                                  <p:childTnLst>
                                    <p:set>
                                      <p:cBhvr>
                                        <p:cTn dur="1" fill="hold" id="9">
                                          <p:stCondLst>
                                            <p:cond delay="0"/>
                                          </p:stCondLst>
                                        </p:cTn>
                                        <p:tgtEl>
                                          <p:spTgt spid="3">
                                            <p:txEl>
                                              <p:pRg end="1" st="1"/>
                                            </p:txEl>
                                          </p:spTgt>
                                        </p:tgtEl>
                                        <p:attrNameLst>
                                          <p:attrName>style.visibility</p:attrName>
                                        </p:attrNameLst>
                                      </p:cBhvr>
                                      <p:to>
                                        <p:strVal val="visible"/>
                                      </p:to>
                                    </p:set>
                                    <p:animEffect filter="fade" transition="in">
                                      <p:cBhvr>
                                        <p:cTn dur="500" id="10"/>
                                        <p:tgtEl>
                                          <p:spTgt spid="3">
                                            <p:txEl>
                                              <p:pRg end="1" st="1"/>
                                            </p:txEl>
                                          </p:spTgt>
                                        </p:tgtEl>
                                      </p:cBhvr>
                                    </p:animEffect>
                                  </p:childTnLst>
                                </p:cTn>
                              </p:par>
                              <p:par>
                                <p:cTn fill="hold" grpId="0" id="11" nodeType="withEffect" presetClass="entr" presetID="10" presetSubtype="0">
                                  <p:stCondLst>
                                    <p:cond delay="2000"/>
                                  </p:stCondLst>
                                  <p:childTnLst>
                                    <p:set>
                                      <p:cBhvr>
                                        <p:cTn dur="1" fill="hold" id="12">
                                          <p:stCondLst>
                                            <p:cond delay="0"/>
                                          </p:stCondLst>
                                        </p:cTn>
                                        <p:tgtEl>
                                          <p:spTgt spid="3">
                                            <p:txEl>
                                              <p:pRg end="2" st="2"/>
                                            </p:txEl>
                                          </p:spTgt>
                                        </p:tgtEl>
                                        <p:attrNameLst>
                                          <p:attrName>style.visibility</p:attrName>
                                        </p:attrNameLst>
                                      </p:cBhvr>
                                      <p:to>
                                        <p:strVal val="visible"/>
                                      </p:to>
                                    </p:set>
                                    <p:animEffect filter="fade" transition="in">
                                      <p:cBhvr>
                                        <p:cTn dur="500" id="13"/>
                                        <p:tgtEl>
                                          <p:spTgt spid="3">
                                            <p:txEl>
                                              <p:pRg end="2" st="2"/>
                                            </p:txEl>
                                          </p:spTgt>
                                        </p:tgtEl>
                                      </p:cBhvr>
                                    </p:animEffect>
                                  </p:childTnLst>
                                </p:cTn>
                              </p:par>
                              <p:par>
                                <p:cTn fill="hold" grpId="0" id="14" nodeType="withEffect" presetClass="entr" presetID="10" presetSubtype="0">
                                  <p:stCondLst>
                                    <p:cond delay="2000"/>
                                  </p:stCondLst>
                                  <p:childTnLst>
                                    <p:set>
                                      <p:cBhvr>
                                        <p:cTn dur="1" fill="hold" id="15">
                                          <p:stCondLst>
                                            <p:cond delay="0"/>
                                          </p:stCondLst>
                                        </p:cTn>
                                        <p:tgtEl>
                                          <p:spTgt spid="9"/>
                                        </p:tgtEl>
                                        <p:attrNameLst>
                                          <p:attrName>style.visibility</p:attrName>
                                        </p:attrNameLst>
                                      </p:cBhvr>
                                      <p:to>
                                        <p:strVal val="visible"/>
                                      </p:to>
                                    </p:set>
                                    <p:animEffect filter="fade" transition="in">
                                      <p:cBhvr>
                                        <p:cTn dur="500" id="16"/>
                                        <p:tgtEl>
                                          <p:spTgt spid="9"/>
                                        </p:tgtEl>
                                      </p:cBhvr>
                                    </p:animEffect>
                                  </p:childTnLst>
                                </p:cTn>
                              </p:par>
                              <p:par>
                                <p:cTn fill="hold" id="17" nodeType="withEffect" presetClass="entr" presetID="10" presetSubtype="0">
                                  <p:stCondLst>
                                    <p:cond delay="2000"/>
                                  </p:stCondLst>
                                  <p:childTnLst>
                                    <p:set>
                                      <p:cBhvr>
                                        <p:cTn dur="1" fill="hold" id="18">
                                          <p:stCondLst>
                                            <p:cond delay="0"/>
                                          </p:stCondLst>
                                        </p:cTn>
                                        <p:tgtEl>
                                          <p:spTgt spid="1026"/>
                                        </p:tgtEl>
                                        <p:attrNameLst>
                                          <p:attrName>style.visibility</p:attrName>
                                        </p:attrNameLst>
                                      </p:cBhvr>
                                      <p:to>
                                        <p:strVal val="visible"/>
                                      </p:to>
                                    </p:set>
                                    <p:animEffect filter="fade" transition="in">
                                      <p:cBhvr>
                                        <p:cTn dur="500" id="19"/>
                                        <p:tgtEl>
                                          <p:spTgt spid="1026"/>
                                        </p:tgtEl>
                                      </p:cBhvr>
                                    </p:animEffect>
                                  </p:childTnLst>
                                </p:cTn>
                              </p:par>
                              <p:par>
                                <p:cTn fill="hold" grpId="0" id="20" nodeType="withEffect" presetClass="entr" presetID="10" presetSubtype="0">
                                  <p:stCondLst>
                                    <p:cond delay="2000"/>
                                  </p:stCondLst>
                                  <p:childTnLst>
                                    <p:set>
                                      <p:cBhvr>
                                        <p:cTn dur="1" fill="hold" id="21">
                                          <p:stCondLst>
                                            <p:cond delay="0"/>
                                          </p:stCondLst>
                                        </p:cTn>
                                        <p:tgtEl>
                                          <p:spTgt spid="10"/>
                                        </p:tgtEl>
                                        <p:attrNameLst>
                                          <p:attrName>style.visibility</p:attrName>
                                        </p:attrNameLst>
                                      </p:cBhvr>
                                      <p:to>
                                        <p:strVal val="visible"/>
                                      </p:to>
                                    </p:set>
                                    <p:animEffect filter="fade" transition="in">
                                      <p:cBhvr>
                                        <p:cTn dur="500" id="22"/>
                                        <p:tgtEl>
                                          <p:spTgt spid="10"/>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10"/>
      <p:bldP build="p" grpId="0" spid="3"/>
      <p:bldP grpId="0" spid="9"/>
    </p:bldLst>
  </p:timing>
</p:sld>
</file>

<file path=ppt/slides/slide23.xml><?xml version="1.0" encoding="utf-8"?>
<p:sld xmlns:p="http://schemas.openxmlformats.org/presentationml/2006/main" xmlns:a="http://schemas.openxmlformats.org/drawingml/2006/main" xmlns:r="http://schemas.openxmlformats.org/officeDocument/2006/relationships">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sp>
        <p:nvSpPr>
          <p:cNvPr id="9" name="Rectangle 4"/>
          <p:cNvSpPr>
            <a:spLocks noChangeArrowheads="1"/>
          </p:cNvSpPr>
          <p:nvPr/>
        </p:nvSpPr>
        <p:spPr bwMode="auto">
          <a:xfrm>
            <a:off x="189704" y="1353143"/>
            <a:ext cx="8778240" cy="5274670"/>
          </a:xfrm>
          <a:prstGeom prst="rect">
            <a:avLst/>
          </a:prstGeom>
          <a:solidFill>
            <a:schemeClr val="bg1">
              <a:alpha val="8980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wrap="none"/>
          <a:lstStyle/>
          <a:p>
            <a:endParaRPr dirty="0" lang="en-US"/>
          </a:p>
        </p:txBody>
      </p:sp>
      <p:sp>
        <p:nvSpPr>
          <p:cNvPr id="3" name="Content Placeholder 2"/>
          <p:cNvSpPr>
            <a:spLocks noGrp="1"/>
          </p:cNvSpPr>
          <p:nvPr>
            <p:ph idx="1"/>
          </p:nvPr>
        </p:nvSpPr>
        <p:spPr>
          <a:xfrm>
            <a:off x="4653756" y="1532467"/>
            <a:ext cx="4109244" cy="4724400"/>
          </a:xfrm>
        </p:spPr>
        <p:txBody>
          <a:bodyPr>
            <a:normAutofit fontScale="92500"/>
          </a:bodyPr>
          <a:lstStyle/>
          <a:p>
            <a:r>
              <a:rPr dirty="0" lang="en-US" smtClean="0" sz="2400">
                <a:latin charset="0" pitchFamily="34" typeface="Arial"/>
                <a:cs charset="0" pitchFamily="34" typeface="Arial"/>
              </a:rPr>
              <a:t>In the 1960s, Dr. Verghese Kurien organized an umbrella organization for small milk producer co-ops</a:t>
            </a:r>
          </a:p>
          <a:p>
            <a:endParaRPr dirty="0" lang="en-US" smtClean="0" sz="2400">
              <a:latin charset="0" pitchFamily="34" typeface="Arial"/>
              <a:cs charset="0" pitchFamily="34" typeface="Arial"/>
            </a:endParaRPr>
          </a:p>
          <a:p>
            <a:r>
              <a:rPr dirty="0" lang="en-US" smtClean="0" sz="2400">
                <a:latin charset="0" pitchFamily="34" typeface="Arial"/>
                <a:cs charset="0" pitchFamily="34" typeface="Arial"/>
              </a:rPr>
              <a:t>India now leads the world in milk production, overtaking the United States in 1997</a:t>
            </a:r>
          </a:p>
          <a:p>
            <a:endParaRPr dirty="0" lang="en-US" smtClean="0" sz="2400">
              <a:latin charset="0" pitchFamily="34" typeface="Arial"/>
              <a:cs charset="0" pitchFamily="34" typeface="Arial"/>
            </a:endParaRPr>
          </a:p>
          <a:p>
            <a:r>
              <a:rPr dirty="0" lang="en-US" smtClean="0" sz="2400">
                <a:latin charset="0" pitchFamily="34" typeface="Arial"/>
                <a:cs charset="0" pitchFamily="34" typeface="Arial"/>
              </a:rPr>
              <a:t>Cows are fed </a:t>
            </a:r>
            <a:r>
              <a:rPr dirty="0" lang="en-US" sz="2400">
                <a:latin charset="0" pitchFamily="34" typeface="Arial"/>
                <a:cs charset="0" pitchFamily="34" typeface="Arial"/>
              </a:rPr>
              <a:t>almost exclusively crop residues and </a:t>
            </a:r>
            <a:r>
              <a:rPr dirty="0" lang="en-US" smtClean="0" sz="2400">
                <a:latin charset="0" pitchFamily="34" typeface="Arial"/>
                <a:cs charset="0" pitchFamily="34" typeface="Arial"/>
              </a:rPr>
              <a:t>grass</a:t>
            </a:r>
            <a:endParaRPr dirty="0" lang="en-US" sz="2400">
              <a:latin charset="0" pitchFamily="34" typeface="Arial"/>
              <a:cs charset="0" pitchFamily="34" typeface="Arial"/>
            </a:endParaRPr>
          </a:p>
          <a:p>
            <a:endParaRPr dirty="0" lang="en-US" smtClean="0" sz="2400">
              <a:latin charset="0" pitchFamily="34" typeface="Arial"/>
              <a:cs charset="0" pitchFamily="34" typeface="Arial"/>
            </a:endParaRPr>
          </a:p>
        </p:txBody>
      </p:sp>
      <p:sp>
        <p:nvSpPr>
          <p:cNvPr id="4" name="Rectangle 2"/>
          <p:cNvSpPr>
            <a:spLocks noChangeArrowheads="1" noGrp="1"/>
          </p:cNvSpPr>
          <p:nvPr>
            <p:ph type="title"/>
          </p:nvPr>
        </p:nvSpPr>
        <p:spPr>
          <a:xfrm>
            <a:off x="457200" y="155448"/>
            <a:ext cx="8229600" cy="1143000"/>
          </a:xfrm>
        </p:spPr>
        <p:txBody>
          <a:bodyPr>
            <a:noAutofit/>
          </a:bodyPr>
          <a:lstStyle/>
          <a:p>
            <a:r>
              <a:rPr dirty="0" lang="en-US" sz="3600">
                <a:solidFill>
                  <a:schemeClr val="bg1"/>
                </a:solidFill>
                <a:latin charset="0" pitchFamily="34" typeface="Arial"/>
                <a:cs charset="0" pitchFamily="34" typeface="Arial"/>
              </a:rPr>
              <a:t>No Grain Needed: India's Dairy Model</a:t>
            </a:r>
            <a:endParaRPr dirty="0" lang="en-US" smtClean="0" sz="3600">
              <a:solidFill>
                <a:schemeClr val="bg1"/>
              </a:solidFill>
              <a:latin charset="0" pitchFamily="34" typeface="Arial"/>
              <a:cs charset="0" pitchFamily="34" typeface="Arial"/>
            </a:endParaRPr>
          </a:p>
        </p:txBody>
      </p:sp>
      <p:sp>
        <p:nvSpPr>
          <p:cNvPr id="5" name="Line 11"/>
          <p:cNvSpPr>
            <a:spLocks noChangeShapeType="1"/>
          </p:cNvSpPr>
          <p:nvPr/>
        </p:nvSpPr>
        <p:spPr bwMode="auto">
          <a:xfrm>
            <a:off x="594360" y="1069848"/>
            <a:ext cx="8549640"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dirty="0" lang="en-US">
              <a:solidFill>
                <a:prstClr val="black"/>
              </a:solidFill>
            </a:endParaRPr>
          </a:p>
        </p:txBody>
      </p:sp>
      <p:sp>
        <p:nvSpPr>
          <p:cNvPr id="8" name="Text Box 18"/>
          <p:cNvSpPr txBox="1">
            <a:spLocks noChangeArrowheads="1"/>
          </p:cNvSpPr>
          <p:nvPr/>
        </p:nvSpPr>
        <p:spPr bwMode="auto">
          <a:xfrm>
            <a:off x="6650038" y="6627813"/>
            <a:ext cx="249396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charset="0" typeface="Arial"/>
              </a:defRPr>
            </a:lvl1pPr>
            <a:lvl2pPr eaLnBrk="0" hangingPunct="0" indent="-285750" marL="742950">
              <a:defRPr>
                <a:solidFill>
                  <a:schemeClr val="tx1"/>
                </a:solidFill>
                <a:latin charset="0" typeface="Arial"/>
              </a:defRPr>
            </a:lvl2pPr>
            <a:lvl3pPr eaLnBrk="0" hangingPunct="0" indent="-228600" marL="1143000">
              <a:defRPr>
                <a:solidFill>
                  <a:schemeClr val="tx1"/>
                </a:solidFill>
                <a:latin charset="0" typeface="Arial"/>
              </a:defRPr>
            </a:lvl3pPr>
            <a:lvl4pPr eaLnBrk="0" hangingPunct="0" indent="-228600" marL="1600200">
              <a:defRPr>
                <a:solidFill>
                  <a:schemeClr val="tx1"/>
                </a:solidFill>
                <a:latin charset="0" typeface="Arial"/>
              </a:defRPr>
            </a:lvl4pPr>
            <a:lvl5pPr eaLnBrk="0" hangingPunct="0" indent="-228600" marL="2057400">
              <a:defRPr>
                <a:solidFill>
                  <a:schemeClr val="tx1"/>
                </a:solidFill>
                <a:latin charset="0" typeface="Arial"/>
              </a:defRPr>
            </a:lvl5pPr>
            <a:lvl6pPr algn="ctr" eaLnBrk="0" fontAlgn="base" hangingPunct="0" indent="-228600" marL="2514600">
              <a:spcBef>
                <a:spcPct val="0"/>
              </a:spcBef>
              <a:spcAft>
                <a:spcPct val="0"/>
              </a:spcAft>
              <a:defRPr>
                <a:solidFill>
                  <a:schemeClr val="tx1"/>
                </a:solidFill>
                <a:latin charset="0" typeface="Arial"/>
              </a:defRPr>
            </a:lvl6pPr>
            <a:lvl7pPr algn="ctr" eaLnBrk="0" fontAlgn="base" hangingPunct="0" indent="-228600" marL="2971800">
              <a:spcBef>
                <a:spcPct val="0"/>
              </a:spcBef>
              <a:spcAft>
                <a:spcPct val="0"/>
              </a:spcAft>
              <a:defRPr>
                <a:solidFill>
                  <a:schemeClr val="tx1"/>
                </a:solidFill>
                <a:latin charset="0" typeface="Arial"/>
              </a:defRPr>
            </a:lvl7pPr>
            <a:lvl8pPr algn="ctr" eaLnBrk="0" fontAlgn="base" hangingPunct="0" indent="-228600" marL="3429000">
              <a:spcBef>
                <a:spcPct val="0"/>
              </a:spcBef>
              <a:spcAft>
                <a:spcPct val="0"/>
              </a:spcAft>
              <a:defRPr>
                <a:solidFill>
                  <a:schemeClr val="tx1"/>
                </a:solidFill>
                <a:latin charset="0" typeface="Arial"/>
              </a:defRPr>
            </a:lvl8pPr>
            <a:lvl9pPr algn="ctr" eaLnBrk="0" fontAlgn="base" hangingPunct="0" indent="-228600" marL="3886200">
              <a:spcBef>
                <a:spcPct val="0"/>
              </a:spcBef>
              <a:spcAft>
                <a:spcPct val="0"/>
              </a:spcAft>
              <a:defRPr>
                <a:solidFill>
                  <a:schemeClr val="tx1"/>
                </a:solidFill>
                <a:latin charset="0" typeface="Arial"/>
              </a:defRPr>
            </a:lvl9pPr>
          </a:lstStyle>
          <a:p>
            <a:pPr algn="ctr" eaLnBrk="1" fontAlgn="base" hangingPunct="1">
              <a:spcBef>
                <a:spcPct val="50000"/>
              </a:spcBef>
              <a:spcAft>
                <a:spcPct val="0"/>
              </a:spcAft>
            </a:pPr>
            <a:r>
              <a:rPr dirty="0" i="1" lang="en-US" sz="900">
                <a:solidFill>
                  <a:srgbClr val="FFFFFF"/>
                </a:solidFill>
              </a:rPr>
              <a:t>Photo Credit: USDA / </a:t>
            </a:r>
            <a:r>
              <a:rPr dirty="0" i="1" lang="en-US" smtClean="0" sz="900">
                <a:solidFill>
                  <a:srgbClr val="FFFFFF"/>
                </a:solidFill>
              </a:rPr>
              <a:t>Scott </a:t>
            </a:r>
            <a:r>
              <a:rPr dirty="0" i="1" lang="en-US" sz="900">
                <a:solidFill>
                  <a:srgbClr val="FFFFFF"/>
                </a:solidFill>
              </a:rPr>
              <a:t>Bauer</a:t>
            </a:r>
          </a:p>
        </p:txBody>
      </p:sp>
      <p:pic>
        <p:nvPicPr>
          <p:cNvPr id="2050" name="Picture 2"/>
          <p:cNvPicPr>
            <a:picLocks noChangeArrowheads="1" noChangeAspect="1"/>
          </p:cNvPicPr>
          <p:nvPr/>
        </p:nvPicPr>
        <p:blipFill rotWithShape="1">
          <a:blip r:embed="rId4">
            <a:extLst>
              <a:ext uri="{28A0092B-C50C-407E-A947-70E740481C1C}">
                <a14:useLocalDpi xmlns:a14="http://schemas.microsoft.com/office/drawing/2010/main" val="0"/>
              </a:ext>
            </a:extLst>
          </a:blip>
          <a:stretch/>
        </p:blipFill>
        <p:spPr bwMode="auto">
          <a:xfrm>
            <a:off x="424302" y="2270078"/>
            <a:ext cx="4263031" cy="324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pic>
      <p:sp>
        <p:nvSpPr>
          <p:cNvPr id="10" name="Text Box 10"/>
          <p:cNvSpPr txBox="1">
            <a:spLocks noChangeArrowheads="1"/>
          </p:cNvSpPr>
          <p:nvPr/>
        </p:nvSpPr>
        <p:spPr bwMode="auto">
          <a:xfrm>
            <a:off x="880268" y="1771247"/>
            <a:ext cx="36972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charset="0" typeface="Arial"/>
              </a:defRPr>
            </a:lvl1pPr>
            <a:lvl2pPr eaLnBrk="0" hangingPunct="0" indent="-285750" marL="742950">
              <a:defRPr>
                <a:solidFill>
                  <a:schemeClr val="tx1"/>
                </a:solidFill>
                <a:latin charset="0" typeface="Arial"/>
              </a:defRPr>
            </a:lvl2pPr>
            <a:lvl3pPr eaLnBrk="0" hangingPunct="0" indent="-228600" marL="1143000">
              <a:defRPr>
                <a:solidFill>
                  <a:schemeClr val="tx1"/>
                </a:solidFill>
                <a:latin charset="0" typeface="Arial"/>
              </a:defRPr>
            </a:lvl3pPr>
            <a:lvl4pPr eaLnBrk="0" hangingPunct="0" indent="-228600" marL="1600200">
              <a:defRPr>
                <a:solidFill>
                  <a:schemeClr val="tx1"/>
                </a:solidFill>
                <a:latin charset="0" typeface="Arial"/>
              </a:defRPr>
            </a:lvl4pPr>
            <a:lvl5pPr eaLnBrk="0" hangingPunct="0" indent="-228600" marL="2057400">
              <a:defRPr>
                <a:solidFill>
                  <a:schemeClr val="tx1"/>
                </a:solidFill>
                <a:latin charset="0" typeface="Arial"/>
              </a:defRPr>
            </a:lvl5pPr>
            <a:lvl6pPr algn="ctr" eaLnBrk="0" fontAlgn="base" hangingPunct="0" indent="-228600" marL="2514600">
              <a:spcBef>
                <a:spcPct val="0"/>
              </a:spcBef>
              <a:spcAft>
                <a:spcPct val="0"/>
              </a:spcAft>
              <a:defRPr>
                <a:solidFill>
                  <a:schemeClr val="tx1"/>
                </a:solidFill>
                <a:latin charset="0" typeface="Arial"/>
              </a:defRPr>
            </a:lvl6pPr>
            <a:lvl7pPr algn="ctr" eaLnBrk="0" fontAlgn="base" hangingPunct="0" indent="-228600" marL="2971800">
              <a:spcBef>
                <a:spcPct val="0"/>
              </a:spcBef>
              <a:spcAft>
                <a:spcPct val="0"/>
              </a:spcAft>
              <a:defRPr>
                <a:solidFill>
                  <a:schemeClr val="tx1"/>
                </a:solidFill>
                <a:latin charset="0" typeface="Arial"/>
              </a:defRPr>
            </a:lvl7pPr>
            <a:lvl8pPr algn="ctr" eaLnBrk="0" fontAlgn="base" hangingPunct="0" indent="-228600" marL="3429000">
              <a:spcBef>
                <a:spcPct val="0"/>
              </a:spcBef>
              <a:spcAft>
                <a:spcPct val="0"/>
              </a:spcAft>
              <a:defRPr>
                <a:solidFill>
                  <a:schemeClr val="tx1"/>
                </a:solidFill>
                <a:latin charset="0" typeface="Arial"/>
              </a:defRPr>
            </a:lvl8pPr>
            <a:lvl9pPr algn="ctr" eaLnBrk="0" fontAlgn="base" hangingPunct="0" indent="-228600" marL="3886200">
              <a:spcBef>
                <a:spcPct val="0"/>
              </a:spcBef>
              <a:spcAft>
                <a:spcPct val="0"/>
              </a:spcAft>
              <a:defRPr>
                <a:solidFill>
                  <a:schemeClr val="tx1"/>
                </a:solidFill>
                <a:latin charset="0" typeface="Arial"/>
              </a:defRPr>
            </a:lvl9pPr>
          </a:lstStyle>
          <a:p>
            <a:pPr algn="ctr" eaLnBrk="1" hangingPunct="1">
              <a:spcBef>
                <a:spcPct val="50000"/>
              </a:spcBef>
            </a:pPr>
            <a:r>
              <a:rPr b="1" dirty="0" lang="en-US" sz="1600">
                <a:solidFill>
                  <a:srgbClr val="333333"/>
                </a:solidFill>
              </a:rPr>
              <a:t>Milk Production in India and the </a:t>
            </a:r>
            <a:br>
              <a:rPr b="1" dirty="0" lang="en-US" sz="1600">
                <a:solidFill>
                  <a:srgbClr val="333333"/>
                </a:solidFill>
              </a:rPr>
            </a:br>
            <a:r>
              <a:rPr b="1" dirty="0" lang="en-US" smtClean="0" sz="1600">
                <a:solidFill>
                  <a:srgbClr val="333333"/>
                </a:solidFill>
              </a:rPr>
              <a:t>United </a:t>
            </a:r>
            <a:r>
              <a:rPr b="1" dirty="0" lang="en-US" sz="1600">
                <a:solidFill>
                  <a:srgbClr val="333333"/>
                </a:solidFill>
              </a:rPr>
              <a:t>States, 1961-2010</a:t>
            </a:r>
          </a:p>
        </p:txBody>
      </p:sp>
    </p:spTree>
    <p:extLst>
      <p:ext uri="{BB962C8B-B14F-4D97-AF65-F5344CB8AC3E}">
        <p14:creationId xmlns:p14="http://schemas.microsoft.com/office/powerpoint/2010/main" val="2969233691"/>
      </p:ext>
    </p:extLst>
  </p:cSld>
  <p:clrMapOvr>
    <a:masterClrMapping/>
  </p:clrMapOvr>
  <p:timing>
    <p:tnLst>
      <p:par>
        <p:cTn dur="indefinite" id="1" nodeType="tmRoot" restart="never">
          <p:childTnLst>
            <p:seq concurrent="1" nextAc="seek">
              <p:cTn dur="indefinite" id="2" nodeType="mainSeq">
                <p:childTnLst>
                  <p:par>
                    <p:cTn fill="hold" id="3">
                      <p:stCondLst>
                        <p:cond delay="indefinite"/>
                        <p:cond delay="0" evt="onBegin">
                          <p:tn val="2"/>
                        </p:cond>
                      </p:stCondLst>
                      <p:childTnLst>
                        <p:par>
                          <p:cTn fill="hold" id="4">
                            <p:stCondLst>
                              <p:cond delay="0"/>
                            </p:stCondLst>
                            <p:childTnLst>
                              <p:par>
                                <p:cTn fill="hold" grpId="0" id="5" nodeType="withEffect" presetClass="entr" presetID="10" presetSubtype="0">
                                  <p:stCondLst>
                                    <p:cond delay="2000"/>
                                  </p:stCondLst>
                                  <p:childTnLst>
                                    <p:set>
                                      <p:cBhvr>
                                        <p:cTn dur="1" fill="hold" id="6">
                                          <p:stCondLst>
                                            <p:cond delay="0"/>
                                          </p:stCondLst>
                                        </p:cTn>
                                        <p:tgtEl>
                                          <p:spTgt spid="3">
                                            <p:txEl>
                                              <p:pRg end="0" st="0"/>
                                            </p:txEl>
                                          </p:spTgt>
                                        </p:tgtEl>
                                        <p:attrNameLst>
                                          <p:attrName>style.visibility</p:attrName>
                                        </p:attrNameLst>
                                      </p:cBhvr>
                                      <p:to>
                                        <p:strVal val="visible"/>
                                      </p:to>
                                    </p:set>
                                    <p:animEffect filter="fade" transition="in">
                                      <p:cBhvr>
                                        <p:cTn dur="500" id="7"/>
                                        <p:tgtEl>
                                          <p:spTgt spid="3">
                                            <p:txEl>
                                              <p:pRg end="0" st="0"/>
                                            </p:txEl>
                                          </p:spTgt>
                                        </p:tgtEl>
                                      </p:cBhvr>
                                    </p:animEffect>
                                  </p:childTnLst>
                                </p:cTn>
                              </p:par>
                              <p:par>
                                <p:cTn fill="hold" grpId="0" id="8" nodeType="withEffect" presetClass="entr" presetID="10" presetSubtype="0">
                                  <p:stCondLst>
                                    <p:cond delay="2000"/>
                                  </p:stCondLst>
                                  <p:childTnLst>
                                    <p:set>
                                      <p:cBhvr>
                                        <p:cTn dur="1" fill="hold" id="9">
                                          <p:stCondLst>
                                            <p:cond delay="0"/>
                                          </p:stCondLst>
                                        </p:cTn>
                                        <p:tgtEl>
                                          <p:spTgt spid="3">
                                            <p:txEl>
                                              <p:pRg end="2" st="2"/>
                                            </p:txEl>
                                          </p:spTgt>
                                        </p:tgtEl>
                                        <p:attrNameLst>
                                          <p:attrName>style.visibility</p:attrName>
                                        </p:attrNameLst>
                                      </p:cBhvr>
                                      <p:to>
                                        <p:strVal val="visible"/>
                                      </p:to>
                                    </p:set>
                                    <p:animEffect filter="fade" transition="in">
                                      <p:cBhvr>
                                        <p:cTn dur="500" id="10"/>
                                        <p:tgtEl>
                                          <p:spTgt spid="3">
                                            <p:txEl>
                                              <p:pRg end="2" st="2"/>
                                            </p:txEl>
                                          </p:spTgt>
                                        </p:tgtEl>
                                      </p:cBhvr>
                                    </p:animEffect>
                                  </p:childTnLst>
                                </p:cTn>
                              </p:par>
                              <p:par>
                                <p:cTn fill="hold" grpId="0" id="11" nodeType="withEffect" presetClass="entr" presetID="10" presetSubtype="0">
                                  <p:stCondLst>
                                    <p:cond delay="2000"/>
                                  </p:stCondLst>
                                  <p:childTnLst>
                                    <p:set>
                                      <p:cBhvr>
                                        <p:cTn dur="1" fill="hold" id="12">
                                          <p:stCondLst>
                                            <p:cond delay="0"/>
                                          </p:stCondLst>
                                        </p:cTn>
                                        <p:tgtEl>
                                          <p:spTgt spid="3">
                                            <p:txEl>
                                              <p:pRg end="4" st="4"/>
                                            </p:txEl>
                                          </p:spTgt>
                                        </p:tgtEl>
                                        <p:attrNameLst>
                                          <p:attrName>style.visibility</p:attrName>
                                        </p:attrNameLst>
                                      </p:cBhvr>
                                      <p:to>
                                        <p:strVal val="visible"/>
                                      </p:to>
                                    </p:set>
                                    <p:animEffect filter="fade" transition="in">
                                      <p:cBhvr>
                                        <p:cTn dur="500" id="13"/>
                                        <p:tgtEl>
                                          <p:spTgt spid="3">
                                            <p:txEl>
                                              <p:pRg end="4" st="4"/>
                                            </p:txEl>
                                          </p:spTgt>
                                        </p:tgtEl>
                                      </p:cBhvr>
                                    </p:animEffect>
                                  </p:childTnLst>
                                </p:cTn>
                              </p:par>
                              <p:par>
                                <p:cTn fill="hold" grpId="0" id="14" nodeType="withEffect" presetClass="entr" presetID="10" presetSubtype="0">
                                  <p:stCondLst>
                                    <p:cond delay="2000"/>
                                  </p:stCondLst>
                                  <p:childTnLst>
                                    <p:set>
                                      <p:cBhvr>
                                        <p:cTn dur="1" fill="hold" id="15">
                                          <p:stCondLst>
                                            <p:cond delay="0"/>
                                          </p:stCondLst>
                                        </p:cTn>
                                        <p:tgtEl>
                                          <p:spTgt spid="10"/>
                                        </p:tgtEl>
                                        <p:attrNameLst>
                                          <p:attrName>style.visibility</p:attrName>
                                        </p:attrNameLst>
                                      </p:cBhvr>
                                      <p:to>
                                        <p:strVal val="visible"/>
                                      </p:to>
                                    </p:set>
                                    <p:animEffect filter="fade" transition="in">
                                      <p:cBhvr>
                                        <p:cTn dur="500" id="16"/>
                                        <p:tgtEl>
                                          <p:spTgt spid="10"/>
                                        </p:tgtEl>
                                      </p:cBhvr>
                                    </p:animEffect>
                                  </p:childTnLst>
                                </p:cTn>
                              </p:par>
                              <p:par>
                                <p:cTn fill="hold" id="17" nodeType="withEffect" presetClass="entr" presetID="10" presetSubtype="0">
                                  <p:stCondLst>
                                    <p:cond delay="2000"/>
                                  </p:stCondLst>
                                  <p:childTnLst>
                                    <p:set>
                                      <p:cBhvr>
                                        <p:cTn dur="1" fill="hold" id="18">
                                          <p:stCondLst>
                                            <p:cond delay="0"/>
                                          </p:stCondLst>
                                        </p:cTn>
                                        <p:tgtEl>
                                          <p:spTgt spid="2050"/>
                                        </p:tgtEl>
                                        <p:attrNameLst>
                                          <p:attrName>style.visibility</p:attrName>
                                        </p:attrNameLst>
                                      </p:cBhvr>
                                      <p:to>
                                        <p:strVal val="visible"/>
                                      </p:to>
                                    </p:set>
                                    <p:animEffect filter="fade" transition="in">
                                      <p:cBhvr>
                                        <p:cTn dur="500" id="19"/>
                                        <p:tgtEl>
                                          <p:spTgt spid="2050"/>
                                        </p:tgtEl>
                                      </p:cBhvr>
                                    </p:animEffect>
                                  </p:childTnLst>
                                </p:cTn>
                              </p:par>
                              <p:par>
                                <p:cTn fill="hold" grpId="0" id="20" nodeType="withEffect" presetClass="entr" presetID="10" presetSubtype="0">
                                  <p:stCondLst>
                                    <p:cond delay="2000"/>
                                  </p:stCondLst>
                                  <p:childTnLst>
                                    <p:set>
                                      <p:cBhvr>
                                        <p:cTn dur="1" fill="hold" id="21">
                                          <p:stCondLst>
                                            <p:cond delay="0"/>
                                          </p:stCondLst>
                                        </p:cTn>
                                        <p:tgtEl>
                                          <p:spTgt spid="9"/>
                                        </p:tgtEl>
                                        <p:attrNameLst>
                                          <p:attrName>style.visibility</p:attrName>
                                        </p:attrNameLst>
                                      </p:cBhvr>
                                      <p:to>
                                        <p:strVal val="visible"/>
                                      </p:to>
                                    </p:set>
                                    <p:animEffect filter="fade" transition="in">
                                      <p:cBhvr>
                                        <p:cTn dur="500" id="22"/>
                                        <p:tgtEl>
                                          <p:spTgt spid="9"/>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9"/>
      <p:bldP build="p" grpId="0" spid="3"/>
      <p:bldP grpId="0" spid="1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000" r="-7000"/>
          </a:stretch>
        </a:blipFill>
        <a:effectLst/>
      </p:bgPr>
    </p:bg>
    <p:spTree>
      <p:nvGrpSpPr>
        <p:cNvPr id="1" name=""/>
        <p:cNvGrpSpPr/>
        <p:nvPr/>
      </p:nvGrpSpPr>
      <p:grpSpPr>
        <a:xfrm>
          <a:off x="0" y="0"/>
          <a:ext cx="0" cy="0"/>
          <a:chOff x="0" y="0"/>
          <a:chExt cx="0" cy="0"/>
        </a:xfrm>
      </p:grpSpPr>
      <p:sp>
        <p:nvSpPr>
          <p:cNvPr id="8" name="Rectangle 4"/>
          <p:cNvSpPr>
            <a:spLocks noChangeArrowheads="1"/>
          </p:cNvSpPr>
          <p:nvPr/>
        </p:nvSpPr>
        <p:spPr bwMode="auto">
          <a:xfrm>
            <a:off x="189704" y="1447800"/>
            <a:ext cx="8778240" cy="4572000"/>
          </a:xfrm>
          <a:prstGeom prst="rect">
            <a:avLst/>
          </a:prstGeom>
          <a:solidFill>
            <a:schemeClr val="bg1">
              <a:alpha val="8980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sp>
        <p:nvSpPr>
          <p:cNvPr id="3" name="Content Placeholder 2"/>
          <p:cNvSpPr>
            <a:spLocks noGrp="1"/>
          </p:cNvSpPr>
          <p:nvPr>
            <p:ph idx="1"/>
          </p:nvPr>
        </p:nvSpPr>
        <p:spPr>
          <a:xfrm>
            <a:off x="457200" y="1600200"/>
            <a:ext cx="8229600" cy="4267200"/>
          </a:xfrm>
        </p:spPr>
        <p:txBody>
          <a:bodyPr>
            <a:normAutofit/>
          </a:bodyPr>
          <a:lstStyle/>
          <a:p>
            <a:r>
              <a:rPr lang="en-US" dirty="0">
                <a:latin typeface="Arial" pitchFamily="34" charset="0"/>
                <a:cs typeface="Arial" pitchFamily="34" charset="0"/>
              </a:rPr>
              <a:t>Cows in China's "Beef Belt" are fed straw and cornstalks from double-cropped winter wheat and corn fields</a:t>
            </a:r>
          </a:p>
          <a:p>
            <a:endParaRPr lang="en-US" dirty="0">
              <a:latin typeface="Arial" pitchFamily="34" charset="0"/>
              <a:cs typeface="Arial" pitchFamily="34" charset="0"/>
            </a:endParaRPr>
          </a:p>
          <a:p>
            <a:r>
              <a:rPr lang="en-US" dirty="0">
                <a:latin typeface="Arial" pitchFamily="34" charset="0"/>
                <a:cs typeface="Arial" pitchFamily="34" charset="0"/>
              </a:rPr>
              <a:t>Four carp species farmed together in China feed on what they would in the wild </a:t>
            </a:r>
            <a:r>
              <a:rPr lang="en-US" dirty="0" smtClean="0">
                <a:latin typeface="Arial" pitchFamily="34" charset="0"/>
                <a:cs typeface="Arial" pitchFamily="34" charset="0"/>
              </a:rPr>
              <a:t>(e.g. plankton, aquatic plants); no grain or fish meal involved</a:t>
            </a:r>
          </a:p>
          <a:p>
            <a:endParaRPr lang="en-US" dirty="0" smtClean="0">
              <a:latin typeface="Arial" pitchFamily="34" charset="0"/>
              <a:cs typeface="Arial" pitchFamily="34" charset="0"/>
            </a:endParaRPr>
          </a:p>
        </p:txBody>
      </p:sp>
      <p:sp>
        <p:nvSpPr>
          <p:cNvPr id="4" name="Rectangle 2"/>
          <p:cNvSpPr>
            <a:spLocks noGrp="1" noChangeArrowheads="1"/>
          </p:cNvSpPr>
          <p:nvPr>
            <p:ph type="title"/>
          </p:nvPr>
        </p:nvSpPr>
        <p:spPr>
          <a:xfrm>
            <a:off x="457200" y="155448"/>
            <a:ext cx="8229600" cy="1143000"/>
          </a:xfrm>
        </p:spPr>
        <p:txBody>
          <a:bodyPr>
            <a:noAutofit/>
          </a:bodyPr>
          <a:lstStyle/>
          <a:p>
            <a:r>
              <a:rPr lang="en-US" sz="3600" dirty="0">
                <a:solidFill>
                  <a:schemeClr val="bg1"/>
                </a:solidFill>
                <a:latin typeface="Arial" pitchFamily="34" charset="0"/>
                <a:cs typeface="Arial" pitchFamily="34" charset="0"/>
              </a:rPr>
              <a:t>No Grain Needed: </a:t>
            </a:r>
            <a:r>
              <a:rPr lang="en-US" sz="3600" dirty="0" smtClean="0">
                <a:solidFill>
                  <a:schemeClr val="bg1"/>
                </a:solidFill>
                <a:latin typeface="Arial" pitchFamily="34" charset="0"/>
                <a:cs typeface="Arial" pitchFamily="34" charset="0"/>
              </a:rPr>
              <a:t>Beef </a:t>
            </a:r>
            <a:r>
              <a:rPr lang="en-US" sz="3600" dirty="0">
                <a:solidFill>
                  <a:schemeClr val="bg1"/>
                </a:solidFill>
                <a:latin typeface="Arial" pitchFamily="34" charset="0"/>
                <a:cs typeface="Arial" pitchFamily="34" charset="0"/>
              </a:rPr>
              <a:t>and </a:t>
            </a:r>
            <a:r>
              <a:rPr lang="en-US" sz="3600" dirty="0" smtClean="0">
                <a:solidFill>
                  <a:schemeClr val="bg1"/>
                </a:solidFill>
                <a:latin typeface="Arial" pitchFamily="34" charset="0"/>
                <a:cs typeface="Arial" pitchFamily="34" charset="0"/>
              </a:rPr>
              <a:t/>
            </a:r>
            <a:br>
              <a:rPr lang="en-US" sz="3600" dirty="0" smtClean="0">
                <a:solidFill>
                  <a:schemeClr val="bg1"/>
                </a:solidFill>
                <a:latin typeface="Arial" pitchFamily="34" charset="0"/>
                <a:cs typeface="Arial" pitchFamily="34" charset="0"/>
              </a:rPr>
            </a:br>
            <a:r>
              <a:rPr lang="en-US" sz="3600" dirty="0" smtClean="0">
                <a:solidFill>
                  <a:schemeClr val="bg1"/>
                </a:solidFill>
                <a:latin typeface="Arial" pitchFamily="34" charset="0"/>
                <a:cs typeface="Arial" pitchFamily="34" charset="0"/>
              </a:rPr>
              <a:t>Farmed Fish in China</a:t>
            </a:r>
          </a:p>
        </p:txBody>
      </p:sp>
      <p:sp>
        <p:nvSpPr>
          <p:cNvPr id="5" name="Line 11"/>
          <p:cNvSpPr>
            <a:spLocks noChangeShapeType="1"/>
          </p:cNvSpPr>
          <p:nvPr/>
        </p:nvSpPr>
        <p:spPr bwMode="auto">
          <a:xfrm>
            <a:off x="594360" y="1219200"/>
            <a:ext cx="8549640"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6" name="Text Box 18"/>
          <p:cNvSpPr txBox="1">
            <a:spLocks noChangeArrowheads="1"/>
          </p:cNvSpPr>
          <p:nvPr/>
        </p:nvSpPr>
        <p:spPr bwMode="auto">
          <a:xfrm>
            <a:off x="6650038" y="6627813"/>
            <a:ext cx="249396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sz="900" i="1" dirty="0" smtClean="0">
                <a:solidFill>
                  <a:schemeClr val="bg1"/>
                </a:solidFill>
              </a:rPr>
              <a:t>Photo Credit: iStockPhoto / </a:t>
            </a:r>
            <a:r>
              <a:rPr lang="en-US" sz="900" dirty="0">
                <a:solidFill>
                  <a:schemeClr val="bg1"/>
                </a:solidFill>
              </a:rPr>
              <a:t>Pazhyna</a:t>
            </a:r>
          </a:p>
        </p:txBody>
      </p:sp>
    </p:spTree>
    <p:extLst>
      <p:ext uri="{BB962C8B-B14F-4D97-AF65-F5344CB8AC3E}">
        <p14:creationId xmlns:p14="http://schemas.microsoft.com/office/powerpoint/2010/main" val="868331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200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7000" r="-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5400" y="2590799"/>
            <a:ext cx="6553200" cy="1143000"/>
          </a:xfrm>
          <a:solidFill>
            <a:schemeClr val="bg1">
              <a:alpha val="90000"/>
            </a:schemeClr>
          </a:solidFill>
        </p:spPr>
        <p:txBody>
          <a:bodyPr>
            <a:normAutofit fontScale="90000"/>
          </a:bodyPr>
          <a:lstStyle/>
          <a:p>
            <a:r>
              <a:rPr lang="en-US" sz="3600" dirty="0" smtClean="0">
                <a:solidFill>
                  <a:schemeClr val="bg1">
                    <a:lumMod val="50000"/>
                  </a:schemeClr>
                </a:solidFill>
                <a:latin typeface="Arial" pitchFamily="34" charset="0"/>
                <a:cs typeface="Arial" pitchFamily="34" charset="0"/>
              </a:rPr>
              <a:t>Chapter </a:t>
            </a:r>
            <a:r>
              <a:rPr lang="en-US" sz="3600" dirty="0">
                <a:solidFill>
                  <a:schemeClr val="bg1">
                    <a:lumMod val="50000"/>
                  </a:schemeClr>
                </a:solidFill>
                <a:latin typeface="Arial" pitchFamily="34" charset="0"/>
                <a:cs typeface="Arial" pitchFamily="34" charset="0"/>
              </a:rPr>
              <a:t>4</a:t>
            </a:r>
            <a:r>
              <a:rPr lang="en-US" dirty="0" smtClean="0">
                <a:latin typeface="Arial" pitchFamily="34" charset="0"/>
                <a:cs typeface="Arial" pitchFamily="34" charset="0"/>
              </a:rPr>
              <a:t/>
            </a:r>
            <a:br>
              <a:rPr lang="en-US" dirty="0" smtClean="0">
                <a:latin typeface="Arial" pitchFamily="34" charset="0"/>
                <a:cs typeface="Arial" pitchFamily="34" charset="0"/>
              </a:rPr>
            </a:br>
            <a:r>
              <a:rPr lang="en-US" dirty="0" smtClean="0">
                <a:latin typeface="Arial" pitchFamily="34" charset="0"/>
                <a:cs typeface="Arial" pitchFamily="34" charset="0"/>
              </a:rPr>
              <a:t>Food or Fuel?</a:t>
            </a:r>
            <a:endParaRPr lang="en-US" dirty="0">
              <a:latin typeface="Arial" pitchFamily="34" charset="0"/>
              <a:cs typeface="Arial" pitchFamily="34" charset="0"/>
            </a:endParaRPr>
          </a:p>
        </p:txBody>
      </p:sp>
      <p:sp>
        <p:nvSpPr>
          <p:cNvPr id="4" name="Text Box 18"/>
          <p:cNvSpPr txBox="1">
            <a:spLocks noChangeArrowheads="1"/>
          </p:cNvSpPr>
          <p:nvPr/>
        </p:nvSpPr>
        <p:spPr bwMode="auto">
          <a:xfrm>
            <a:off x="6650038" y="6627813"/>
            <a:ext cx="249396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sz="900" i="1" dirty="0"/>
              <a:t>Photo Credit: iStockPhoto / </a:t>
            </a:r>
            <a:r>
              <a:rPr lang="en-US" sz="900" dirty="0"/>
              <a:t>Vasata Studio</a:t>
            </a:r>
          </a:p>
        </p:txBody>
      </p:sp>
    </p:spTree>
    <p:extLst>
      <p:ext uri="{BB962C8B-B14F-4D97-AF65-F5344CB8AC3E}">
        <p14:creationId xmlns:p14="http://schemas.microsoft.com/office/powerpoint/2010/main" val="544441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p="http://schemas.openxmlformats.org/presentationml/2006/main" xmlns:a="http://schemas.openxmlformats.org/drawingml/2006/main" xmlns:r="http://schemas.openxmlformats.org/officeDocument/2006/relationships">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sp>
        <p:nvSpPr>
          <p:cNvPr id="10" name="Rectangle 4"/>
          <p:cNvSpPr>
            <a:spLocks noChangeArrowheads="1"/>
          </p:cNvSpPr>
          <p:nvPr/>
        </p:nvSpPr>
        <p:spPr bwMode="auto">
          <a:xfrm>
            <a:off x="189704" y="1353143"/>
            <a:ext cx="8778240" cy="5274670"/>
          </a:xfrm>
          <a:prstGeom prst="rect">
            <a:avLst/>
          </a:prstGeom>
          <a:solidFill>
            <a:schemeClr val="bg1">
              <a:alpha val="8980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wrap="none"/>
          <a:lstStyle/>
          <a:p>
            <a:endParaRPr dirty="0" lang="en-US"/>
          </a:p>
        </p:txBody>
      </p:sp>
      <p:sp>
        <p:nvSpPr>
          <p:cNvPr id="3" name="Content Placeholder 2"/>
          <p:cNvSpPr>
            <a:spLocks noGrp="1"/>
          </p:cNvSpPr>
          <p:nvPr>
            <p:ph idx="1"/>
          </p:nvPr>
        </p:nvSpPr>
        <p:spPr>
          <a:xfrm>
            <a:off x="304800" y="1469886"/>
            <a:ext cx="4564380" cy="4549914"/>
          </a:xfrm>
        </p:spPr>
        <p:txBody>
          <a:bodyPr>
            <a:noAutofit/>
          </a:bodyPr>
          <a:lstStyle/>
          <a:p>
            <a:pPr>
              <a:spcBef>
                <a:spcPts val="0"/>
              </a:spcBef>
              <a:spcAft>
                <a:spcPts val="600"/>
              </a:spcAft>
            </a:pPr>
            <a:r>
              <a:rPr dirty="0" lang="en-US" smtClean="0" sz="2400">
                <a:latin charset="0" pitchFamily="34" typeface="Arial"/>
                <a:cs charset="0" pitchFamily="34" typeface="Arial"/>
              </a:rPr>
              <a:t>U.S. corn is largest </a:t>
            </a:r>
            <a:r>
              <a:rPr dirty="0" lang="en-US" sz="2400">
                <a:latin charset="0" pitchFamily="34" typeface="Arial"/>
                <a:cs charset="0" pitchFamily="34" typeface="Arial"/>
              </a:rPr>
              <a:t>crop of </a:t>
            </a:r>
            <a:r>
              <a:rPr dirty="0" lang="en-US" smtClean="0" sz="2400">
                <a:latin charset="0" pitchFamily="34" typeface="Arial"/>
                <a:cs charset="0" pitchFamily="34" typeface="Arial"/>
              </a:rPr>
              <a:t>any grain worldwide, critical to world supplies</a:t>
            </a:r>
          </a:p>
          <a:p>
            <a:pPr>
              <a:spcBef>
                <a:spcPts val="0"/>
              </a:spcBef>
              <a:spcAft>
                <a:spcPts val="600"/>
              </a:spcAft>
            </a:pPr>
            <a:r>
              <a:rPr dirty="0" lang="en-US" smtClean="0" sz="2400">
                <a:latin charset="0" pitchFamily="34" typeface="Arial"/>
                <a:cs charset="0" pitchFamily="34" typeface="Arial"/>
              </a:rPr>
              <a:t>Close to 1/3 of U.S. grain now going to ethanol</a:t>
            </a:r>
          </a:p>
          <a:p>
            <a:pPr>
              <a:spcBef>
                <a:spcPts val="0"/>
              </a:spcBef>
              <a:spcAft>
                <a:spcPts val="600"/>
              </a:spcAft>
            </a:pPr>
            <a:r>
              <a:rPr dirty="0" lang="en-US" smtClean="0" sz="2400">
                <a:latin charset="0" pitchFamily="34" typeface="Arial"/>
                <a:cs charset="0" pitchFamily="34" typeface="Arial"/>
              </a:rPr>
              <a:t>Grain used to fuel U.S. cars in 2011 could otherwise have fed 400 million people</a:t>
            </a:r>
          </a:p>
          <a:p>
            <a:pPr>
              <a:spcBef>
                <a:spcPts val="0"/>
              </a:spcBef>
              <a:spcAft>
                <a:spcPts val="600"/>
              </a:spcAft>
            </a:pPr>
            <a:r>
              <a:rPr dirty="0" lang="en-US" smtClean="0" sz="2400">
                <a:latin charset="0" pitchFamily="34" typeface="Arial"/>
                <a:cs charset="0" pitchFamily="34" typeface="Arial"/>
              </a:rPr>
              <a:t>U.S. ethanol euphoria beginning in 2005 helped raise food prices worldwide</a:t>
            </a:r>
          </a:p>
        </p:txBody>
      </p:sp>
      <p:sp>
        <p:nvSpPr>
          <p:cNvPr id="4" name="Rectangle 2"/>
          <p:cNvSpPr>
            <a:spLocks noChangeArrowheads="1" noGrp="1"/>
          </p:cNvSpPr>
          <p:nvPr>
            <p:ph type="title"/>
          </p:nvPr>
        </p:nvSpPr>
        <p:spPr>
          <a:xfrm>
            <a:off x="457200" y="152400"/>
            <a:ext cx="8229600" cy="1143000"/>
          </a:xfrm>
        </p:spPr>
        <p:txBody>
          <a:bodyPr>
            <a:normAutofit/>
          </a:bodyPr>
          <a:lstStyle/>
          <a:p>
            <a:pPr eaLnBrk="1" hangingPunct="1"/>
            <a:r>
              <a:rPr dirty="0" lang="en-US" smtClean="0" sz="3600">
                <a:latin charset="0" pitchFamily="34" typeface="Arial"/>
                <a:cs charset="0" pitchFamily="34" typeface="Arial"/>
              </a:rPr>
              <a:t>Feeding Cars Instead of People</a:t>
            </a:r>
          </a:p>
        </p:txBody>
      </p:sp>
      <p:sp>
        <p:nvSpPr>
          <p:cNvPr id="5" name="Line 11"/>
          <p:cNvSpPr>
            <a:spLocks noChangeShapeType="1"/>
          </p:cNvSpPr>
          <p:nvPr/>
        </p:nvSpPr>
        <p:spPr bwMode="auto">
          <a:xfrm>
            <a:off x="594360" y="1069848"/>
            <a:ext cx="854964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dirty="0" lang="en-US">
              <a:solidFill>
                <a:prstClr val="black"/>
              </a:solidFill>
            </a:endParaRPr>
          </a:p>
        </p:txBody>
      </p:sp>
      <p:pic>
        <p:nvPicPr>
          <p:cNvPr id="1026" name="Picture 2"/>
          <p:cNvPicPr>
            <a:picLocks noChangeArrowheads="1" noChangeAspect="1"/>
          </p:cNvPicPr>
          <p:nvPr/>
        </p:nvPicPr>
        <p:blipFill rotWithShape="1">
          <a:blip cstate="print" r:embed="rId4">
            <a:extLst>
              <a:ext uri="{28A0092B-C50C-407E-A947-70E740481C1C}">
                <a14:useLocalDpi xmlns:a14="http://schemas.microsoft.com/office/drawing/2010/main" val="0"/>
              </a:ext>
            </a:extLst>
          </a:blip>
          <a:stretch/>
        </p:blipFill>
        <p:spPr bwMode="auto">
          <a:xfrm>
            <a:off x="4648200" y="2133600"/>
            <a:ext cx="4220977"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pic>
      <p:sp>
        <p:nvSpPr>
          <p:cNvPr id="8" name="Text Box 10"/>
          <p:cNvSpPr txBox="1">
            <a:spLocks noChangeArrowheads="1"/>
          </p:cNvSpPr>
          <p:nvPr/>
        </p:nvSpPr>
        <p:spPr bwMode="auto">
          <a:xfrm>
            <a:off x="4781842" y="1610380"/>
            <a:ext cx="39700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charset="0" typeface="Arial"/>
              </a:defRPr>
            </a:lvl1pPr>
            <a:lvl2pPr eaLnBrk="0" hangingPunct="0" indent="-285750" marL="742950">
              <a:defRPr>
                <a:solidFill>
                  <a:schemeClr val="tx1"/>
                </a:solidFill>
                <a:latin charset="0" typeface="Arial"/>
              </a:defRPr>
            </a:lvl2pPr>
            <a:lvl3pPr eaLnBrk="0" hangingPunct="0" indent="-228600" marL="1143000">
              <a:defRPr>
                <a:solidFill>
                  <a:schemeClr val="tx1"/>
                </a:solidFill>
                <a:latin charset="0" typeface="Arial"/>
              </a:defRPr>
            </a:lvl3pPr>
            <a:lvl4pPr eaLnBrk="0" hangingPunct="0" indent="-228600" marL="1600200">
              <a:defRPr>
                <a:solidFill>
                  <a:schemeClr val="tx1"/>
                </a:solidFill>
                <a:latin charset="0" typeface="Arial"/>
              </a:defRPr>
            </a:lvl4pPr>
            <a:lvl5pPr eaLnBrk="0" hangingPunct="0" indent="-228600" marL="2057400">
              <a:defRPr>
                <a:solidFill>
                  <a:schemeClr val="tx1"/>
                </a:solidFill>
                <a:latin charset="0" typeface="Arial"/>
              </a:defRPr>
            </a:lvl5pPr>
            <a:lvl6pPr algn="ctr" eaLnBrk="0" fontAlgn="base" hangingPunct="0" indent="-228600" marL="2514600">
              <a:spcBef>
                <a:spcPct val="0"/>
              </a:spcBef>
              <a:spcAft>
                <a:spcPct val="0"/>
              </a:spcAft>
              <a:defRPr>
                <a:solidFill>
                  <a:schemeClr val="tx1"/>
                </a:solidFill>
                <a:latin charset="0" typeface="Arial"/>
              </a:defRPr>
            </a:lvl6pPr>
            <a:lvl7pPr algn="ctr" eaLnBrk="0" fontAlgn="base" hangingPunct="0" indent="-228600" marL="2971800">
              <a:spcBef>
                <a:spcPct val="0"/>
              </a:spcBef>
              <a:spcAft>
                <a:spcPct val="0"/>
              </a:spcAft>
              <a:defRPr>
                <a:solidFill>
                  <a:schemeClr val="tx1"/>
                </a:solidFill>
                <a:latin charset="0" typeface="Arial"/>
              </a:defRPr>
            </a:lvl7pPr>
            <a:lvl8pPr algn="ctr" eaLnBrk="0" fontAlgn="base" hangingPunct="0" indent="-228600" marL="3429000">
              <a:spcBef>
                <a:spcPct val="0"/>
              </a:spcBef>
              <a:spcAft>
                <a:spcPct val="0"/>
              </a:spcAft>
              <a:defRPr>
                <a:solidFill>
                  <a:schemeClr val="tx1"/>
                </a:solidFill>
                <a:latin charset="0" typeface="Arial"/>
              </a:defRPr>
            </a:lvl8pPr>
            <a:lvl9pPr algn="ctr" eaLnBrk="0" fontAlgn="base" hangingPunct="0" indent="-228600" marL="3886200">
              <a:spcBef>
                <a:spcPct val="0"/>
              </a:spcBef>
              <a:spcAft>
                <a:spcPct val="0"/>
              </a:spcAft>
              <a:defRPr>
                <a:solidFill>
                  <a:schemeClr val="tx1"/>
                </a:solidFill>
                <a:latin charset="0" typeface="Arial"/>
              </a:defRPr>
            </a:lvl9pPr>
          </a:lstStyle>
          <a:p>
            <a:pPr algn="ctr" eaLnBrk="1" hangingPunct="1">
              <a:spcBef>
                <a:spcPct val="50000"/>
              </a:spcBef>
            </a:pPr>
            <a:r>
              <a:rPr b="1" dirty="0" lang="en-US" sz="1600">
                <a:solidFill>
                  <a:srgbClr val="333333"/>
                </a:solidFill>
              </a:rPr>
              <a:t>Corn Use for Feed and Fuel Ethanol </a:t>
            </a:r>
            <a:br>
              <a:rPr b="1" dirty="0" lang="en-US" sz="1600">
                <a:solidFill>
                  <a:srgbClr val="333333"/>
                </a:solidFill>
              </a:rPr>
            </a:br>
            <a:r>
              <a:rPr b="1" dirty="0" lang="en-US" sz="1600">
                <a:solidFill>
                  <a:srgbClr val="333333"/>
                </a:solidFill>
              </a:rPr>
              <a:t>in the United States, 1980-2011</a:t>
            </a:r>
          </a:p>
        </p:txBody>
      </p:sp>
      <p:sp>
        <p:nvSpPr>
          <p:cNvPr id="9" name="Text Box 18"/>
          <p:cNvSpPr txBox="1">
            <a:spLocks noChangeArrowheads="1"/>
          </p:cNvSpPr>
          <p:nvPr/>
        </p:nvSpPr>
        <p:spPr bwMode="auto">
          <a:xfrm>
            <a:off x="6650038" y="6627813"/>
            <a:ext cx="249396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charset="0" typeface="Arial"/>
              </a:defRPr>
            </a:lvl1pPr>
            <a:lvl2pPr eaLnBrk="0" hangingPunct="0" indent="-285750" marL="742950">
              <a:defRPr>
                <a:solidFill>
                  <a:schemeClr val="tx1"/>
                </a:solidFill>
                <a:latin charset="0" typeface="Arial"/>
              </a:defRPr>
            </a:lvl2pPr>
            <a:lvl3pPr eaLnBrk="0" hangingPunct="0" indent="-228600" marL="1143000">
              <a:defRPr>
                <a:solidFill>
                  <a:schemeClr val="tx1"/>
                </a:solidFill>
                <a:latin charset="0" typeface="Arial"/>
              </a:defRPr>
            </a:lvl3pPr>
            <a:lvl4pPr eaLnBrk="0" hangingPunct="0" indent="-228600" marL="1600200">
              <a:defRPr>
                <a:solidFill>
                  <a:schemeClr val="tx1"/>
                </a:solidFill>
                <a:latin charset="0" typeface="Arial"/>
              </a:defRPr>
            </a:lvl4pPr>
            <a:lvl5pPr eaLnBrk="0" hangingPunct="0" indent="-228600" marL="2057400">
              <a:defRPr>
                <a:solidFill>
                  <a:schemeClr val="tx1"/>
                </a:solidFill>
                <a:latin charset="0" typeface="Arial"/>
              </a:defRPr>
            </a:lvl5pPr>
            <a:lvl6pPr algn="ctr" eaLnBrk="0" fontAlgn="base" hangingPunct="0" indent="-228600" marL="2514600">
              <a:spcBef>
                <a:spcPct val="0"/>
              </a:spcBef>
              <a:spcAft>
                <a:spcPct val="0"/>
              </a:spcAft>
              <a:defRPr>
                <a:solidFill>
                  <a:schemeClr val="tx1"/>
                </a:solidFill>
                <a:latin charset="0" typeface="Arial"/>
              </a:defRPr>
            </a:lvl6pPr>
            <a:lvl7pPr algn="ctr" eaLnBrk="0" fontAlgn="base" hangingPunct="0" indent="-228600" marL="2971800">
              <a:spcBef>
                <a:spcPct val="0"/>
              </a:spcBef>
              <a:spcAft>
                <a:spcPct val="0"/>
              </a:spcAft>
              <a:defRPr>
                <a:solidFill>
                  <a:schemeClr val="tx1"/>
                </a:solidFill>
                <a:latin charset="0" typeface="Arial"/>
              </a:defRPr>
            </a:lvl7pPr>
            <a:lvl8pPr algn="ctr" eaLnBrk="0" fontAlgn="base" hangingPunct="0" indent="-228600" marL="3429000">
              <a:spcBef>
                <a:spcPct val="0"/>
              </a:spcBef>
              <a:spcAft>
                <a:spcPct val="0"/>
              </a:spcAft>
              <a:defRPr>
                <a:solidFill>
                  <a:schemeClr val="tx1"/>
                </a:solidFill>
                <a:latin charset="0" typeface="Arial"/>
              </a:defRPr>
            </a:lvl8pPr>
            <a:lvl9pPr algn="ctr" eaLnBrk="0" fontAlgn="base" hangingPunct="0" indent="-228600" marL="3886200">
              <a:spcBef>
                <a:spcPct val="0"/>
              </a:spcBef>
              <a:spcAft>
                <a:spcPct val="0"/>
              </a:spcAft>
              <a:defRPr>
                <a:solidFill>
                  <a:schemeClr val="tx1"/>
                </a:solidFill>
                <a:latin charset="0" typeface="Arial"/>
              </a:defRPr>
            </a:lvl9pPr>
          </a:lstStyle>
          <a:p>
            <a:pPr algn="ctr" eaLnBrk="1" fontAlgn="base" hangingPunct="1">
              <a:spcBef>
                <a:spcPct val="50000"/>
              </a:spcBef>
              <a:spcAft>
                <a:spcPct val="0"/>
              </a:spcAft>
            </a:pPr>
            <a:r>
              <a:rPr dirty="0" i="1" lang="en-US" sz="900">
                <a:solidFill>
                  <a:srgbClr val="FFFFFF"/>
                </a:solidFill>
              </a:rPr>
              <a:t>Photo Credit: USDA / </a:t>
            </a:r>
            <a:r>
              <a:rPr dirty="0" i="1" lang="en-US" smtClean="0" sz="900">
                <a:solidFill>
                  <a:srgbClr val="FFFFFF"/>
                </a:solidFill>
              </a:rPr>
              <a:t>Scott </a:t>
            </a:r>
            <a:r>
              <a:rPr dirty="0" i="1" lang="en-US" sz="900">
                <a:solidFill>
                  <a:srgbClr val="FFFFFF"/>
                </a:solidFill>
              </a:rPr>
              <a:t>Bauer</a:t>
            </a:r>
          </a:p>
        </p:txBody>
      </p:sp>
      <p:sp>
        <p:nvSpPr>
          <p:cNvPr id="11" name="Text Box 6"/>
          <p:cNvSpPr txBox="1">
            <a:spLocks noChangeArrowheads="1"/>
          </p:cNvSpPr>
          <p:nvPr/>
        </p:nvSpPr>
        <p:spPr bwMode="auto">
          <a:xfrm>
            <a:off x="182881" y="5769114"/>
            <a:ext cx="877823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algn="ctr" w="38100">
                <a:solidFill>
                  <a:schemeClr val="bg1"/>
                </a:solidFill>
                <a:miter lim="800000"/>
                <a:headEnd/>
                <a:tailEnd/>
              </a14:hiddenLine>
            </a:ext>
            <a:ext uri="{AF507438-7753-43E0-B8FC-AC1667EBCBE1}">
              <a14:hiddenEffects xmlns:a14="http://schemas.microsoft.com/office/drawing/2010/main">
                <a:effectLst>
                  <a:outerShdw algn="ctr" dir="2700000" dist="35921" rotWithShape="0">
                    <a:srgbClr val="808080"/>
                  </a:outerShdw>
                </a:effectLst>
              </a14:hiddenEffects>
            </a:ext>
          </a:extLst>
        </p:spPr>
        <p:txBody>
          <a:bodyPr wrap="square">
            <a:spAutoFit/>
          </a:bodyPr>
          <a:lstStyle/>
          <a:p>
            <a:pPr fontAlgn="base">
              <a:spcBef>
                <a:spcPct val="20000"/>
              </a:spcBef>
              <a:spcAft>
                <a:spcPct val="0"/>
              </a:spcAft>
            </a:pPr>
            <a:r>
              <a:rPr b="1" dirty="0" i="1" lang="en-US" smtClean="0" sz="2400">
                <a:solidFill>
                  <a:srgbClr val="000000"/>
                </a:solidFill>
                <a:latin charset="0" pitchFamily="34" typeface="Arial"/>
                <a:cs charset="0" pitchFamily="34" typeface="Arial"/>
              </a:rPr>
              <a:t>The grain </a:t>
            </a:r>
            <a:r>
              <a:rPr b="1" dirty="0" i="1" lang="en-US" sz="2400">
                <a:solidFill>
                  <a:srgbClr val="000000"/>
                </a:solidFill>
                <a:latin charset="0" pitchFamily="34" typeface="Arial"/>
                <a:cs charset="0" pitchFamily="34" typeface="Arial"/>
              </a:rPr>
              <a:t>needed to fill an SUV’s 25-gallon tank with ethanol once could feed one person for a </a:t>
            </a:r>
            <a:r>
              <a:rPr b="1" dirty="0" i="1" lang="en-US" smtClean="0" sz="2400">
                <a:solidFill>
                  <a:srgbClr val="000000"/>
                </a:solidFill>
                <a:latin charset="0" pitchFamily="34" typeface="Arial"/>
                <a:cs charset="0" pitchFamily="34" typeface="Arial"/>
              </a:rPr>
              <a:t>year.</a:t>
            </a:r>
            <a:endParaRPr b="1" dirty="0" i="1" lang="en-US" sz="2400">
              <a:solidFill>
                <a:srgbClr val="000000"/>
              </a:solidFill>
              <a:latin charset="0" pitchFamily="34" typeface="Arial"/>
              <a:cs charset="0" pitchFamily="34" typeface="Arial"/>
            </a:endParaRPr>
          </a:p>
        </p:txBody>
      </p:sp>
    </p:spTree>
    <p:extLst>
      <p:ext uri="{BB962C8B-B14F-4D97-AF65-F5344CB8AC3E}">
        <p14:creationId xmlns:p14="http://schemas.microsoft.com/office/powerpoint/2010/main" val="2579315337"/>
      </p:ext>
    </p:extLst>
  </p:cSld>
  <p:clrMapOvr>
    <a:masterClrMapping/>
  </p:clrMapOvr>
  <p:timing>
    <p:tnLst>
      <p:par>
        <p:cTn dur="indefinite" id="1" nodeType="tmRoot" restart="never">
          <p:childTnLst>
            <p:seq concurrent="1" nextAc="seek">
              <p:cTn dur="indefinite" id="2" nodeType="mainSeq">
                <p:childTnLst>
                  <p:par>
                    <p:cTn fill="hold" id="3">
                      <p:stCondLst>
                        <p:cond delay="indefinite"/>
                        <p:cond delay="0" evt="onBegin">
                          <p:tn val="2"/>
                        </p:cond>
                      </p:stCondLst>
                      <p:childTnLst>
                        <p:par>
                          <p:cTn fill="hold" id="4">
                            <p:stCondLst>
                              <p:cond delay="0"/>
                            </p:stCondLst>
                            <p:childTnLst>
                              <p:par>
                                <p:cTn fill="hold" grpId="0" id="5" nodeType="withEffect" presetClass="entr" presetID="10" presetSubtype="0">
                                  <p:stCondLst>
                                    <p:cond delay="2000"/>
                                  </p:stCondLst>
                                  <p:childTnLst>
                                    <p:set>
                                      <p:cBhvr>
                                        <p:cTn dur="1" fill="hold" id="6">
                                          <p:stCondLst>
                                            <p:cond delay="0"/>
                                          </p:stCondLst>
                                        </p:cTn>
                                        <p:tgtEl>
                                          <p:spTgt spid="3"/>
                                        </p:tgtEl>
                                        <p:attrNameLst>
                                          <p:attrName>style.visibility</p:attrName>
                                        </p:attrNameLst>
                                      </p:cBhvr>
                                      <p:to>
                                        <p:strVal val="visible"/>
                                      </p:to>
                                    </p:set>
                                    <p:animEffect filter="fade" transition="in">
                                      <p:cBhvr>
                                        <p:cTn dur="500" id="7"/>
                                        <p:tgtEl>
                                          <p:spTgt spid="3"/>
                                        </p:tgtEl>
                                      </p:cBhvr>
                                    </p:animEffect>
                                  </p:childTnLst>
                                </p:cTn>
                              </p:par>
                              <p:par>
                                <p:cTn fill="hold" id="8" nodeType="withEffect" presetClass="entr" presetID="10" presetSubtype="0">
                                  <p:stCondLst>
                                    <p:cond delay="2000"/>
                                  </p:stCondLst>
                                  <p:childTnLst>
                                    <p:set>
                                      <p:cBhvr>
                                        <p:cTn dur="1" fill="hold" id="9">
                                          <p:stCondLst>
                                            <p:cond delay="0"/>
                                          </p:stCondLst>
                                        </p:cTn>
                                        <p:tgtEl>
                                          <p:spTgt spid="1026"/>
                                        </p:tgtEl>
                                        <p:attrNameLst>
                                          <p:attrName>style.visibility</p:attrName>
                                        </p:attrNameLst>
                                      </p:cBhvr>
                                      <p:to>
                                        <p:strVal val="visible"/>
                                      </p:to>
                                    </p:set>
                                    <p:animEffect filter="fade" transition="in">
                                      <p:cBhvr>
                                        <p:cTn dur="500" id="10"/>
                                        <p:tgtEl>
                                          <p:spTgt spid="1026"/>
                                        </p:tgtEl>
                                      </p:cBhvr>
                                    </p:animEffect>
                                  </p:childTnLst>
                                </p:cTn>
                              </p:par>
                              <p:par>
                                <p:cTn fill="hold" grpId="0" id="11" nodeType="withEffect" presetClass="entr" presetID="10" presetSubtype="0">
                                  <p:stCondLst>
                                    <p:cond delay="2000"/>
                                  </p:stCondLst>
                                  <p:childTnLst>
                                    <p:set>
                                      <p:cBhvr>
                                        <p:cTn dur="1" fill="hold" id="12">
                                          <p:stCondLst>
                                            <p:cond delay="0"/>
                                          </p:stCondLst>
                                        </p:cTn>
                                        <p:tgtEl>
                                          <p:spTgt spid="8"/>
                                        </p:tgtEl>
                                        <p:attrNameLst>
                                          <p:attrName>style.visibility</p:attrName>
                                        </p:attrNameLst>
                                      </p:cBhvr>
                                      <p:to>
                                        <p:strVal val="visible"/>
                                      </p:to>
                                    </p:set>
                                    <p:animEffect filter="fade" transition="in">
                                      <p:cBhvr>
                                        <p:cTn dur="500" id="13"/>
                                        <p:tgtEl>
                                          <p:spTgt spid="8"/>
                                        </p:tgtEl>
                                      </p:cBhvr>
                                    </p:animEffect>
                                  </p:childTnLst>
                                </p:cTn>
                              </p:par>
                              <p:par>
                                <p:cTn fill="hold" grpId="0" id="14" nodeType="withEffect" presetClass="entr" presetID="10" presetSubtype="0">
                                  <p:stCondLst>
                                    <p:cond delay="2000"/>
                                  </p:stCondLst>
                                  <p:childTnLst>
                                    <p:set>
                                      <p:cBhvr>
                                        <p:cTn dur="1" fill="hold" id="15">
                                          <p:stCondLst>
                                            <p:cond delay="0"/>
                                          </p:stCondLst>
                                        </p:cTn>
                                        <p:tgtEl>
                                          <p:spTgt spid="11"/>
                                        </p:tgtEl>
                                        <p:attrNameLst>
                                          <p:attrName>style.visibility</p:attrName>
                                        </p:attrNameLst>
                                      </p:cBhvr>
                                      <p:to>
                                        <p:strVal val="visible"/>
                                      </p:to>
                                    </p:set>
                                    <p:animEffect filter="fade" transition="in">
                                      <p:cBhvr>
                                        <p:cTn dur="500" id="16"/>
                                        <p:tgtEl>
                                          <p:spTgt spid="11"/>
                                        </p:tgtEl>
                                      </p:cBhvr>
                                    </p:animEffect>
                                  </p:childTnLst>
                                </p:cTn>
                              </p:par>
                              <p:par>
                                <p:cTn fill="hold" grpId="0" id="17" nodeType="withEffect" presetClass="entr" presetID="10" presetSubtype="0">
                                  <p:stCondLst>
                                    <p:cond delay="2000"/>
                                  </p:stCondLst>
                                  <p:childTnLst>
                                    <p:set>
                                      <p:cBhvr>
                                        <p:cTn dur="1" fill="hold" id="18">
                                          <p:stCondLst>
                                            <p:cond delay="0"/>
                                          </p:stCondLst>
                                        </p:cTn>
                                        <p:tgtEl>
                                          <p:spTgt spid="10"/>
                                        </p:tgtEl>
                                        <p:attrNameLst>
                                          <p:attrName>style.visibility</p:attrName>
                                        </p:attrNameLst>
                                      </p:cBhvr>
                                      <p:to>
                                        <p:strVal val="visible"/>
                                      </p:to>
                                    </p:set>
                                    <p:animEffect filter="fade" transition="in">
                                      <p:cBhvr>
                                        <p:cTn dur="500" id="19"/>
                                        <p:tgtEl>
                                          <p:spTgt spid="10"/>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10"/>
      <p:bldP grpId="0" spid="3"/>
      <p:bldP grpId="0" spid="8"/>
      <p:bldP grpId="0" spid="1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000" r="-7000"/>
          </a:stretch>
        </a:blipFill>
        <a:effectLst/>
      </p:bgPr>
    </p:bg>
    <p:spTree>
      <p:nvGrpSpPr>
        <p:cNvPr id="1" name=""/>
        <p:cNvGrpSpPr/>
        <p:nvPr/>
      </p:nvGrpSpPr>
      <p:grpSpPr>
        <a:xfrm>
          <a:off x="0" y="0"/>
          <a:ext cx="0" cy="0"/>
          <a:chOff x="0" y="0"/>
          <a:chExt cx="0" cy="0"/>
        </a:xfrm>
      </p:grpSpPr>
      <p:sp>
        <p:nvSpPr>
          <p:cNvPr id="12" name="Rectangle 4"/>
          <p:cNvSpPr>
            <a:spLocks noChangeArrowheads="1"/>
          </p:cNvSpPr>
          <p:nvPr/>
        </p:nvSpPr>
        <p:spPr bwMode="auto">
          <a:xfrm>
            <a:off x="189704" y="1353143"/>
            <a:ext cx="8778240" cy="5274670"/>
          </a:xfrm>
          <a:prstGeom prst="rect">
            <a:avLst/>
          </a:prstGeom>
          <a:solidFill>
            <a:schemeClr val="bg1">
              <a:alpha val="8980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sp>
        <p:nvSpPr>
          <p:cNvPr id="4" name="Rectangle 2"/>
          <p:cNvSpPr>
            <a:spLocks noGrp="1" noChangeArrowheads="1"/>
          </p:cNvSpPr>
          <p:nvPr>
            <p:ph type="title"/>
          </p:nvPr>
        </p:nvSpPr>
        <p:spPr>
          <a:xfrm>
            <a:off x="457200" y="155448"/>
            <a:ext cx="8229600" cy="1143000"/>
          </a:xfrm>
        </p:spPr>
        <p:txBody>
          <a:bodyPr>
            <a:normAutofit/>
          </a:bodyPr>
          <a:lstStyle/>
          <a:p>
            <a:pPr eaLnBrk="1" hangingPunct="1"/>
            <a:r>
              <a:rPr lang="en-US" sz="3000" dirty="0" smtClean="0">
                <a:latin typeface="Arial" pitchFamily="34" charset="0"/>
                <a:cs typeface="Arial" pitchFamily="34" charset="0"/>
              </a:rPr>
              <a:t>Ethanol Production in Top 10 Countries, 2011</a:t>
            </a:r>
          </a:p>
        </p:txBody>
      </p:sp>
      <p:sp>
        <p:nvSpPr>
          <p:cNvPr id="5" name="Line 11"/>
          <p:cNvSpPr>
            <a:spLocks noChangeShapeType="1"/>
          </p:cNvSpPr>
          <p:nvPr/>
        </p:nvSpPr>
        <p:spPr bwMode="auto">
          <a:xfrm>
            <a:off x="594360" y="1069848"/>
            <a:ext cx="854964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4096418217"/>
              </p:ext>
            </p:extLst>
          </p:nvPr>
        </p:nvGraphicFramePr>
        <p:xfrm>
          <a:off x="5181600" y="1399401"/>
          <a:ext cx="3581398" cy="4127056"/>
        </p:xfrm>
        <a:graphic>
          <a:graphicData uri="http://schemas.openxmlformats.org/drawingml/2006/table">
            <a:tbl>
              <a:tblPr firstRow="1" bandRow="1">
                <a:tableStyleId>{5C22544A-7EE6-4342-B048-85BDC9FD1C3A}</a:tableStyleId>
              </a:tblPr>
              <a:tblGrid>
                <a:gridCol w="1611627"/>
                <a:gridCol w="1969771"/>
              </a:tblGrid>
              <a:tr h="341936">
                <a:tc>
                  <a:txBody>
                    <a:bodyPr/>
                    <a:lstStyle/>
                    <a:p>
                      <a:endParaRPr lang="en-US" sz="1800" dirty="0">
                        <a:latin typeface="Arial" pitchFamily="34" charset="0"/>
                        <a:cs typeface="Arial" pitchFamily="34" charset="0"/>
                      </a:endParaRPr>
                    </a:p>
                  </a:txBody>
                  <a:tcPr/>
                </a:tc>
                <a:tc>
                  <a:txBody>
                    <a:bodyPr/>
                    <a:lstStyle/>
                    <a:p>
                      <a:pPr algn="r"/>
                      <a:r>
                        <a:rPr lang="en-US" sz="1800" dirty="0" smtClean="0">
                          <a:latin typeface="Arial" pitchFamily="34" charset="0"/>
                          <a:cs typeface="Arial" pitchFamily="34" charset="0"/>
                        </a:rPr>
                        <a:t>Million Gallons</a:t>
                      </a:r>
                      <a:endParaRPr lang="en-US" sz="1800" dirty="0">
                        <a:latin typeface="Arial" pitchFamily="34" charset="0"/>
                        <a:cs typeface="Arial" pitchFamily="34" charset="0"/>
                      </a:endParaRPr>
                    </a:p>
                  </a:txBody>
                  <a:tcPr/>
                </a:tc>
              </a:tr>
              <a:tr h="341936">
                <a:tc>
                  <a:txBody>
                    <a:bodyPr/>
                    <a:lstStyle/>
                    <a:p>
                      <a:pPr algn="l" fontAlgn="b"/>
                      <a:r>
                        <a:rPr lang="en-US" sz="1800" b="0" i="0" u="none" strike="noStrike" dirty="0">
                          <a:solidFill>
                            <a:srgbClr val="000000"/>
                          </a:solidFill>
                          <a:effectLst/>
                          <a:latin typeface="Arial" pitchFamily="34" charset="0"/>
                          <a:cs typeface="Arial" pitchFamily="34" charset="0"/>
                        </a:rPr>
                        <a:t>United States</a:t>
                      </a:r>
                    </a:p>
                  </a:txBody>
                  <a:tcPr marL="9525" marR="9525" marT="9525" marB="0" anchor="b"/>
                </a:tc>
                <a:tc>
                  <a:txBody>
                    <a:bodyPr/>
                    <a:lstStyle/>
                    <a:p>
                      <a:pPr algn="r" fontAlgn="b"/>
                      <a:r>
                        <a:rPr lang="en-US" sz="1800" b="0" i="0" u="none" strike="noStrike" dirty="0">
                          <a:solidFill>
                            <a:srgbClr val="000000"/>
                          </a:solidFill>
                          <a:effectLst/>
                          <a:latin typeface="Arial" pitchFamily="34" charset="0"/>
                          <a:cs typeface="Arial" pitchFamily="34" charset="0"/>
                        </a:rPr>
                        <a:t>14,319</a:t>
                      </a:r>
                    </a:p>
                  </a:txBody>
                  <a:tcPr marL="9525" marR="9525" marT="9525" marB="0" anchor="b"/>
                </a:tc>
              </a:tr>
              <a:tr h="341936">
                <a:tc>
                  <a:txBody>
                    <a:bodyPr/>
                    <a:lstStyle/>
                    <a:p>
                      <a:pPr algn="l" fontAlgn="b"/>
                      <a:r>
                        <a:rPr lang="en-US" sz="1800" b="0" i="0" u="none" strike="noStrike" dirty="0">
                          <a:solidFill>
                            <a:srgbClr val="000000"/>
                          </a:solidFill>
                          <a:effectLst/>
                          <a:latin typeface="Arial" pitchFamily="34" charset="0"/>
                          <a:cs typeface="Arial" pitchFamily="34" charset="0"/>
                        </a:rPr>
                        <a:t>Brazil</a:t>
                      </a:r>
                    </a:p>
                  </a:txBody>
                  <a:tcPr marL="9525" marR="9525" marT="9525" marB="0" anchor="b"/>
                </a:tc>
                <a:tc>
                  <a:txBody>
                    <a:bodyPr/>
                    <a:lstStyle/>
                    <a:p>
                      <a:pPr algn="r" fontAlgn="b"/>
                      <a:r>
                        <a:rPr lang="en-US" sz="1800" b="0" i="0" u="none" strike="noStrike" dirty="0">
                          <a:solidFill>
                            <a:srgbClr val="000000"/>
                          </a:solidFill>
                          <a:effectLst/>
                          <a:latin typeface="Arial" pitchFamily="34" charset="0"/>
                          <a:cs typeface="Arial" pitchFamily="34" charset="0"/>
                        </a:rPr>
                        <a:t>5,553</a:t>
                      </a:r>
                    </a:p>
                  </a:txBody>
                  <a:tcPr marL="9525" marR="9525" marT="9525" marB="0" anchor="b"/>
                </a:tc>
              </a:tr>
              <a:tr h="341936">
                <a:tc>
                  <a:txBody>
                    <a:bodyPr/>
                    <a:lstStyle/>
                    <a:p>
                      <a:pPr algn="l" fontAlgn="b"/>
                      <a:r>
                        <a:rPr lang="en-US" sz="1800" b="0" i="0" u="none" strike="noStrike" dirty="0">
                          <a:solidFill>
                            <a:srgbClr val="000000"/>
                          </a:solidFill>
                          <a:effectLst/>
                          <a:latin typeface="Arial" pitchFamily="34" charset="0"/>
                          <a:cs typeface="Arial" pitchFamily="34" charset="0"/>
                        </a:rPr>
                        <a:t>China</a:t>
                      </a:r>
                    </a:p>
                  </a:txBody>
                  <a:tcPr marL="9525" marR="9525" marT="9525" marB="0" anchor="b"/>
                </a:tc>
                <a:tc>
                  <a:txBody>
                    <a:bodyPr/>
                    <a:lstStyle/>
                    <a:p>
                      <a:pPr algn="r" fontAlgn="b"/>
                      <a:r>
                        <a:rPr lang="en-US" sz="1800" b="0" i="0" u="none" strike="noStrike" dirty="0">
                          <a:solidFill>
                            <a:srgbClr val="000000"/>
                          </a:solidFill>
                          <a:effectLst/>
                          <a:latin typeface="Arial" pitchFamily="34" charset="0"/>
                          <a:cs typeface="Arial" pitchFamily="34" charset="0"/>
                        </a:rPr>
                        <a:t>555</a:t>
                      </a:r>
                    </a:p>
                  </a:txBody>
                  <a:tcPr marL="9525" marR="9525" marT="9525" marB="0" anchor="b"/>
                </a:tc>
              </a:tr>
              <a:tr h="341936">
                <a:tc>
                  <a:txBody>
                    <a:bodyPr/>
                    <a:lstStyle/>
                    <a:p>
                      <a:pPr algn="l" fontAlgn="b"/>
                      <a:r>
                        <a:rPr lang="en-US" sz="1800" b="0" i="0" u="none" strike="noStrike" dirty="0">
                          <a:solidFill>
                            <a:srgbClr val="000000"/>
                          </a:solidFill>
                          <a:effectLst/>
                          <a:latin typeface="Arial" pitchFamily="34" charset="0"/>
                          <a:cs typeface="Arial" pitchFamily="34" charset="0"/>
                        </a:rPr>
                        <a:t>Canada</a:t>
                      </a:r>
                    </a:p>
                  </a:txBody>
                  <a:tcPr marL="9525" marR="9525" marT="9525" marB="0" anchor="b"/>
                </a:tc>
                <a:tc>
                  <a:txBody>
                    <a:bodyPr/>
                    <a:lstStyle/>
                    <a:p>
                      <a:pPr algn="r" fontAlgn="b"/>
                      <a:r>
                        <a:rPr lang="en-US" sz="1800" b="0" i="0" u="none" strike="noStrike" dirty="0">
                          <a:solidFill>
                            <a:srgbClr val="000000"/>
                          </a:solidFill>
                          <a:effectLst/>
                          <a:latin typeface="Arial" pitchFamily="34" charset="0"/>
                          <a:cs typeface="Arial" pitchFamily="34" charset="0"/>
                        </a:rPr>
                        <a:t>462</a:t>
                      </a:r>
                    </a:p>
                  </a:txBody>
                  <a:tcPr marL="9525" marR="9525" marT="9525" marB="0" anchor="b"/>
                </a:tc>
              </a:tr>
              <a:tr h="341936">
                <a:tc>
                  <a:txBody>
                    <a:bodyPr/>
                    <a:lstStyle/>
                    <a:p>
                      <a:pPr algn="l" fontAlgn="b"/>
                      <a:r>
                        <a:rPr lang="en-US" sz="1800" b="0" i="0" u="none" strike="noStrike" dirty="0">
                          <a:solidFill>
                            <a:srgbClr val="000000"/>
                          </a:solidFill>
                          <a:effectLst/>
                          <a:latin typeface="Arial" pitchFamily="34" charset="0"/>
                          <a:cs typeface="Arial" pitchFamily="34" charset="0"/>
                        </a:rPr>
                        <a:t>France</a:t>
                      </a:r>
                    </a:p>
                  </a:txBody>
                  <a:tcPr marL="9525" marR="9525" marT="9525" marB="0" anchor="b"/>
                </a:tc>
                <a:tc>
                  <a:txBody>
                    <a:bodyPr/>
                    <a:lstStyle/>
                    <a:p>
                      <a:pPr algn="r" fontAlgn="b"/>
                      <a:r>
                        <a:rPr lang="en-US" sz="1800" b="0" i="0" u="none" strike="noStrike" dirty="0">
                          <a:solidFill>
                            <a:srgbClr val="000000"/>
                          </a:solidFill>
                          <a:effectLst/>
                          <a:latin typeface="Arial" pitchFamily="34" charset="0"/>
                          <a:cs typeface="Arial" pitchFamily="34" charset="0"/>
                        </a:rPr>
                        <a:t>301</a:t>
                      </a:r>
                    </a:p>
                  </a:txBody>
                  <a:tcPr marL="9525" marR="9525" marT="9525" marB="0" anchor="b"/>
                </a:tc>
              </a:tr>
              <a:tr h="341936">
                <a:tc>
                  <a:txBody>
                    <a:bodyPr/>
                    <a:lstStyle/>
                    <a:p>
                      <a:pPr algn="l" fontAlgn="b"/>
                      <a:r>
                        <a:rPr lang="en-US" sz="1800" b="0" i="0" u="none" strike="noStrike" dirty="0">
                          <a:solidFill>
                            <a:srgbClr val="000000"/>
                          </a:solidFill>
                          <a:effectLst/>
                          <a:latin typeface="Arial" pitchFamily="34" charset="0"/>
                          <a:cs typeface="Arial" pitchFamily="34" charset="0"/>
                        </a:rPr>
                        <a:t>Germany</a:t>
                      </a:r>
                    </a:p>
                  </a:txBody>
                  <a:tcPr marL="9525" marR="9525" marT="9525" marB="0" anchor="b"/>
                </a:tc>
                <a:tc>
                  <a:txBody>
                    <a:bodyPr/>
                    <a:lstStyle/>
                    <a:p>
                      <a:pPr algn="r" fontAlgn="b"/>
                      <a:r>
                        <a:rPr lang="en-US" sz="1800" b="0" i="0" u="none" strike="noStrike" dirty="0">
                          <a:solidFill>
                            <a:srgbClr val="000000"/>
                          </a:solidFill>
                          <a:effectLst/>
                          <a:latin typeface="Arial" pitchFamily="34" charset="0"/>
                          <a:cs typeface="Arial" pitchFamily="34" charset="0"/>
                        </a:rPr>
                        <a:t>203</a:t>
                      </a:r>
                    </a:p>
                  </a:txBody>
                  <a:tcPr marL="9525" marR="9525" marT="9525" marB="0" anchor="b"/>
                </a:tc>
              </a:tr>
              <a:tr h="341936">
                <a:tc>
                  <a:txBody>
                    <a:bodyPr/>
                    <a:lstStyle/>
                    <a:p>
                      <a:pPr algn="l" fontAlgn="b"/>
                      <a:r>
                        <a:rPr lang="en-US" sz="1800" b="0" i="0" u="none" strike="noStrike" dirty="0">
                          <a:solidFill>
                            <a:srgbClr val="000000"/>
                          </a:solidFill>
                          <a:effectLst/>
                          <a:latin typeface="Arial" pitchFamily="34" charset="0"/>
                          <a:cs typeface="Arial" pitchFamily="34" charset="0"/>
                        </a:rPr>
                        <a:t>India</a:t>
                      </a:r>
                    </a:p>
                  </a:txBody>
                  <a:tcPr marL="9525" marR="9525" marT="9525" marB="0" anchor="b"/>
                </a:tc>
                <a:tc>
                  <a:txBody>
                    <a:bodyPr/>
                    <a:lstStyle/>
                    <a:p>
                      <a:pPr algn="r" fontAlgn="b"/>
                      <a:r>
                        <a:rPr lang="en-US" sz="1800" b="0" i="0" u="none" strike="noStrike" dirty="0">
                          <a:solidFill>
                            <a:srgbClr val="000000"/>
                          </a:solidFill>
                          <a:effectLst/>
                          <a:latin typeface="Arial" pitchFamily="34" charset="0"/>
                          <a:cs typeface="Arial" pitchFamily="34" charset="0"/>
                        </a:rPr>
                        <a:t>147</a:t>
                      </a:r>
                    </a:p>
                  </a:txBody>
                  <a:tcPr marL="9525" marR="9525" marT="9525" marB="0" anchor="b"/>
                </a:tc>
              </a:tr>
              <a:tr h="341936">
                <a:tc>
                  <a:txBody>
                    <a:bodyPr/>
                    <a:lstStyle/>
                    <a:p>
                      <a:pPr algn="l" fontAlgn="b"/>
                      <a:r>
                        <a:rPr lang="en-US" sz="1800" b="0" i="0" u="none" strike="noStrike" dirty="0">
                          <a:solidFill>
                            <a:srgbClr val="000000"/>
                          </a:solidFill>
                          <a:effectLst/>
                          <a:latin typeface="Arial" pitchFamily="34" charset="0"/>
                          <a:cs typeface="Arial" pitchFamily="34" charset="0"/>
                        </a:rPr>
                        <a:t>Thailand</a:t>
                      </a:r>
                    </a:p>
                  </a:txBody>
                  <a:tcPr marL="9525" marR="9525" marT="9525" marB="0" anchor="b"/>
                </a:tc>
                <a:tc>
                  <a:txBody>
                    <a:bodyPr/>
                    <a:lstStyle/>
                    <a:p>
                      <a:pPr algn="r" fontAlgn="b"/>
                      <a:r>
                        <a:rPr lang="en-US" sz="1800" b="0" i="0" u="none" strike="noStrike" dirty="0">
                          <a:solidFill>
                            <a:srgbClr val="000000"/>
                          </a:solidFill>
                          <a:effectLst/>
                          <a:latin typeface="Arial" pitchFamily="34" charset="0"/>
                          <a:cs typeface="Arial" pitchFamily="34" charset="0"/>
                        </a:rPr>
                        <a:t>135</a:t>
                      </a:r>
                    </a:p>
                  </a:txBody>
                  <a:tcPr marL="9525" marR="9525" marT="9525" marB="0" anchor="b"/>
                </a:tc>
              </a:tr>
              <a:tr h="341936">
                <a:tc>
                  <a:txBody>
                    <a:bodyPr/>
                    <a:lstStyle/>
                    <a:p>
                      <a:pPr algn="l" fontAlgn="b"/>
                      <a:r>
                        <a:rPr lang="en-US" sz="1800" b="0" i="0" u="none" strike="noStrike" dirty="0">
                          <a:solidFill>
                            <a:srgbClr val="000000"/>
                          </a:solidFill>
                          <a:effectLst/>
                          <a:latin typeface="Arial" pitchFamily="34" charset="0"/>
                          <a:cs typeface="Arial" pitchFamily="34" charset="0"/>
                        </a:rPr>
                        <a:t>Spain</a:t>
                      </a:r>
                    </a:p>
                  </a:txBody>
                  <a:tcPr marL="9525" marR="9525" marT="9525" marB="0" anchor="b"/>
                </a:tc>
                <a:tc>
                  <a:txBody>
                    <a:bodyPr/>
                    <a:lstStyle/>
                    <a:p>
                      <a:pPr algn="r" fontAlgn="b"/>
                      <a:r>
                        <a:rPr lang="en-US" sz="1800" b="0" i="0" u="none" strike="noStrike" dirty="0">
                          <a:solidFill>
                            <a:srgbClr val="000000"/>
                          </a:solidFill>
                          <a:effectLst/>
                          <a:latin typeface="Arial" pitchFamily="34" charset="0"/>
                          <a:cs typeface="Arial" pitchFamily="34" charset="0"/>
                        </a:rPr>
                        <a:t>122</a:t>
                      </a:r>
                    </a:p>
                  </a:txBody>
                  <a:tcPr marL="9525" marR="9525" marT="9525" marB="0" anchor="b"/>
                </a:tc>
              </a:tr>
              <a:tr h="341936">
                <a:tc>
                  <a:txBody>
                    <a:bodyPr/>
                    <a:lstStyle/>
                    <a:p>
                      <a:pPr algn="l" fontAlgn="b"/>
                      <a:r>
                        <a:rPr lang="en-US" sz="1800" b="0" i="0" u="none" strike="noStrike" dirty="0">
                          <a:solidFill>
                            <a:srgbClr val="000000"/>
                          </a:solidFill>
                          <a:effectLst/>
                          <a:latin typeface="Arial" pitchFamily="34" charset="0"/>
                          <a:cs typeface="Arial" pitchFamily="34" charset="0"/>
                        </a:rPr>
                        <a:t>Belgium</a:t>
                      </a:r>
                    </a:p>
                  </a:txBody>
                  <a:tcPr marL="9525" marR="9525" marT="9525" marB="0" anchor="b"/>
                </a:tc>
                <a:tc>
                  <a:txBody>
                    <a:bodyPr/>
                    <a:lstStyle/>
                    <a:p>
                      <a:pPr algn="r" fontAlgn="b"/>
                      <a:r>
                        <a:rPr lang="en-US" sz="1800" b="0" i="0" u="none" strike="noStrike" dirty="0">
                          <a:solidFill>
                            <a:srgbClr val="000000"/>
                          </a:solidFill>
                          <a:effectLst/>
                          <a:latin typeface="Arial" pitchFamily="34" charset="0"/>
                          <a:cs typeface="Arial" pitchFamily="34" charset="0"/>
                        </a:rPr>
                        <a:t>106</a:t>
                      </a:r>
                    </a:p>
                  </a:txBody>
                  <a:tcPr marL="9525" marR="9525" marT="9525" marB="0" anchor="b"/>
                </a:tc>
              </a:tr>
              <a:tr h="341936">
                <a:tc>
                  <a:txBody>
                    <a:bodyPr/>
                    <a:lstStyle/>
                    <a:p>
                      <a:pPr algn="l" fontAlgn="b"/>
                      <a:r>
                        <a:rPr lang="en-US" sz="1800" b="1" i="0" u="none" strike="noStrike" dirty="0">
                          <a:solidFill>
                            <a:srgbClr val="000000"/>
                          </a:solidFill>
                          <a:effectLst/>
                          <a:latin typeface="Arial" pitchFamily="34" charset="0"/>
                          <a:cs typeface="Arial" pitchFamily="34" charset="0"/>
                        </a:rPr>
                        <a:t>World</a:t>
                      </a:r>
                    </a:p>
                  </a:txBody>
                  <a:tcPr marL="9525" marR="9525" marT="9525" marB="0" anchor="b"/>
                </a:tc>
                <a:tc>
                  <a:txBody>
                    <a:bodyPr/>
                    <a:lstStyle/>
                    <a:p>
                      <a:pPr algn="r" fontAlgn="b"/>
                      <a:r>
                        <a:rPr lang="en-US" sz="1800" b="1" i="0" u="none" strike="noStrike" dirty="0">
                          <a:solidFill>
                            <a:srgbClr val="000000"/>
                          </a:solidFill>
                          <a:effectLst/>
                          <a:latin typeface="Arial" pitchFamily="34" charset="0"/>
                          <a:cs typeface="Arial" pitchFamily="34" charset="0"/>
                        </a:rPr>
                        <a:t>22,742</a:t>
                      </a:r>
                    </a:p>
                  </a:txBody>
                  <a:tcPr marL="9525" marR="9525" marT="9525" marB="0" anchor="b"/>
                </a:tc>
              </a:tr>
            </a:tbl>
          </a:graphicData>
        </a:graphic>
      </p:graphicFrame>
      <p:sp>
        <p:nvSpPr>
          <p:cNvPr id="8" name="Content Placeholder 2"/>
          <p:cNvSpPr txBox="1">
            <a:spLocks/>
          </p:cNvSpPr>
          <p:nvPr/>
        </p:nvSpPr>
        <p:spPr>
          <a:xfrm>
            <a:off x="553192" y="1447800"/>
            <a:ext cx="4495800" cy="4953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400" dirty="0" smtClean="0">
                <a:solidFill>
                  <a:prstClr val="black"/>
                </a:solidFill>
                <a:latin typeface="Arial" pitchFamily="34" charset="0"/>
                <a:cs typeface="Arial" pitchFamily="34" charset="0"/>
              </a:rPr>
              <a:t>Main ethanol feedstocks:</a:t>
            </a:r>
          </a:p>
          <a:p>
            <a:r>
              <a:rPr lang="en-US" sz="2400" dirty="0" smtClean="0">
                <a:solidFill>
                  <a:prstClr val="black"/>
                </a:solidFill>
                <a:latin typeface="Arial" pitchFamily="34" charset="0"/>
                <a:cs typeface="Arial" pitchFamily="34" charset="0"/>
              </a:rPr>
              <a:t>Corn in United States, China, Canada</a:t>
            </a:r>
          </a:p>
          <a:p>
            <a:r>
              <a:rPr lang="en-US" sz="2400" dirty="0" smtClean="0">
                <a:solidFill>
                  <a:prstClr val="black"/>
                </a:solidFill>
                <a:latin typeface="Arial" pitchFamily="34" charset="0"/>
                <a:cs typeface="Arial" pitchFamily="34" charset="0"/>
              </a:rPr>
              <a:t>Sugarcane in Brazil</a:t>
            </a:r>
          </a:p>
          <a:p>
            <a:r>
              <a:rPr lang="en-US" sz="2400" dirty="0" smtClean="0">
                <a:solidFill>
                  <a:prstClr val="black"/>
                </a:solidFill>
                <a:latin typeface="Arial" pitchFamily="34" charset="0"/>
                <a:cs typeface="Arial" pitchFamily="34" charset="0"/>
              </a:rPr>
              <a:t>Various grains in Europe</a:t>
            </a:r>
          </a:p>
          <a:p>
            <a:pPr>
              <a:spcBef>
                <a:spcPts val="600"/>
              </a:spcBef>
            </a:pPr>
            <a:r>
              <a:rPr lang="en-US" sz="2400" dirty="0" smtClean="0">
                <a:solidFill>
                  <a:prstClr val="black"/>
                </a:solidFill>
                <a:latin typeface="Arial" pitchFamily="34" charset="0"/>
                <a:cs typeface="Arial" pitchFamily="34" charset="0"/>
              </a:rPr>
              <a:t>Sugarcane and molasses in India, Thailand</a:t>
            </a:r>
          </a:p>
          <a:p>
            <a:pPr marL="0" indent="0">
              <a:spcBef>
                <a:spcPts val="1200"/>
              </a:spcBef>
              <a:buNone/>
              <a:defRPr/>
            </a:pPr>
            <a:r>
              <a:rPr lang="en-US" sz="2400" dirty="0" smtClean="0">
                <a:solidFill>
                  <a:prstClr val="black"/>
                </a:solidFill>
                <a:latin typeface="Arial" pitchFamily="34" charset="0"/>
                <a:cs typeface="Arial" pitchFamily="34" charset="0"/>
              </a:rPr>
              <a:t>Corn-based </a:t>
            </a:r>
            <a:r>
              <a:rPr lang="en-US" sz="2400" dirty="0">
                <a:solidFill>
                  <a:prstClr val="black"/>
                </a:solidFill>
                <a:latin typeface="Arial" pitchFamily="34" charset="0"/>
                <a:cs typeface="Arial" pitchFamily="34" charset="0"/>
              </a:rPr>
              <a:t>ethanol </a:t>
            </a:r>
            <a:r>
              <a:rPr lang="en-US" sz="2400" dirty="0" smtClean="0">
                <a:solidFill>
                  <a:prstClr val="black"/>
                </a:solidFill>
                <a:latin typeface="Arial" pitchFamily="34" charset="0"/>
                <a:cs typeface="Arial" pitchFamily="34" charset="0"/>
              </a:rPr>
              <a:t>is blended </a:t>
            </a:r>
            <a:r>
              <a:rPr lang="en-US" sz="2400" dirty="0">
                <a:solidFill>
                  <a:prstClr val="black"/>
                </a:solidFill>
                <a:latin typeface="Arial" pitchFamily="34" charset="0"/>
                <a:cs typeface="Arial" pitchFamily="34" charset="0"/>
              </a:rPr>
              <a:t>into U.S. gasoline </a:t>
            </a:r>
            <a:r>
              <a:rPr lang="en-US" sz="2400" dirty="0" smtClean="0">
                <a:solidFill>
                  <a:prstClr val="black"/>
                </a:solidFill>
                <a:latin typeface="Arial" pitchFamily="34" charset="0"/>
                <a:cs typeface="Arial" pitchFamily="34" charset="0"/>
              </a:rPr>
              <a:t>to </a:t>
            </a:r>
            <a:r>
              <a:rPr lang="en-US" sz="2400" dirty="0">
                <a:solidFill>
                  <a:prstClr val="black"/>
                </a:solidFill>
                <a:latin typeface="Arial" pitchFamily="34" charset="0"/>
                <a:cs typeface="Arial" pitchFamily="34" charset="0"/>
              </a:rPr>
              <a:t>meet “renewable fuels” mandate</a:t>
            </a:r>
          </a:p>
        </p:txBody>
      </p:sp>
      <p:sp>
        <p:nvSpPr>
          <p:cNvPr id="9" name="TextBox 8"/>
          <p:cNvSpPr txBox="1"/>
          <p:nvPr/>
        </p:nvSpPr>
        <p:spPr>
          <a:xfrm>
            <a:off x="5105400" y="5514201"/>
            <a:ext cx="2819400" cy="276999"/>
          </a:xfrm>
          <a:prstGeom prst="rect">
            <a:avLst/>
          </a:prstGeom>
          <a:noFill/>
        </p:spPr>
        <p:txBody>
          <a:bodyPr wrap="square" rtlCol="0">
            <a:spAutoFit/>
          </a:bodyPr>
          <a:lstStyle/>
          <a:p>
            <a:r>
              <a:rPr lang="en-US" sz="1200" i="1" dirty="0">
                <a:solidFill>
                  <a:prstClr val="black"/>
                </a:solidFill>
                <a:latin typeface="Arial" pitchFamily="34" charset="0"/>
                <a:cs typeface="Arial" pitchFamily="34" charset="0"/>
              </a:rPr>
              <a:t>S</a:t>
            </a:r>
            <a:r>
              <a:rPr lang="en-US" sz="1200" i="1" dirty="0" smtClean="0">
                <a:solidFill>
                  <a:prstClr val="black"/>
                </a:solidFill>
                <a:latin typeface="Arial" pitchFamily="34" charset="0"/>
                <a:cs typeface="Arial" pitchFamily="34" charset="0"/>
              </a:rPr>
              <a:t>ource: F.O. Licht</a:t>
            </a:r>
            <a:endParaRPr lang="en-US" sz="1200" i="1" dirty="0">
              <a:solidFill>
                <a:prstClr val="black"/>
              </a:solidFill>
              <a:latin typeface="Arial" pitchFamily="34" charset="0"/>
              <a:cs typeface="Arial" pitchFamily="34" charset="0"/>
            </a:endParaRPr>
          </a:p>
        </p:txBody>
      </p:sp>
      <p:sp>
        <p:nvSpPr>
          <p:cNvPr id="10" name="Text Box 18"/>
          <p:cNvSpPr txBox="1">
            <a:spLocks noChangeArrowheads="1"/>
          </p:cNvSpPr>
          <p:nvPr/>
        </p:nvSpPr>
        <p:spPr bwMode="auto">
          <a:xfrm>
            <a:off x="6650038" y="6627813"/>
            <a:ext cx="249396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sz="900" i="1" dirty="0" smtClean="0">
                <a:solidFill>
                  <a:schemeClr val="bg1"/>
                </a:solidFill>
              </a:rPr>
              <a:t>Photo Credit: iStockPhoto / </a:t>
            </a:r>
            <a:r>
              <a:rPr lang="en-US" sz="900" i="1" dirty="0">
                <a:solidFill>
                  <a:schemeClr val="bg1"/>
                </a:solidFill>
              </a:rPr>
              <a:t>Bob Randall</a:t>
            </a:r>
          </a:p>
        </p:txBody>
      </p:sp>
      <p:sp>
        <p:nvSpPr>
          <p:cNvPr id="11" name="Text Box 6"/>
          <p:cNvSpPr txBox="1">
            <a:spLocks noChangeArrowheads="1"/>
          </p:cNvSpPr>
          <p:nvPr/>
        </p:nvSpPr>
        <p:spPr bwMode="auto">
          <a:xfrm>
            <a:off x="182881" y="5769114"/>
            <a:ext cx="877823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fontAlgn="base">
              <a:spcBef>
                <a:spcPct val="20000"/>
              </a:spcBef>
              <a:spcAft>
                <a:spcPct val="0"/>
              </a:spcAft>
            </a:pPr>
            <a:r>
              <a:rPr lang="en-US" sz="2400" b="1" i="1" dirty="0">
                <a:solidFill>
                  <a:srgbClr val="000000"/>
                </a:solidFill>
                <a:latin typeface="Arial" pitchFamily="34" charset="0"/>
                <a:cs typeface="Arial" pitchFamily="34" charset="0"/>
              </a:rPr>
              <a:t>I</a:t>
            </a:r>
            <a:r>
              <a:rPr lang="en-US" sz="2400" b="1" i="1" dirty="0" smtClean="0">
                <a:solidFill>
                  <a:srgbClr val="000000"/>
                </a:solidFill>
                <a:latin typeface="Arial" pitchFamily="34" charset="0"/>
                <a:cs typeface="Arial" pitchFamily="34" charset="0"/>
              </a:rPr>
              <a:t>f the entire U.S. grain harvest were turned into ethanol, it would only satisfy 18% of current  U.S. gasoline demand.</a:t>
            </a:r>
            <a:endParaRPr lang="en-US" sz="2400" b="1" i="1"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3127589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20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200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20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p:bldP spid="9"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000" r="-7000"/>
          </a:stretch>
        </a:blipFill>
        <a:effectLst/>
      </p:bgPr>
    </p:bg>
    <p:spTree>
      <p:nvGrpSpPr>
        <p:cNvPr id="1" name=""/>
        <p:cNvGrpSpPr/>
        <p:nvPr/>
      </p:nvGrpSpPr>
      <p:grpSpPr>
        <a:xfrm>
          <a:off x="0" y="0"/>
          <a:ext cx="0" cy="0"/>
          <a:chOff x="0" y="0"/>
          <a:chExt cx="0" cy="0"/>
        </a:xfrm>
      </p:grpSpPr>
      <p:sp>
        <p:nvSpPr>
          <p:cNvPr id="9" name="Rectangle 4"/>
          <p:cNvSpPr>
            <a:spLocks noChangeArrowheads="1"/>
          </p:cNvSpPr>
          <p:nvPr/>
        </p:nvSpPr>
        <p:spPr bwMode="auto">
          <a:xfrm>
            <a:off x="189704" y="1353143"/>
            <a:ext cx="8778240" cy="5274670"/>
          </a:xfrm>
          <a:prstGeom prst="rect">
            <a:avLst/>
          </a:prstGeom>
          <a:solidFill>
            <a:schemeClr val="bg1">
              <a:alpha val="8980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sp>
        <p:nvSpPr>
          <p:cNvPr id="3" name="Content Placeholder 2"/>
          <p:cNvSpPr>
            <a:spLocks noGrp="1"/>
          </p:cNvSpPr>
          <p:nvPr>
            <p:ph idx="1"/>
          </p:nvPr>
        </p:nvSpPr>
        <p:spPr>
          <a:xfrm>
            <a:off x="502920" y="1447800"/>
            <a:ext cx="4495800" cy="4648200"/>
          </a:xfrm>
        </p:spPr>
        <p:txBody>
          <a:bodyPr>
            <a:normAutofit/>
          </a:bodyPr>
          <a:lstStyle/>
          <a:p>
            <a:pPr marL="0" indent="0">
              <a:buNone/>
            </a:pPr>
            <a:r>
              <a:rPr lang="en-US" sz="2400" dirty="0" smtClean="0">
                <a:latin typeface="Arial" pitchFamily="34" charset="0"/>
                <a:cs typeface="Arial" pitchFamily="34" charset="0"/>
              </a:rPr>
              <a:t>Main biodiesel feedstocks:</a:t>
            </a:r>
            <a:endParaRPr lang="en-US" sz="2400" dirty="0">
              <a:latin typeface="Arial" pitchFamily="34" charset="0"/>
              <a:cs typeface="Arial" pitchFamily="34" charset="0"/>
            </a:endParaRPr>
          </a:p>
          <a:p>
            <a:r>
              <a:rPr lang="en-US" sz="2400" dirty="0" smtClean="0">
                <a:latin typeface="Arial" pitchFamily="34" charset="0"/>
                <a:cs typeface="Arial" pitchFamily="34" charset="0"/>
              </a:rPr>
              <a:t>Soybeans in United States, Argentina, and Brazil</a:t>
            </a:r>
          </a:p>
          <a:p>
            <a:r>
              <a:rPr lang="en-US" sz="2400" dirty="0" smtClean="0">
                <a:latin typeface="Arial" pitchFamily="34" charset="0"/>
                <a:cs typeface="Arial" pitchFamily="34" charset="0"/>
              </a:rPr>
              <a:t>Rapeseed in Europe</a:t>
            </a:r>
          </a:p>
          <a:p>
            <a:r>
              <a:rPr lang="en-US" sz="2400" dirty="0" smtClean="0">
                <a:latin typeface="Arial" pitchFamily="34" charset="0"/>
                <a:cs typeface="Arial" pitchFamily="34" charset="0"/>
              </a:rPr>
              <a:t>Palm oil in Indonesia, Thailand</a:t>
            </a:r>
          </a:p>
          <a:p>
            <a:pPr>
              <a:buNone/>
            </a:pPr>
            <a:endParaRPr lang="en-US" sz="2000" dirty="0" smtClean="0">
              <a:latin typeface="Arial" pitchFamily="34" charset="0"/>
              <a:cs typeface="Arial" pitchFamily="34" charset="0"/>
            </a:endParaRPr>
          </a:p>
          <a:p>
            <a:pPr marL="0">
              <a:buNone/>
            </a:pPr>
            <a:r>
              <a:rPr lang="en-US" sz="2400" dirty="0" smtClean="0">
                <a:latin typeface="Arial" pitchFamily="34" charset="0"/>
                <a:cs typeface="Arial" pitchFamily="34" charset="0"/>
              </a:rPr>
              <a:t>E.U. mandate that renewables contribute 10% of transport energy by 2020 coming under fire</a:t>
            </a:r>
          </a:p>
          <a:p>
            <a:pPr>
              <a:buNone/>
            </a:pPr>
            <a:endParaRPr lang="en-US" sz="2000" dirty="0" smtClean="0">
              <a:latin typeface="Arial" pitchFamily="34" charset="0"/>
              <a:cs typeface="Arial" pitchFamily="34" charset="0"/>
            </a:endParaRPr>
          </a:p>
        </p:txBody>
      </p:sp>
      <p:sp>
        <p:nvSpPr>
          <p:cNvPr id="4" name="Rectangle 2"/>
          <p:cNvSpPr>
            <a:spLocks noGrp="1" noChangeArrowheads="1"/>
          </p:cNvSpPr>
          <p:nvPr>
            <p:ph type="title"/>
          </p:nvPr>
        </p:nvSpPr>
        <p:spPr>
          <a:xfrm>
            <a:off x="457200" y="155448"/>
            <a:ext cx="8229600" cy="1143000"/>
          </a:xfrm>
        </p:spPr>
        <p:txBody>
          <a:bodyPr>
            <a:normAutofit/>
          </a:bodyPr>
          <a:lstStyle/>
          <a:p>
            <a:pPr eaLnBrk="1" hangingPunct="1"/>
            <a:r>
              <a:rPr lang="en-US" sz="3000" dirty="0" smtClean="0">
                <a:latin typeface="Arial" pitchFamily="34" charset="0"/>
                <a:cs typeface="Arial" pitchFamily="34" charset="0"/>
              </a:rPr>
              <a:t>Biodiesel Production in Top 10 Countries, 2011</a:t>
            </a:r>
          </a:p>
        </p:txBody>
      </p:sp>
      <p:sp>
        <p:nvSpPr>
          <p:cNvPr id="5" name="Line 11"/>
          <p:cNvSpPr>
            <a:spLocks noChangeShapeType="1"/>
          </p:cNvSpPr>
          <p:nvPr/>
        </p:nvSpPr>
        <p:spPr bwMode="auto">
          <a:xfrm>
            <a:off x="594360" y="1069848"/>
            <a:ext cx="854964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1400951023"/>
              </p:ext>
            </p:extLst>
          </p:nvPr>
        </p:nvGraphicFramePr>
        <p:xfrm>
          <a:off x="5181602" y="1399401"/>
          <a:ext cx="3581398" cy="4127056"/>
        </p:xfrm>
        <a:graphic>
          <a:graphicData uri="http://schemas.openxmlformats.org/drawingml/2006/table">
            <a:tbl>
              <a:tblPr firstRow="1" bandRow="1">
                <a:tableStyleId>{5C22544A-7EE6-4342-B048-85BDC9FD1C3A}</a:tableStyleId>
              </a:tblPr>
              <a:tblGrid>
                <a:gridCol w="1611627"/>
                <a:gridCol w="1969771"/>
              </a:tblGrid>
              <a:tr h="341936">
                <a:tc>
                  <a:txBody>
                    <a:bodyPr/>
                    <a:lstStyle/>
                    <a:p>
                      <a:endParaRPr lang="en-US" sz="1800" dirty="0">
                        <a:latin typeface="Arial" pitchFamily="34" charset="0"/>
                        <a:cs typeface="Arial" pitchFamily="34" charset="0"/>
                      </a:endParaRPr>
                    </a:p>
                  </a:txBody>
                  <a:tcPr/>
                </a:tc>
                <a:tc>
                  <a:txBody>
                    <a:bodyPr/>
                    <a:lstStyle/>
                    <a:p>
                      <a:pPr algn="r"/>
                      <a:r>
                        <a:rPr lang="en-US" sz="1800" dirty="0" smtClean="0">
                          <a:latin typeface="Arial" pitchFamily="34" charset="0"/>
                          <a:cs typeface="Arial" pitchFamily="34" charset="0"/>
                        </a:rPr>
                        <a:t>Million Gallons</a:t>
                      </a:r>
                      <a:endParaRPr lang="en-US" sz="1800" dirty="0">
                        <a:latin typeface="Arial" pitchFamily="34" charset="0"/>
                        <a:cs typeface="Arial" pitchFamily="34" charset="0"/>
                      </a:endParaRPr>
                    </a:p>
                  </a:txBody>
                  <a:tcPr/>
                </a:tc>
              </a:tr>
              <a:tr h="341936">
                <a:tc>
                  <a:txBody>
                    <a:bodyPr/>
                    <a:lstStyle/>
                    <a:p>
                      <a:pPr algn="l" fontAlgn="b"/>
                      <a:r>
                        <a:rPr lang="en-US" sz="1800" b="0" i="0" u="none" strike="noStrike" dirty="0">
                          <a:solidFill>
                            <a:srgbClr val="000000"/>
                          </a:solidFill>
                          <a:effectLst/>
                          <a:latin typeface="Arial"/>
                        </a:rPr>
                        <a:t>United States</a:t>
                      </a:r>
                    </a:p>
                  </a:txBody>
                  <a:tcPr marL="9525" marR="9525" marT="9525" marB="0" anchor="b"/>
                </a:tc>
                <a:tc>
                  <a:txBody>
                    <a:bodyPr/>
                    <a:lstStyle/>
                    <a:p>
                      <a:pPr algn="r" fontAlgn="b"/>
                      <a:r>
                        <a:rPr lang="en-US" sz="1800" b="0" i="0" u="none" strike="noStrike" dirty="0">
                          <a:solidFill>
                            <a:srgbClr val="000000"/>
                          </a:solidFill>
                          <a:effectLst/>
                          <a:latin typeface="Arial"/>
                        </a:rPr>
                        <a:t>841</a:t>
                      </a:r>
                    </a:p>
                  </a:txBody>
                  <a:tcPr marL="9525" marR="9525" marT="9525" marB="0" anchor="b"/>
                </a:tc>
              </a:tr>
              <a:tr h="341936">
                <a:tc>
                  <a:txBody>
                    <a:bodyPr/>
                    <a:lstStyle/>
                    <a:p>
                      <a:pPr algn="l" fontAlgn="b"/>
                      <a:r>
                        <a:rPr lang="en-US" sz="1800" b="0" i="0" u="none" strike="noStrike" dirty="0">
                          <a:solidFill>
                            <a:srgbClr val="000000"/>
                          </a:solidFill>
                          <a:effectLst/>
                          <a:latin typeface="Arial"/>
                        </a:rPr>
                        <a:t>Germany</a:t>
                      </a:r>
                    </a:p>
                  </a:txBody>
                  <a:tcPr marL="9525" marR="9525" marT="9525" marB="0" anchor="b"/>
                </a:tc>
                <a:tc>
                  <a:txBody>
                    <a:bodyPr/>
                    <a:lstStyle/>
                    <a:p>
                      <a:pPr algn="r" fontAlgn="b"/>
                      <a:r>
                        <a:rPr lang="en-US" sz="1800" b="0" i="0" u="none" strike="noStrike" dirty="0">
                          <a:solidFill>
                            <a:srgbClr val="000000"/>
                          </a:solidFill>
                          <a:effectLst/>
                          <a:latin typeface="Arial"/>
                        </a:rPr>
                        <a:t>835</a:t>
                      </a:r>
                    </a:p>
                  </a:txBody>
                  <a:tcPr marL="9525" marR="9525" marT="9525" marB="0" anchor="b"/>
                </a:tc>
              </a:tr>
              <a:tr h="341936">
                <a:tc>
                  <a:txBody>
                    <a:bodyPr/>
                    <a:lstStyle/>
                    <a:p>
                      <a:pPr algn="l" fontAlgn="b"/>
                      <a:r>
                        <a:rPr lang="en-US" sz="1800" b="0" i="0" u="none" strike="noStrike" dirty="0">
                          <a:solidFill>
                            <a:srgbClr val="000000"/>
                          </a:solidFill>
                          <a:effectLst/>
                          <a:latin typeface="Arial"/>
                        </a:rPr>
                        <a:t>Argentina</a:t>
                      </a:r>
                    </a:p>
                  </a:txBody>
                  <a:tcPr marL="9525" marR="9525" marT="9525" marB="0" anchor="b"/>
                </a:tc>
                <a:tc>
                  <a:txBody>
                    <a:bodyPr/>
                    <a:lstStyle/>
                    <a:p>
                      <a:pPr algn="r" fontAlgn="b"/>
                      <a:r>
                        <a:rPr lang="en-US" sz="1800" b="0" i="0" u="none" strike="noStrike" dirty="0">
                          <a:solidFill>
                            <a:srgbClr val="000000"/>
                          </a:solidFill>
                          <a:effectLst/>
                          <a:latin typeface="Arial"/>
                        </a:rPr>
                        <a:t>729</a:t>
                      </a:r>
                    </a:p>
                  </a:txBody>
                  <a:tcPr marL="9525" marR="9525" marT="9525" marB="0" anchor="b"/>
                </a:tc>
              </a:tr>
              <a:tr h="341936">
                <a:tc>
                  <a:txBody>
                    <a:bodyPr/>
                    <a:lstStyle/>
                    <a:p>
                      <a:pPr algn="l" fontAlgn="b"/>
                      <a:r>
                        <a:rPr lang="en-US" sz="1800" b="0" i="0" u="none" strike="noStrike" dirty="0">
                          <a:solidFill>
                            <a:srgbClr val="000000"/>
                          </a:solidFill>
                          <a:effectLst/>
                          <a:latin typeface="Arial"/>
                        </a:rPr>
                        <a:t>Brazil</a:t>
                      </a:r>
                    </a:p>
                  </a:txBody>
                  <a:tcPr marL="9525" marR="9525" marT="9525" marB="0" anchor="b"/>
                </a:tc>
                <a:tc>
                  <a:txBody>
                    <a:bodyPr/>
                    <a:lstStyle/>
                    <a:p>
                      <a:pPr algn="r" fontAlgn="b"/>
                      <a:r>
                        <a:rPr lang="en-US" sz="1800" b="0" i="0" u="none" strike="noStrike" dirty="0">
                          <a:solidFill>
                            <a:srgbClr val="000000"/>
                          </a:solidFill>
                          <a:effectLst/>
                          <a:latin typeface="Arial"/>
                        </a:rPr>
                        <a:t>698</a:t>
                      </a:r>
                    </a:p>
                  </a:txBody>
                  <a:tcPr marL="9525" marR="9525" marT="9525" marB="0" anchor="b"/>
                </a:tc>
              </a:tr>
              <a:tr h="341936">
                <a:tc>
                  <a:txBody>
                    <a:bodyPr/>
                    <a:lstStyle/>
                    <a:p>
                      <a:pPr algn="l" fontAlgn="b"/>
                      <a:r>
                        <a:rPr lang="en-US" sz="1800" b="0" i="0" u="none" strike="noStrike" dirty="0">
                          <a:solidFill>
                            <a:srgbClr val="000000"/>
                          </a:solidFill>
                          <a:effectLst/>
                          <a:latin typeface="Arial"/>
                        </a:rPr>
                        <a:t>France</a:t>
                      </a:r>
                    </a:p>
                  </a:txBody>
                  <a:tcPr marL="9525" marR="9525" marT="9525" marB="0" anchor="b"/>
                </a:tc>
                <a:tc>
                  <a:txBody>
                    <a:bodyPr/>
                    <a:lstStyle/>
                    <a:p>
                      <a:pPr algn="r" fontAlgn="b"/>
                      <a:r>
                        <a:rPr lang="en-US" sz="1800" b="0" i="0" u="none" strike="noStrike" dirty="0">
                          <a:solidFill>
                            <a:srgbClr val="000000"/>
                          </a:solidFill>
                          <a:effectLst/>
                          <a:latin typeface="Arial"/>
                        </a:rPr>
                        <a:t>420</a:t>
                      </a:r>
                    </a:p>
                  </a:txBody>
                  <a:tcPr marL="9525" marR="9525" marT="9525" marB="0" anchor="b"/>
                </a:tc>
              </a:tr>
              <a:tr h="341936">
                <a:tc>
                  <a:txBody>
                    <a:bodyPr/>
                    <a:lstStyle/>
                    <a:p>
                      <a:pPr algn="l" fontAlgn="b"/>
                      <a:r>
                        <a:rPr lang="en-US" sz="1800" b="0" i="0" u="none" strike="noStrike" dirty="0">
                          <a:solidFill>
                            <a:srgbClr val="000000"/>
                          </a:solidFill>
                          <a:effectLst/>
                          <a:latin typeface="Arial"/>
                        </a:rPr>
                        <a:t>Indonesia</a:t>
                      </a:r>
                    </a:p>
                  </a:txBody>
                  <a:tcPr marL="9525" marR="9525" marT="9525" marB="0" anchor="b"/>
                </a:tc>
                <a:tc>
                  <a:txBody>
                    <a:bodyPr/>
                    <a:lstStyle/>
                    <a:p>
                      <a:pPr algn="r" fontAlgn="b"/>
                      <a:r>
                        <a:rPr lang="en-US" sz="1800" b="0" i="0" u="none" strike="noStrike" dirty="0">
                          <a:solidFill>
                            <a:srgbClr val="000000"/>
                          </a:solidFill>
                          <a:effectLst/>
                          <a:latin typeface="Arial"/>
                        </a:rPr>
                        <a:t>360</a:t>
                      </a:r>
                    </a:p>
                  </a:txBody>
                  <a:tcPr marL="9525" marR="9525" marT="9525" marB="0" anchor="b"/>
                </a:tc>
              </a:tr>
              <a:tr h="341936">
                <a:tc>
                  <a:txBody>
                    <a:bodyPr/>
                    <a:lstStyle/>
                    <a:p>
                      <a:pPr algn="l" fontAlgn="b"/>
                      <a:r>
                        <a:rPr lang="en-US" sz="1800" b="0" i="0" u="none" strike="noStrike" dirty="0">
                          <a:solidFill>
                            <a:srgbClr val="000000"/>
                          </a:solidFill>
                          <a:effectLst/>
                          <a:latin typeface="Arial"/>
                        </a:rPr>
                        <a:t>Spain</a:t>
                      </a:r>
                    </a:p>
                  </a:txBody>
                  <a:tcPr marL="9525" marR="9525" marT="9525" marB="0" anchor="b"/>
                </a:tc>
                <a:tc>
                  <a:txBody>
                    <a:bodyPr/>
                    <a:lstStyle/>
                    <a:p>
                      <a:pPr algn="r" fontAlgn="b"/>
                      <a:r>
                        <a:rPr lang="en-US" sz="1800" b="0" i="0" u="none" strike="noStrike" dirty="0">
                          <a:solidFill>
                            <a:srgbClr val="000000"/>
                          </a:solidFill>
                          <a:effectLst/>
                          <a:latin typeface="Arial"/>
                        </a:rPr>
                        <a:t>188</a:t>
                      </a:r>
                    </a:p>
                  </a:txBody>
                  <a:tcPr marL="9525" marR="9525" marT="9525" marB="0" anchor="b"/>
                </a:tc>
              </a:tr>
              <a:tr h="341936">
                <a:tc>
                  <a:txBody>
                    <a:bodyPr/>
                    <a:lstStyle/>
                    <a:p>
                      <a:pPr algn="l" fontAlgn="b"/>
                      <a:r>
                        <a:rPr lang="en-US" sz="1800" b="0" i="0" u="none" strike="noStrike" dirty="0">
                          <a:solidFill>
                            <a:srgbClr val="000000"/>
                          </a:solidFill>
                          <a:effectLst/>
                          <a:latin typeface="Arial"/>
                        </a:rPr>
                        <a:t>Italy</a:t>
                      </a:r>
                    </a:p>
                  </a:txBody>
                  <a:tcPr marL="9525" marR="9525" marT="9525" marB="0" anchor="b"/>
                </a:tc>
                <a:tc>
                  <a:txBody>
                    <a:bodyPr/>
                    <a:lstStyle/>
                    <a:p>
                      <a:pPr algn="r" fontAlgn="b"/>
                      <a:r>
                        <a:rPr lang="en-US" sz="1800" b="0" i="0" u="none" strike="noStrike" dirty="0">
                          <a:solidFill>
                            <a:srgbClr val="000000"/>
                          </a:solidFill>
                          <a:effectLst/>
                          <a:latin typeface="Arial"/>
                        </a:rPr>
                        <a:t>156</a:t>
                      </a:r>
                    </a:p>
                  </a:txBody>
                  <a:tcPr marL="9525" marR="9525" marT="9525" marB="0" anchor="b"/>
                </a:tc>
              </a:tr>
              <a:tr h="341936">
                <a:tc>
                  <a:txBody>
                    <a:bodyPr/>
                    <a:lstStyle/>
                    <a:p>
                      <a:pPr algn="l" fontAlgn="b"/>
                      <a:r>
                        <a:rPr lang="en-US" sz="1800" b="0" i="0" u="none" strike="noStrike" dirty="0">
                          <a:solidFill>
                            <a:srgbClr val="000000"/>
                          </a:solidFill>
                          <a:effectLst/>
                          <a:latin typeface="Arial"/>
                        </a:rPr>
                        <a:t>Thailand</a:t>
                      </a:r>
                    </a:p>
                  </a:txBody>
                  <a:tcPr marL="9525" marR="9525" marT="9525" marB="0" anchor="b"/>
                </a:tc>
                <a:tc>
                  <a:txBody>
                    <a:bodyPr/>
                    <a:lstStyle/>
                    <a:p>
                      <a:pPr algn="r" fontAlgn="b"/>
                      <a:r>
                        <a:rPr lang="en-US" sz="1800" b="0" i="0" u="none" strike="noStrike" dirty="0">
                          <a:solidFill>
                            <a:srgbClr val="000000"/>
                          </a:solidFill>
                          <a:effectLst/>
                          <a:latin typeface="Arial"/>
                        </a:rPr>
                        <a:t>156</a:t>
                      </a:r>
                    </a:p>
                  </a:txBody>
                  <a:tcPr marL="9525" marR="9525" marT="9525" marB="0" anchor="b"/>
                </a:tc>
              </a:tr>
              <a:tr h="341936">
                <a:tc>
                  <a:txBody>
                    <a:bodyPr/>
                    <a:lstStyle/>
                    <a:p>
                      <a:pPr algn="l" fontAlgn="b"/>
                      <a:r>
                        <a:rPr lang="en-US" sz="1800" b="0" i="0" u="none" strike="noStrike" dirty="0">
                          <a:solidFill>
                            <a:srgbClr val="000000"/>
                          </a:solidFill>
                          <a:effectLst/>
                          <a:latin typeface="Arial"/>
                        </a:rPr>
                        <a:t>Netherlands</a:t>
                      </a:r>
                    </a:p>
                  </a:txBody>
                  <a:tcPr marL="9525" marR="9525" marT="9525" marB="0" anchor="b"/>
                </a:tc>
                <a:tc>
                  <a:txBody>
                    <a:bodyPr/>
                    <a:lstStyle/>
                    <a:p>
                      <a:pPr algn="r" fontAlgn="b"/>
                      <a:r>
                        <a:rPr lang="en-US" sz="1800" b="0" i="0" u="none" strike="noStrike" dirty="0">
                          <a:solidFill>
                            <a:srgbClr val="000000"/>
                          </a:solidFill>
                          <a:effectLst/>
                          <a:latin typeface="Arial"/>
                        </a:rPr>
                        <a:t>117</a:t>
                      </a:r>
                    </a:p>
                  </a:txBody>
                  <a:tcPr marL="9525" marR="9525" marT="9525" marB="0" anchor="b"/>
                </a:tc>
              </a:tr>
              <a:tr h="341936">
                <a:tc>
                  <a:txBody>
                    <a:bodyPr/>
                    <a:lstStyle/>
                    <a:p>
                      <a:pPr algn="l" fontAlgn="b"/>
                      <a:r>
                        <a:rPr lang="en-US" sz="1800" b="1" i="0" u="none" strike="noStrike" dirty="0">
                          <a:solidFill>
                            <a:srgbClr val="000000"/>
                          </a:solidFill>
                          <a:effectLst/>
                          <a:latin typeface="Arial"/>
                        </a:rPr>
                        <a:t>World</a:t>
                      </a:r>
                    </a:p>
                  </a:txBody>
                  <a:tcPr marL="9525" marR="9525" marT="9525" marB="0" anchor="b"/>
                </a:tc>
                <a:tc>
                  <a:txBody>
                    <a:bodyPr/>
                    <a:lstStyle/>
                    <a:p>
                      <a:pPr algn="r" fontAlgn="b"/>
                      <a:r>
                        <a:rPr lang="en-US" sz="1800" b="1" i="0" u="none" strike="noStrike" dirty="0">
                          <a:solidFill>
                            <a:srgbClr val="000000"/>
                          </a:solidFill>
                          <a:effectLst/>
                          <a:latin typeface="Arial"/>
                        </a:rPr>
                        <a:t>5,651</a:t>
                      </a:r>
                    </a:p>
                  </a:txBody>
                  <a:tcPr marL="9525" marR="9525" marT="9525" marB="0" anchor="b"/>
                </a:tc>
              </a:tr>
            </a:tbl>
          </a:graphicData>
        </a:graphic>
      </p:graphicFrame>
      <p:sp>
        <p:nvSpPr>
          <p:cNvPr id="11" name="TextBox 10"/>
          <p:cNvSpPr txBox="1"/>
          <p:nvPr/>
        </p:nvSpPr>
        <p:spPr>
          <a:xfrm>
            <a:off x="5105400" y="5514201"/>
            <a:ext cx="2819400" cy="276999"/>
          </a:xfrm>
          <a:prstGeom prst="rect">
            <a:avLst/>
          </a:prstGeom>
          <a:noFill/>
        </p:spPr>
        <p:txBody>
          <a:bodyPr wrap="square" rtlCol="0">
            <a:spAutoFit/>
          </a:bodyPr>
          <a:lstStyle/>
          <a:p>
            <a:r>
              <a:rPr lang="en-US" sz="1200" i="1" dirty="0">
                <a:solidFill>
                  <a:prstClr val="black"/>
                </a:solidFill>
                <a:latin typeface="Arial" pitchFamily="34" charset="0"/>
                <a:cs typeface="Arial" pitchFamily="34" charset="0"/>
              </a:rPr>
              <a:t>S</a:t>
            </a:r>
            <a:r>
              <a:rPr lang="en-US" sz="1200" i="1" dirty="0" smtClean="0">
                <a:solidFill>
                  <a:prstClr val="black"/>
                </a:solidFill>
                <a:latin typeface="Arial" pitchFamily="34" charset="0"/>
                <a:cs typeface="Arial" pitchFamily="34" charset="0"/>
              </a:rPr>
              <a:t>ource: F.O. Licht</a:t>
            </a:r>
            <a:endParaRPr lang="en-US" sz="1200" i="1" dirty="0">
              <a:solidFill>
                <a:prstClr val="black"/>
              </a:solidFill>
              <a:latin typeface="Arial" pitchFamily="34" charset="0"/>
              <a:cs typeface="Arial" pitchFamily="34" charset="0"/>
            </a:endParaRPr>
          </a:p>
        </p:txBody>
      </p:sp>
      <p:sp>
        <p:nvSpPr>
          <p:cNvPr id="8" name="Text Box 18"/>
          <p:cNvSpPr txBox="1">
            <a:spLocks noChangeArrowheads="1"/>
          </p:cNvSpPr>
          <p:nvPr/>
        </p:nvSpPr>
        <p:spPr bwMode="auto">
          <a:xfrm>
            <a:off x="6650038" y="6627813"/>
            <a:ext cx="249396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sz="900" i="1" dirty="0">
                <a:solidFill>
                  <a:schemeClr val="bg1"/>
                </a:solidFill>
              </a:rPr>
              <a:t>Photo Credit: iStockPhoto </a:t>
            </a:r>
            <a:r>
              <a:rPr lang="en-US" sz="900" i="1" dirty="0" smtClean="0">
                <a:solidFill>
                  <a:schemeClr val="bg1"/>
                </a:solidFill>
              </a:rPr>
              <a:t>/ Bob Randall</a:t>
            </a:r>
            <a:endParaRPr lang="en-US" sz="900" i="1" dirty="0">
              <a:solidFill>
                <a:schemeClr val="bg1"/>
              </a:solidFill>
            </a:endParaRPr>
          </a:p>
        </p:txBody>
      </p:sp>
    </p:spTree>
    <p:extLst>
      <p:ext uri="{BB962C8B-B14F-4D97-AF65-F5344CB8AC3E}">
        <p14:creationId xmlns:p14="http://schemas.microsoft.com/office/powerpoint/2010/main" val="285387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200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par>
                                <p:cTn id="14" presetID="10" presetClass="entr" presetSubtype="0" fill="hold" grpId="0" nodeType="withEffect">
                                  <p:stCondLst>
                                    <p:cond delay="200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par>
                                <p:cTn id="17" presetID="10" presetClass="entr" presetSubtype="0" fill="hold" grpId="0" nodeType="withEffect">
                                  <p:stCondLst>
                                    <p:cond delay="200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par>
                                <p:cTn id="20" presetID="10" presetClass="entr" presetSubtype="0" fill="hold" grpId="0" nodeType="withEffect">
                                  <p:stCondLst>
                                    <p:cond delay="200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0" presetClass="entr" presetSubtype="0" fill="hold" grpId="0" nodeType="withEffect">
                                  <p:stCondLst>
                                    <p:cond delay="200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par>
                                <p:cTn id="26" presetID="10" presetClass="entr" presetSubtype="0" fill="hold" grpId="0" nodeType="withEffect">
                                  <p:stCondLst>
                                    <p:cond delay="200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build="p"/>
      <p:bldP spid="11" grpId="0"/>
    </p:bldLst>
  </p:timing>
</p:sld>
</file>

<file path=ppt/slides/slide29.xml><?xml version="1.0" encoding="utf-8"?>
<p:sld xmlns:p="http://schemas.openxmlformats.org/presentationml/2006/main" xmlns:a="http://schemas.openxmlformats.org/drawingml/2006/main" xmlns:r="http://schemas.openxmlformats.org/officeDocument/2006/relationships">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9" name="Rectangle 4"/>
          <p:cNvSpPr>
            <a:spLocks noChangeArrowheads="1"/>
          </p:cNvSpPr>
          <p:nvPr/>
        </p:nvSpPr>
        <p:spPr bwMode="auto">
          <a:xfrm>
            <a:off x="189704" y="1353143"/>
            <a:ext cx="8778240" cy="5252445"/>
          </a:xfrm>
          <a:prstGeom prst="rect">
            <a:avLst/>
          </a:prstGeom>
          <a:solidFill>
            <a:schemeClr val="bg1">
              <a:alpha val="8980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wrap="none"/>
          <a:lstStyle/>
          <a:p>
            <a:endParaRPr dirty="0" lang="en-US"/>
          </a:p>
        </p:txBody>
      </p:sp>
      <p:sp>
        <p:nvSpPr>
          <p:cNvPr id="3" name="Content Placeholder 2"/>
          <p:cNvSpPr>
            <a:spLocks noGrp="1"/>
          </p:cNvSpPr>
          <p:nvPr>
            <p:ph idx="1"/>
          </p:nvPr>
        </p:nvSpPr>
        <p:spPr>
          <a:xfrm>
            <a:off x="383479" y="1447800"/>
            <a:ext cx="3959921" cy="5029200"/>
          </a:xfrm>
        </p:spPr>
        <p:txBody>
          <a:bodyPr>
            <a:noAutofit/>
          </a:bodyPr>
          <a:lstStyle/>
          <a:p>
            <a:r>
              <a:rPr dirty="0" lang="en-US" smtClean="0" sz="2400">
                <a:latin charset="0" pitchFamily="34" typeface="Arial"/>
                <a:cs charset="0" pitchFamily="34" typeface="Arial"/>
              </a:rPr>
              <a:t>Biofuel crops vary in energy “bang for the buck”</a:t>
            </a:r>
          </a:p>
          <a:p>
            <a:r>
              <a:rPr dirty="0" lang="en-US" smtClean="0" sz="2400">
                <a:latin charset="0" pitchFamily="34" typeface="Arial"/>
                <a:cs charset="0" pitchFamily="34" typeface="Arial"/>
              </a:rPr>
              <a:t>New oil palm plantations come at expense of tropical forests</a:t>
            </a:r>
          </a:p>
          <a:p>
            <a:r>
              <a:rPr dirty="0" lang="en-US" smtClean="0" sz="2400">
                <a:latin charset="0" pitchFamily="34" typeface="Arial"/>
                <a:cs charset="0" pitchFamily="34" typeface="Arial"/>
              </a:rPr>
              <a:t>Greenhouse gas emissions from land use change and fertilizers likely negate climate benefit of replacing gasoline with biofuels</a:t>
            </a:r>
          </a:p>
        </p:txBody>
      </p:sp>
      <p:sp>
        <p:nvSpPr>
          <p:cNvPr id="4" name="Rectangle 2"/>
          <p:cNvSpPr>
            <a:spLocks noChangeArrowheads="1" noGrp="1"/>
          </p:cNvSpPr>
          <p:nvPr>
            <p:ph type="title"/>
          </p:nvPr>
        </p:nvSpPr>
        <p:spPr>
          <a:xfrm>
            <a:off x="457200" y="155448"/>
            <a:ext cx="8229600" cy="1143000"/>
          </a:xfrm>
        </p:spPr>
        <p:txBody>
          <a:bodyPr>
            <a:normAutofit/>
          </a:bodyPr>
          <a:lstStyle/>
          <a:p>
            <a:r>
              <a:rPr dirty="0" lang="en-US" smtClean="0" sz="3000">
                <a:solidFill>
                  <a:schemeClr val="bg1"/>
                </a:solidFill>
                <a:latin charset="0" pitchFamily="34" typeface="Arial"/>
                <a:cs charset="0" pitchFamily="34" typeface="Arial"/>
              </a:rPr>
              <a:t>Biofuel Crops Displace Food Crops, Forests</a:t>
            </a:r>
          </a:p>
        </p:txBody>
      </p:sp>
      <p:sp>
        <p:nvSpPr>
          <p:cNvPr id="5" name="Line 11"/>
          <p:cNvSpPr>
            <a:spLocks noChangeShapeType="1"/>
          </p:cNvSpPr>
          <p:nvPr/>
        </p:nvSpPr>
        <p:spPr bwMode="auto">
          <a:xfrm>
            <a:off x="594360" y="1069848"/>
            <a:ext cx="8549640"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dirty="0" lang="en-US">
              <a:solidFill>
                <a:prstClr val="black"/>
              </a:solidFill>
            </a:endParaRPr>
          </a:p>
        </p:txBody>
      </p:sp>
      <p:sp>
        <p:nvSpPr>
          <p:cNvPr id="11" name="Text Box 10"/>
          <p:cNvSpPr txBox="1">
            <a:spLocks noChangeArrowheads="1"/>
          </p:cNvSpPr>
          <p:nvPr/>
        </p:nvSpPr>
        <p:spPr bwMode="auto">
          <a:xfrm>
            <a:off x="4385956" y="1534180"/>
            <a:ext cx="445324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charset="0" typeface="Arial"/>
              </a:defRPr>
            </a:lvl1pPr>
            <a:lvl2pPr eaLnBrk="0" hangingPunct="0" indent="-285750" marL="742950">
              <a:defRPr>
                <a:solidFill>
                  <a:schemeClr val="tx1"/>
                </a:solidFill>
                <a:latin charset="0" typeface="Arial"/>
              </a:defRPr>
            </a:lvl2pPr>
            <a:lvl3pPr eaLnBrk="0" hangingPunct="0" indent="-228600" marL="1143000">
              <a:defRPr>
                <a:solidFill>
                  <a:schemeClr val="tx1"/>
                </a:solidFill>
                <a:latin charset="0" typeface="Arial"/>
              </a:defRPr>
            </a:lvl3pPr>
            <a:lvl4pPr eaLnBrk="0" hangingPunct="0" indent="-228600" marL="1600200">
              <a:defRPr>
                <a:solidFill>
                  <a:schemeClr val="tx1"/>
                </a:solidFill>
                <a:latin charset="0" typeface="Arial"/>
              </a:defRPr>
            </a:lvl4pPr>
            <a:lvl5pPr eaLnBrk="0" hangingPunct="0" indent="-228600" marL="2057400">
              <a:defRPr>
                <a:solidFill>
                  <a:schemeClr val="tx1"/>
                </a:solidFill>
                <a:latin charset="0" typeface="Arial"/>
              </a:defRPr>
            </a:lvl5pPr>
            <a:lvl6pPr algn="ctr" eaLnBrk="0" fontAlgn="base" hangingPunct="0" indent="-228600" marL="2514600">
              <a:spcBef>
                <a:spcPct val="0"/>
              </a:spcBef>
              <a:spcAft>
                <a:spcPct val="0"/>
              </a:spcAft>
              <a:defRPr>
                <a:solidFill>
                  <a:schemeClr val="tx1"/>
                </a:solidFill>
                <a:latin charset="0" typeface="Arial"/>
              </a:defRPr>
            </a:lvl6pPr>
            <a:lvl7pPr algn="ctr" eaLnBrk="0" fontAlgn="base" hangingPunct="0" indent="-228600" marL="2971800">
              <a:spcBef>
                <a:spcPct val="0"/>
              </a:spcBef>
              <a:spcAft>
                <a:spcPct val="0"/>
              </a:spcAft>
              <a:defRPr>
                <a:solidFill>
                  <a:schemeClr val="tx1"/>
                </a:solidFill>
                <a:latin charset="0" typeface="Arial"/>
              </a:defRPr>
            </a:lvl7pPr>
            <a:lvl8pPr algn="ctr" eaLnBrk="0" fontAlgn="base" hangingPunct="0" indent="-228600" marL="3429000">
              <a:spcBef>
                <a:spcPct val="0"/>
              </a:spcBef>
              <a:spcAft>
                <a:spcPct val="0"/>
              </a:spcAft>
              <a:defRPr>
                <a:solidFill>
                  <a:schemeClr val="tx1"/>
                </a:solidFill>
                <a:latin charset="0" typeface="Arial"/>
              </a:defRPr>
            </a:lvl8pPr>
            <a:lvl9pPr algn="ctr" eaLnBrk="0" fontAlgn="base" hangingPunct="0" indent="-228600" marL="3886200">
              <a:spcBef>
                <a:spcPct val="0"/>
              </a:spcBef>
              <a:spcAft>
                <a:spcPct val="0"/>
              </a:spcAft>
              <a:defRPr>
                <a:solidFill>
                  <a:schemeClr val="tx1"/>
                </a:solidFill>
                <a:latin charset="0" typeface="Arial"/>
              </a:defRPr>
            </a:lvl9pPr>
          </a:lstStyle>
          <a:p>
            <a:pPr algn="ctr" eaLnBrk="1" hangingPunct="1">
              <a:spcBef>
                <a:spcPct val="50000"/>
              </a:spcBef>
            </a:pPr>
            <a:r>
              <a:rPr b="1" dirty="0" lang="en-US" sz="1600">
                <a:solidFill>
                  <a:srgbClr val="333333"/>
                </a:solidFill>
              </a:rPr>
              <a:t>Biofuel Net Energy Ratio for Selected Crops</a:t>
            </a:r>
          </a:p>
        </p:txBody>
      </p:sp>
      <p:sp>
        <p:nvSpPr>
          <p:cNvPr id="12" name="Text Box 10"/>
          <p:cNvSpPr txBox="1">
            <a:spLocks noChangeArrowheads="1"/>
          </p:cNvSpPr>
          <p:nvPr/>
        </p:nvSpPr>
        <p:spPr bwMode="auto">
          <a:xfrm>
            <a:off x="6926263" y="6605588"/>
            <a:ext cx="221773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charset="0" typeface="Arial"/>
              </a:defRPr>
            </a:lvl1pPr>
            <a:lvl2pPr eaLnBrk="0" hangingPunct="0" indent="-285750" marL="742950">
              <a:defRPr>
                <a:solidFill>
                  <a:schemeClr val="tx1"/>
                </a:solidFill>
                <a:latin charset="0" typeface="Arial"/>
              </a:defRPr>
            </a:lvl2pPr>
            <a:lvl3pPr eaLnBrk="0" hangingPunct="0" indent="-228600" marL="1143000">
              <a:defRPr>
                <a:solidFill>
                  <a:schemeClr val="tx1"/>
                </a:solidFill>
                <a:latin charset="0" typeface="Arial"/>
              </a:defRPr>
            </a:lvl3pPr>
            <a:lvl4pPr eaLnBrk="0" hangingPunct="0" indent="-228600" marL="1600200">
              <a:defRPr>
                <a:solidFill>
                  <a:schemeClr val="tx1"/>
                </a:solidFill>
                <a:latin charset="0" typeface="Arial"/>
              </a:defRPr>
            </a:lvl4pPr>
            <a:lvl5pPr eaLnBrk="0" hangingPunct="0" indent="-228600" marL="2057400">
              <a:defRPr>
                <a:solidFill>
                  <a:schemeClr val="tx1"/>
                </a:solidFill>
                <a:latin charset="0" typeface="Arial"/>
              </a:defRPr>
            </a:lvl5pPr>
            <a:lvl6pPr algn="ctr" eaLnBrk="0" fontAlgn="base" hangingPunct="0" indent="-228600" marL="2514600">
              <a:spcBef>
                <a:spcPct val="0"/>
              </a:spcBef>
              <a:spcAft>
                <a:spcPct val="0"/>
              </a:spcAft>
              <a:defRPr>
                <a:solidFill>
                  <a:schemeClr val="tx1"/>
                </a:solidFill>
                <a:latin charset="0" typeface="Arial"/>
              </a:defRPr>
            </a:lvl6pPr>
            <a:lvl7pPr algn="ctr" eaLnBrk="0" fontAlgn="base" hangingPunct="0" indent="-228600" marL="2971800">
              <a:spcBef>
                <a:spcPct val="0"/>
              </a:spcBef>
              <a:spcAft>
                <a:spcPct val="0"/>
              </a:spcAft>
              <a:defRPr>
                <a:solidFill>
                  <a:schemeClr val="tx1"/>
                </a:solidFill>
                <a:latin charset="0" typeface="Arial"/>
              </a:defRPr>
            </a:lvl7pPr>
            <a:lvl8pPr algn="ctr" eaLnBrk="0" fontAlgn="base" hangingPunct="0" indent="-228600" marL="3429000">
              <a:spcBef>
                <a:spcPct val="0"/>
              </a:spcBef>
              <a:spcAft>
                <a:spcPct val="0"/>
              </a:spcAft>
              <a:defRPr>
                <a:solidFill>
                  <a:schemeClr val="tx1"/>
                </a:solidFill>
                <a:latin charset="0" typeface="Arial"/>
              </a:defRPr>
            </a:lvl8pPr>
            <a:lvl9pPr algn="ctr" eaLnBrk="0" fontAlgn="base" hangingPunct="0" indent="-228600" marL="3886200">
              <a:spcBef>
                <a:spcPct val="0"/>
              </a:spcBef>
              <a:spcAft>
                <a:spcPct val="0"/>
              </a:spcAft>
              <a:defRPr>
                <a:solidFill>
                  <a:schemeClr val="tx1"/>
                </a:solidFill>
                <a:latin charset="0" typeface="Arial"/>
              </a:defRPr>
            </a:lvl9pPr>
          </a:lstStyle>
          <a:p>
            <a:pPr eaLnBrk="1" hangingPunct="1">
              <a:spcBef>
                <a:spcPct val="50000"/>
              </a:spcBef>
            </a:pPr>
            <a:r>
              <a:rPr dirty="0" i="1" lang="en-US" sz="900">
                <a:solidFill>
                  <a:prstClr val="white"/>
                </a:solidFill>
              </a:rPr>
              <a:t>Photo Credit: Yann Arthus-Bertrand</a:t>
            </a:r>
          </a:p>
        </p:txBody>
      </p:sp>
      <p:pic>
        <p:nvPicPr>
          <p:cNvPr id="1026" name="Picture 2"/>
          <p:cNvPicPr>
            <a:picLocks noChangeArrowheads="1" noChangeAspect="1"/>
          </p:cNvPicPr>
          <p:nvPr/>
        </p:nvPicPr>
        <p:blipFill rotWithShape="1">
          <a:blip r:embed="rId4">
            <a:extLst>
              <a:ext uri="{28A0092B-C50C-407E-A947-70E740481C1C}">
                <a14:useLocalDpi xmlns:a14="http://schemas.microsoft.com/office/drawing/2010/main" val="0"/>
              </a:ext>
            </a:extLst>
          </a:blip>
          <a:stretch/>
        </p:blipFill>
        <p:spPr bwMode="auto">
          <a:xfrm>
            <a:off x="4385956" y="2067510"/>
            <a:ext cx="4453244" cy="3418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pic>
    </p:spTree>
    <p:extLst>
      <p:ext uri="{BB962C8B-B14F-4D97-AF65-F5344CB8AC3E}">
        <p14:creationId xmlns:p14="http://schemas.microsoft.com/office/powerpoint/2010/main" val="2754344494"/>
      </p:ext>
    </p:extLst>
  </p:cSld>
  <p:clrMapOvr>
    <a:masterClrMapping/>
  </p:clrMapOvr>
  <p:timing>
    <p:tnLst>
      <p:par>
        <p:cTn dur="indefinite" id="1" nodeType="tmRoot" restart="never">
          <p:childTnLst>
            <p:seq concurrent="1" nextAc="seek">
              <p:cTn dur="indefinite" id="2" nodeType="mainSeq">
                <p:childTnLst>
                  <p:par>
                    <p:cTn fill="hold" id="3">
                      <p:stCondLst>
                        <p:cond delay="indefinite"/>
                        <p:cond delay="0" evt="onBegin">
                          <p:tn val="2"/>
                        </p:cond>
                      </p:stCondLst>
                      <p:childTnLst>
                        <p:par>
                          <p:cTn fill="hold" id="4">
                            <p:stCondLst>
                              <p:cond delay="0"/>
                            </p:stCondLst>
                            <p:childTnLst>
                              <p:par>
                                <p:cTn fill="hold" grpId="0" id="5" nodeType="withEffect" presetClass="entr" presetID="10" presetSubtype="0">
                                  <p:stCondLst>
                                    <p:cond delay="2000"/>
                                  </p:stCondLst>
                                  <p:childTnLst>
                                    <p:set>
                                      <p:cBhvr>
                                        <p:cTn dur="1" fill="hold" id="6">
                                          <p:stCondLst>
                                            <p:cond delay="0"/>
                                          </p:stCondLst>
                                        </p:cTn>
                                        <p:tgtEl>
                                          <p:spTgt spid="11"/>
                                        </p:tgtEl>
                                        <p:attrNameLst>
                                          <p:attrName>style.visibility</p:attrName>
                                        </p:attrNameLst>
                                      </p:cBhvr>
                                      <p:to>
                                        <p:strVal val="visible"/>
                                      </p:to>
                                    </p:set>
                                    <p:animEffect filter="fade" transition="in">
                                      <p:cBhvr>
                                        <p:cTn dur="500" id="7"/>
                                        <p:tgtEl>
                                          <p:spTgt spid="11"/>
                                        </p:tgtEl>
                                      </p:cBhvr>
                                    </p:animEffect>
                                  </p:childTnLst>
                                </p:cTn>
                              </p:par>
                              <p:par>
                                <p:cTn fill="hold" grpId="0" id="8" nodeType="withEffect" presetClass="entr" presetID="10" presetSubtype="0">
                                  <p:stCondLst>
                                    <p:cond delay="2000"/>
                                  </p:stCondLst>
                                  <p:childTnLst>
                                    <p:set>
                                      <p:cBhvr>
                                        <p:cTn dur="1" fill="hold" id="9">
                                          <p:stCondLst>
                                            <p:cond delay="0"/>
                                          </p:stCondLst>
                                        </p:cTn>
                                        <p:tgtEl>
                                          <p:spTgt spid="3">
                                            <p:txEl>
                                              <p:pRg end="0" st="0"/>
                                            </p:txEl>
                                          </p:spTgt>
                                        </p:tgtEl>
                                        <p:attrNameLst>
                                          <p:attrName>style.visibility</p:attrName>
                                        </p:attrNameLst>
                                      </p:cBhvr>
                                      <p:to>
                                        <p:strVal val="visible"/>
                                      </p:to>
                                    </p:set>
                                    <p:animEffect filter="fade" transition="in">
                                      <p:cBhvr>
                                        <p:cTn dur="500" id="10"/>
                                        <p:tgtEl>
                                          <p:spTgt spid="3">
                                            <p:txEl>
                                              <p:pRg end="0" st="0"/>
                                            </p:txEl>
                                          </p:spTgt>
                                        </p:tgtEl>
                                      </p:cBhvr>
                                    </p:animEffect>
                                  </p:childTnLst>
                                </p:cTn>
                              </p:par>
                              <p:par>
                                <p:cTn fill="hold" grpId="0" id="11" nodeType="withEffect" presetClass="entr" presetID="10" presetSubtype="0">
                                  <p:stCondLst>
                                    <p:cond delay="2000"/>
                                  </p:stCondLst>
                                  <p:childTnLst>
                                    <p:set>
                                      <p:cBhvr>
                                        <p:cTn dur="1" fill="hold" id="12">
                                          <p:stCondLst>
                                            <p:cond delay="0"/>
                                          </p:stCondLst>
                                        </p:cTn>
                                        <p:tgtEl>
                                          <p:spTgt spid="3">
                                            <p:txEl>
                                              <p:pRg end="1" st="1"/>
                                            </p:txEl>
                                          </p:spTgt>
                                        </p:tgtEl>
                                        <p:attrNameLst>
                                          <p:attrName>style.visibility</p:attrName>
                                        </p:attrNameLst>
                                      </p:cBhvr>
                                      <p:to>
                                        <p:strVal val="visible"/>
                                      </p:to>
                                    </p:set>
                                    <p:animEffect filter="fade" transition="in">
                                      <p:cBhvr>
                                        <p:cTn dur="500" id="13"/>
                                        <p:tgtEl>
                                          <p:spTgt spid="3">
                                            <p:txEl>
                                              <p:pRg end="1" st="1"/>
                                            </p:txEl>
                                          </p:spTgt>
                                        </p:tgtEl>
                                      </p:cBhvr>
                                    </p:animEffect>
                                  </p:childTnLst>
                                </p:cTn>
                              </p:par>
                              <p:par>
                                <p:cTn fill="hold" grpId="0" id="14" nodeType="withEffect" presetClass="entr" presetID="10" presetSubtype="0">
                                  <p:stCondLst>
                                    <p:cond delay="2000"/>
                                  </p:stCondLst>
                                  <p:childTnLst>
                                    <p:set>
                                      <p:cBhvr>
                                        <p:cTn dur="1" fill="hold" id="15">
                                          <p:stCondLst>
                                            <p:cond delay="0"/>
                                          </p:stCondLst>
                                        </p:cTn>
                                        <p:tgtEl>
                                          <p:spTgt spid="3">
                                            <p:txEl>
                                              <p:pRg end="2" st="2"/>
                                            </p:txEl>
                                          </p:spTgt>
                                        </p:tgtEl>
                                        <p:attrNameLst>
                                          <p:attrName>style.visibility</p:attrName>
                                        </p:attrNameLst>
                                      </p:cBhvr>
                                      <p:to>
                                        <p:strVal val="visible"/>
                                      </p:to>
                                    </p:set>
                                    <p:animEffect filter="fade" transition="in">
                                      <p:cBhvr>
                                        <p:cTn dur="500" id="16"/>
                                        <p:tgtEl>
                                          <p:spTgt spid="3">
                                            <p:txEl>
                                              <p:pRg end="2" st="2"/>
                                            </p:txEl>
                                          </p:spTgt>
                                        </p:tgtEl>
                                      </p:cBhvr>
                                    </p:animEffect>
                                  </p:childTnLst>
                                </p:cTn>
                              </p:par>
                              <p:par>
                                <p:cTn fill="hold" id="17" nodeType="withEffect" presetClass="entr" presetID="10" presetSubtype="0">
                                  <p:stCondLst>
                                    <p:cond delay="2000"/>
                                  </p:stCondLst>
                                  <p:childTnLst>
                                    <p:set>
                                      <p:cBhvr>
                                        <p:cTn dur="1" fill="hold" id="18">
                                          <p:stCondLst>
                                            <p:cond delay="0"/>
                                          </p:stCondLst>
                                        </p:cTn>
                                        <p:tgtEl>
                                          <p:spTgt spid="1026"/>
                                        </p:tgtEl>
                                        <p:attrNameLst>
                                          <p:attrName>style.visibility</p:attrName>
                                        </p:attrNameLst>
                                      </p:cBhvr>
                                      <p:to>
                                        <p:strVal val="visible"/>
                                      </p:to>
                                    </p:set>
                                    <p:animEffect filter="fade" transition="in">
                                      <p:cBhvr>
                                        <p:cTn dur="500" id="19"/>
                                        <p:tgtEl>
                                          <p:spTgt spid="1026"/>
                                        </p:tgtEl>
                                      </p:cBhvr>
                                    </p:animEffect>
                                  </p:childTnLst>
                                </p:cTn>
                              </p:par>
                              <p:par>
                                <p:cTn fill="hold" grpId="0" id="20" nodeType="withEffect" presetClass="entr" presetID="10" presetSubtype="0">
                                  <p:stCondLst>
                                    <p:cond delay="2000"/>
                                  </p:stCondLst>
                                  <p:childTnLst>
                                    <p:set>
                                      <p:cBhvr>
                                        <p:cTn dur="1" fill="hold" id="21">
                                          <p:stCondLst>
                                            <p:cond delay="0"/>
                                          </p:stCondLst>
                                        </p:cTn>
                                        <p:tgtEl>
                                          <p:spTgt spid="9"/>
                                        </p:tgtEl>
                                        <p:attrNameLst>
                                          <p:attrName>style.visibility</p:attrName>
                                        </p:attrNameLst>
                                      </p:cBhvr>
                                      <p:to>
                                        <p:strVal val="visible"/>
                                      </p:to>
                                    </p:set>
                                    <p:animEffect filter="fade" transition="in">
                                      <p:cBhvr>
                                        <p:cTn dur="500" id="22"/>
                                        <p:tgtEl>
                                          <p:spTgt spid="9"/>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9"/>
      <p:bldP build="p" grpId="0" spid="3"/>
      <p:bldP grpId="0" spid="1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Rectangle 10"/>
          <p:cNvSpPr/>
          <p:nvPr/>
        </p:nvSpPr>
        <p:spPr>
          <a:xfrm>
            <a:off x="182880" y="1447800"/>
            <a:ext cx="8778240" cy="44196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155448"/>
            <a:ext cx="8229600" cy="1143000"/>
          </a:xfrm>
        </p:spPr>
        <p:txBody>
          <a:bodyPr/>
          <a:lstStyle/>
          <a:p>
            <a:r>
              <a:rPr lang="en-US" dirty="0" smtClean="0">
                <a:latin typeface="Arial" pitchFamily="34" charset="0"/>
                <a:cs typeface="Arial" pitchFamily="34" charset="0"/>
              </a:rPr>
              <a:t>Contents</a:t>
            </a:r>
            <a:endParaRPr lang="en-US" dirty="0">
              <a:latin typeface="Arial" pitchFamily="34" charset="0"/>
              <a:cs typeface="Arial" pitchFamily="34" charset="0"/>
            </a:endParaRPr>
          </a:p>
        </p:txBody>
      </p:sp>
      <p:sp>
        <p:nvSpPr>
          <p:cNvPr id="3" name="Content Placeholder 2"/>
          <p:cNvSpPr>
            <a:spLocks noGrp="1"/>
          </p:cNvSpPr>
          <p:nvPr>
            <p:ph idx="1"/>
          </p:nvPr>
        </p:nvSpPr>
        <p:spPr>
          <a:xfrm>
            <a:off x="609600" y="1570037"/>
            <a:ext cx="4114800" cy="4525963"/>
          </a:xfrm>
        </p:spPr>
        <p:txBody>
          <a:bodyPr>
            <a:normAutofit/>
          </a:bodyPr>
          <a:lstStyle/>
          <a:p>
            <a:pPr marL="457200" indent="-457200">
              <a:buSzPct val="80000"/>
              <a:buFont typeface="+mj-lt"/>
              <a:buAutoNum type="arabicParenR"/>
            </a:pPr>
            <a:r>
              <a:rPr lang="en-US" sz="2400" dirty="0" smtClean="0"/>
              <a:t>Food: The Weak Link</a:t>
            </a:r>
          </a:p>
          <a:p>
            <a:pPr marL="457200" indent="-457200">
              <a:buSzPct val="80000"/>
              <a:buFont typeface="+mj-lt"/>
              <a:buAutoNum type="arabicParenR"/>
            </a:pPr>
            <a:r>
              <a:rPr lang="en-US" sz="2400" dirty="0" smtClean="0"/>
              <a:t>The Ecology of Population Growth</a:t>
            </a:r>
          </a:p>
          <a:p>
            <a:pPr marL="457200" indent="-457200">
              <a:buSzPct val="80000"/>
              <a:buFont typeface="+mj-lt"/>
              <a:buAutoNum type="arabicParenR"/>
            </a:pPr>
            <a:r>
              <a:rPr lang="en-US" sz="2400" dirty="0" smtClean="0"/>
              <a:t>Moving Up the Food Chain</a:t>
            </a:r>
          </a:p>
          <a:p>
            <a:pPr marL="457200" indent="-457200">
              <a:buSzPct val="80000"/>
              <a:buFont typeface="+mj-lt"/>
              <a:buAutoNum type="arabicParenR"/>
            </a:pPr>
            <a:r>
              <a:rPr lang="en-US" sz="2400" dirty="0" smtClean="0"/>
              <a:t>Food or Fuel?</a:t>
            </a:r>
          </a:p>
          <a:p>
            <a:pPr marL="457200" indent="-457200">
              <a:buSzPct val="80000"/>
              <a:buFont typeface="+mj-lt"/>
              <a:buAutoNum type="arabicParenR"/>
            </a:pPr>
            <a:r>
              <a:rPr lang="en-US" sz="2400" dirty="0" smtClean="0"/>
              <a:t>Eroding Soils Darkening Our Future</a:t>
            </a:r>
          </a:p>
          <a:p>
            <a:pPr marL="457200" indent="-457200">
              <a:buSzPct val="80000"/>
              <a:buFont typeface="+mj-lt"/>
              <a:buAutoNum type="arabicParenR"/>
            </a:pPr>
            <a:r>
              <a:rPr lang="en-US" sz="2400" dirty="0" smtClean="0"/>
              <a:t>Peak Water and Food Scarcity</a:t>
            </a:r>
          </a:p>
          <a:p>
            <a:endParaRPr lang="en-US" dirty="0"/>
          </a:p>
        </p:txBody>
      </p:sp>
      <p:sp>
        <p:nvSpPr>
          <p:cNvPr id="4" name="Content Placeholder 2"/>
          <p:cNvSpPr txBox="1">
            <a:spLocks/>
          </p:cNvSpPr>
          <p:nvPr/>
        </p:nvSpPr>
        <p:spPr>
          <a:xfrm>
            <a:off x="4876800" y="1570036"/>
            <a:ext cx="38100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buSzPct val="80000"/>
              <a:buFont typeface="+mj-lt"/>
              <a:buAutoNum type="arabicParenR" startAt="7"/>
            </a:pPr>
            <a:r>
              <a:rPr lang="en-US" sz="2400" dirty="0" smtClean="0"/>
              <a:t>Grain Yields Starting to Plateau</a:t>
            </a:r>
          </a:p>
          <a:p>
            <a:pPr marL="457200" indent="-457200">
              <a:buSzPct val="80000"/>
              <a:buFont typeface="+mj-lt"/>
              <a:buAutoNum type="arabicParenR" startAt="7"/>
            </a:pPr>
            <a:r>
              <a:rPr lang="en-US" sz="2400" dirty="0" smtClean="0"/>
              <a:t>Rising Temperatures, Rising Food Prices</a:t>
            </a:r>
          </a:p>
          <a:p>
            <a:pPr marL="457200" indent="-457200">
              <a:buSzPct val="80000"/>
              <a:buFont typeface="+mj-lt"/>
              <a:buAutoNum type="arabicParenR" startAt="7"/>
            </a:pPr>
            <a:r>
              <a:rPr lang="en-US" sz="2400" dirty="0" smtClean="0"/>
              <a:t>China and the Soybean Challenge</a:t>
            </a:r>
          </a:p>
          <a:p>
            <a:pPr marL="457200" indent="-457200">
              <a:buSzPct val="80000"/>
              <a:buFont typeface="+mj-lt"/>
              <a:buAutoNum type="arabicParenR" startAt="7"/>
            </a:pPr>
            <a:r>
              <a:rPr lang="en-US" sz="2400" dirty="0" smtClean="0"/>
              <a:t>The Global Land Rush</a:t>
            </a:r>
          </a:p>
          <a:p>
            <a:pPr marL="457200" indent="-457200">
              <a:buSzPct val="80000"/>
              <a:buFont typeface="+mj-lt"/>
              <a:buAutoNum type="arabicParenR" startAt="7"/>
            </a:pPr>
            <a:r>
              <a:rPr lang="en-US" sz="2400" dirty="0" smtClean="0"/>
              <a:t>Can We Prevent a Food Breakdown?</a:t>
            </a:r>
          </a:p>
          <a:p>
            <a:endParaRPr lang="en-US" dirty="0"/>
          </a:p>
        </p:txBody>
      </p:sp>
      <p:sp>
        <p:nvSpPr>
          <p:cNvPr id="7" name="Line 6"/>
          <p:cNvSpPr>
            <a:spLocks noChangeShapeType="1"/>
          </p:cNvSpPr>
          <p:nvPr/>
        </p:nvSpPr>
        <p:spPr bwMode="auto">
          <a:xfrm>
            <a:off x="594360" y="1069848"/>
            <a:ext cx="854964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9" name="Text Box 10"/>
          <p:cNvSpPr txBox="1">
            <a:spLocks noChangeArrowheads="1"/>
          </p:cNvSpPr>
          <p:nvPr/>
        </p:nvSpPr>
        <p:spPr bwMode="auto">
          <a:xfrm>
            <a:off x="7010400" y="6645123"/>
            <a:ext cx="213360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00" i="1" dirty="0">
                <a:solidFill>
                  <a:schemeClr val="bg1"/>
                </a:solidFill>
              </a:rPr>
              <a:t>Photo Credit: USDA/Wally Wilhelm</a:t>
            </a:r>
          </a:p>
        </p:txBody>
      </p:sp>
    </p:spTree>
    <p:extLst>
      <p:ext uri="{BB962C8B-B14F-4D97-AF65-F5344CB8AC3E}">
        <p14:creationId xmlns:p14="http://schemas.microsoft.com/office/powerpoint/2010/main" val="1040511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200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par>
                                <p:cTn id="14" presetID="10" presetClass="entr" presetSubtype="0" fill="hold" grpId="0" nodeType="withEffect">
                                  <p:stCondLst>
                                    <p:cond delay="200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par>
                                <p:cTn id="17" presetID="10" presetClass="entr" presetSubtype="0" fill="hold" grpId="0" nodeType="withEffect">
                                  <p:stCondLst>
                                    <p:cond delay="200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par>
                                <p:cTn id="20" presetID="10" presetClass="entr" presetSubtype="0" fill="hold" grpId="0" nodeType="withEffect">
                                  <p:stCondLst>
                                    <p:cond delay="200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par>
                                <p:cTn id="23" presetID="10" presetClass="entr" presetSubtype="0" fill="hold" grpId="0" nodeType="withEffect">
                                  <p:stCondLst>
                                    <p:cond delay="200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par>
                                <p:cTn id="26" presetID="10" presetClass="entr" presetSubtype="0" fill="hold" grpId="0" nodeType="withEffect">
                                  <p:stCondLst>
                                    <p:cond delay="200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build="p"/>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2743200"/>
            <a:ext cx="8534400" cy="1143000"/>
          </a:xfrm>
          <a:solidFill>
            <a:schemeClr val="bg1">
              <a:alpha val="90000"/>
            </a:schemeClr>
          </a:solidFill>
        </p:spPr>
        <p:txBody>
          <a:bodyPr>
            <a:normAutofit fontScale="90000"/>
          </a:bodyPr>
          <a:lstStyle/>
          <a:p>
            <a:r>
              <a:rPr lang="en-US" sz="3600" dirty="0" smtClean="0">
                <a:solidFill>
                  <a:schemeClr val="tx1">
                    <a:lumMod val="50000"/>
                    <a:lumOff val="50000"/>
                  </a:schemeClr>
                </a:solidFill>
              </a:rPr>
              <a:t>Chapter 5</a:t>
            </a:r>
            <a:r>
              <a:rPr lang="en-US" dirty="0" smtClean="0"/>
              <a:t/>
            </a:r>
            <a:br>
              <a:rPr lang="en-US" dirty="0" smtClean="0"/>
            </a:br>
            <a:r>
              <a:rPr lang="en-US" dirty="0" smtClean="0"/>
              <a:t>Eroding Soils Darkening Our Future</a:t>
            </a:r>
            <a:endParaRPr lang="en-US" dirty="0"/>
          </a:p>
        </p:txBody>
      </p:sp>
      <p:sp>
        <p:nvSpPr>
          <p:cNvPr id="4" name="Text Box 10"/>
          <p:cNvSpPr txBox="1">
            <a:spLocks noChangeArrowheads="1"/>
          </p:cNvSpPr>
          <p:nvPr/>
        </p:nvSpPr>
        <p:spPr bwMode="auto">
          <a:xfrm>
            <a:off x="6926263" y="6605588"/>
            <a:ext cx="221773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00" i="1" dirty="0">
                <a:solidFill>
                  <a:prstClr val="black"/>
                </a:solidFill>
              </a:rPr>
              <a:t>Photo Credit: Yann Arthus-Bertrand</a:t>
            </a:r>
          </a:p>
        </p:txBody>
      </p:sp>
    </p:spTree>
    <p:extLst>
      <p:ext uri="{BB962C8B-B14F-4D97-AF65-F5344CB8AC3E}">
        <p14:creationId xmlns:p14="http://schemas.microsoft.com/office/powerpoint/2010/main" val="728565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Rectangle 4"/>
          <p:cNvSpPr>
            <a:spLocks noChangeArrowheads="1"/>
          </p:cNvSpPr>
          <p:nvPr/>
        </p:nvSpPr>
        <p:spPr bwMode="auto">
          <a:xfrm>
            <a:off x="189704" y="1353143"/>
            <a:ext cx="8778240" cy="4514257"/>
          </a:xfrm>
          <a:prstGeom prst="rect">
            <a:avLst/>
          </a:prstGeom>
          <a:solidFill>
            <a:schemeClr val="bg1">
              <a:alpha val="8980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sp>
        <p:nvSpPr>
          <p:cNvPr id="161810" name="Text Box 18"/>
          <p:cNvSpPr txBox="1">
            <a:spLocks noChangeArrowheads="1"/>
          </p:cNvSpPr>
          <p:nvPr/>
        </p:nvSpPr>
        <p:spPr bwMode="auto">
          <a:xfrm>
            <a:off x="6781800" y="6629400"/>
            <a:ext cx="2493962"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900" i="1" dirty="0">
                <a:solidFill>
                  <a:prstClr val="black"/>
                </a:solidFill>
              </a:rPr>
              <a:t>Photo Credit: iStockPhoto / Steven Allan</a:t>
            </a:r>
          </a:p>
        </p:txBody>
      </p:sp>
      <p:sp>
        <p:nvSpPr>
          <p:cNvPr id="161795" name="Rectangle 3"/>
          <p:cNvSpPr>
            <a:spLocks noGrp="1" noChangeArrowheads="1"/>
          </p:cNvSpPr>
          <p:nvPr>
            <p:ph type="title" idx="4294967295"/>
          </p:nvPr>
        </p:nvSpPr>
        <p:spPr/>
        <p:txBody>
          <a:bodyPr>
            <a:normAutofit/>
          </a:bodyPr>
          <a:lstStyle/>
          <a:p>
            <a:pPr eaLnBrk="1" hangingPunct="1"/>
            <a:r>
              <a:rPr lang="en-US" dirty="0" smtClean="0">
                <a:solidFill>
                  <a:schemeClr val="bg1"/>
                </a:solidFill>
              </a:rPr>
              <a:t>Worsening Soil Erosion</a:t>
            </a:r>
          </a:p>
        </p:txBody>
      </p:sp>
      <p:sp>
        <p:nvSpPr>
          <p:cNvPr id="161797" name="Rectangle 5"/>
          <p:cNvSpPr>
            <a:spLocks noGrp="1" noChangeArrowheads="1"/>
          </p:cNvSpPr>
          <p:nvPr>
            <p:ph type="body" idx="4294967295"/>
          </p:nvPr>
        </p:nvSpPr>
        <p:spPr>
          <a:xfrm>
            <a:off x="585787" y="1676400"/>
            <a:ext cx="8021925" cy="4343400"/>
          </a:xfrm>
        </p:spPr>
        <p:txBody>
          <a:bodyPr>
            <a:normAutofit lnSpcReduction="10000"/>
          </a:bodyPr>
          <a:lstStyle/>
          <a:p>
            <a:pPr eaLnBrk="1" hangingPunct="1">
              <a:lnSpc>
                <a:spcPct val="90000"/>
              </a:lnSpc>
              <a:spcBef>
                <a:spcPct val="30000"/>
              </a:spcBef>
            </a:pPr>
            <a:r>
              <a:rPr lang="en-US" sz="2400" dirty="0" smtClean="0"/>
              <a:t>Overplowing, overgrazing, and deforestation make soil vulnerable to wind and water erosion</a:t>
            </a:r>
          </a:p>
          <a:p>
            <a:pPr marL="0" indent="0" eaLnBrk="1" hangingPunct="1">
              <a:lnSpc>
                <a:spcPct val="90000"/>
              </a:lnSpc>
              <a:spcBef>
                <a:spcPct val="30000"/>
              </a:spcBef>
              <a:buNone/>
            </a:pPr>
            <a:endParaRPr lang="en-US" sz="2400" dirty="0" smtClean="0"/>
          </a:p>
          <a:p>
            <a:pPr eaLnBrk="1" hangingPunct="1">
              <a:lnSpc>
                <a:spcPct val="90000"/>
              </a:lnSpc>
              <a:spcBef>
                <a:spcPct val="30000"/>
              </a:spcBef>
            </a:pPr>
            <a:r>
              <a:rPr lang="en-US" sz="2400" dirty="0" smtClean="0"/>
              <a:t>Roughly 1/3 of the world’s cropland is now losing topsoil faster than it can be re-formed</a:t>
            </a:r>
          </a:p>
          <a:p>
            <a:pPr marL="0" indent="0" eaLnBrk="1" hangingPunct="1">
              <a:lnSpc>
                <a:spcPct val="90000"/>
              </a:lnSpc>
              <a:spcBef>
                <a:spcPct val="30000"/>
              </a:spcBef>
              <a:buNone/>
            </a:pPr>
            <a:endParaRPr lang="en-US" sz="2400" dirty="0" smtClean="0"/>
          </a:p>
          <a:p>
            <a:pPr>
              <a:lnSpc>
                <a:spcPct val="90000"/>
              </a:lnSpc>
              <a:spcBef>
                <a:spcPct val="30000"/>
              </a:spcBef>
            </a:pPr>
            <a:r>
              <a:rPr lang="en-US" sz="2400" dirty="0">
                <a:solidFill>
                  <a:prstClr val="black"/>
                </a:solidFill>
              </a:rPr>
              <a:t>Topsoil loss reduces productivity, eventually leading farmers and herders to abandon their </a:t>
            </a:r>
            <a:r>
              <a:rPr lang="en-US" sz="2400" dirty="0" smtClean="0">
                <a:solidFill>
                  <a:prstClr val="black"/>
                </a:solidFill>
              </a:rPr>
              <a:t>land</a:t>
            </a:r>
          </a:p>
          <a:p>
            <a:pPr>
              <a:lnSpc>
                <a:spcPct val="90000"/>
              </a:lnSpc>
              <a:spcBef>
                <a:spcPct val="30000"/>
              </a:spcBef>
            </a:pPr>
            <a:endParaRPr lang="en-US" sz="2400" dirty="0">
              <a:solidFill>
                <a:prstClr val="black"/>
              </a:solidFill>
            </a:endParaRPr>
          </a:p>
          <a:p>
            <a:pPr>
              <a:lnSpc>
                <a:spcPct val="90000"/>
              </a:lnSpc>
              <a:spcBef>
                <a:spcPct val="30000"/>
              </a:spcBef>
            </a:pPr>
            <a:r>
              <a:rPr lang="en-US" sz="2400" dirty="0" smtClean="0">
                <a:solidFill>
                  <a:prstClr val="black"/>
                </a:solidFill>
              </a:rPr>
              <a:t>Countries </a:t>
            </a:r>
            <a:r>
              <a:rPr lang="en-US" sz="2400" dirty="0">
                <a:solidFill>
                  <a:prstClr val="black"/>
                </a:solidFill>
              </a:rPr>
              <a:t>such as Lesotho, Haiti, Mongolia, and North Korea are losing the ability to feed </a:t>
            </a:r>
            <a:r>
              <a:rPr lang="en-US" sz="2400" dirty="0" smtClean="0">
                <a:solidFill>
                  <a:prstClr val="black"/>
                </a:solidFill>
              </a:rPr>
              <a:t>themselves</a:t>
            </a:r>
            <a:endParaRPr lang="en-US" sz="2400" dirty="0">
              <a:solidFill>
                <a:prstClr val="black"/>
              </a:solidFill>
            </a:endParaRPr>
          </a:p>
        </p:txBody>
      </p:sp>
      <p:sp>
        <p:nvSpPr>
          <p:cNvPr id="161798" name="Line 6"/>
          <p:cNvSpPr>
            <a:spLocks noChangeShapeType="1"/>
          </p:cNvSpPr>
          <p:nvPr/>
        </p:nvSpPr>
        <p:spPr bwMode="auto">
          <a:xfrm>
            <a:off x="594360" y="1069848"/>
            <a:ext cx="8549640"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9" name="Rectangle 5"/>
          <p:cNvSpPr txBox="1">
            <a:spLocks noChangeArrowheads="1"/>
          </p:cNvSpPr>
          <p:nvPr/>
        </p:nvSpPr>
        <p:spPr>
          <a:xfrm>
            <a:off x="4692362" y="1731818"/>
            <a:ext cx="3915351" cy="383078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spcBef>
                <a:spcPct val="30000"/>
              </a:spcBef>
            </a:pPr>
            <a:endParaRPr lang="en-US" sz="2400" dirty="0" smtClean="0">
              <a:solidFill>
                <a:prstClr val="black"/>
              </a:solidFill>
            </a:endParaRPr>
          </a:p>
        </p:txBody>
      </p:sp>
    </p:spTree>
    <p:extLst>
      <p:ext uri="{BB962C8B-B14F-4D97-AF65-F5344CB8AC3E}">
        <p14:creationId xmlns:p14="http://schemas.microsoft.com/office/powerpoint/2010/main" val="262792964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161797">
                                            <p:txEl>
                                              <p:pRg st="0" end="0"/>
                                            </p:txEl>
                                          </p:spTgt>
                                        </p:tgtEl>
                                        <p:attrNameLst>
                                          <p:attrName>style.visibility</p:attrName>
                                        </p:attrNameLst>
                                      </p:cBhvr>
                                      <p:to>
                                        <p:strVal val="visible"/>
                                      </p:to>
                                    </p:set>
                                    <p:animEffect transition="in" filter="fade">
                                      <p:cBhvr>
                                        <p:cTn id="7" dur="500"/>
                                        <p:tgtEl>
                                          <p:spTgt spid="161797">
                                            <p:txEl>
                                              <p:pRg st="0" end="0"/>
                                            </p:txEl>
                                          </p:spTgt>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161797">
                                            <p:txEl>
                                              <p:pRg st="2" end="2"/>
                                            </p:txEl>
                                          </p:spTgt>
                                        </p:tgtEl>
                                        <p:attrNameLst>
                                          <p:attrName>style.visibility</p:attrName>
                                        </p:attrNameLst>
                                      </p:cBhvr>
                                      <p:to>
                                        <p:strVal val="visible"/>
                                      </p:to>
                                    </p:set>
                                    <p:animEffect transition="in" filter="fade">
                                      <p:cBhvr>
                                        <p:cTn id="10" dur="500"/>
                                        <p:tgtEl>
                                          <p:spTgt spid="161797">
                                            <p:txEl>
                                              <p:pRg st="2" end="2"/>
                                            </p:txEl>
                                          </p:spTgt>
                                        </p:tgtEl>
                                      </p:cBhvr>
                                    </p:animEffect>
                                  </p:childTnLst>
                                </p:cTn>
                              </p:par>
                              <p:par>
                                <p:cTn id="11" presetID="10" presetClass="entr" presetSubtype="0" fill="hold" grpId="0" nodeType="withEffect">
                                  <p:stCondLst>
                                    <p:cond delay="2000"/>
                                  </p:stCondLst>
                                  <p:childTnLst>
                                    <p:set>
                                      <p:cBhvr>
                                        <p:cTn id="12" dur="1" fill="hold">
                                          <p:stCondLst>
                                            <p:cond delay="0"/>
                                          </p:stCondLst>
                                        </p:cTn>
                                        <p:tgtEl>
                                          <p:spTgt spid="161797">
                                            <p:txEl>
                                              <p:pRg st="4" end="4"/>
                                            </p:txEl>
                                          </p:spTgt>
                                        </p:tgtEl>
                                        <p:attrNameLst>
                                          <p:attrName>style.visibility</p:attrName>
                                        </p:attrNameLst>
                                      </p:cBhvr>
                                      <p:to>
                                        <p:strVal val="visible"/>
                                      </p:to>
                                    </p:set>
                                    <p:animEffect transition="in" filter="fade">
                                      <p:cBhvr>
                                        <p:cTn id="13" dur="500"/>
                                        <p:tgtEl>
                                          <p:spTgt spid="161797">
                                            <p:txEl>
                                              <p:pRg st="4" end="4"/>
                                            </p:txEl>
                                          </p:spTgt>
                                        </p:tgtEl>
                                      </p:cBhvr>
                                    </p:animEffect>
                                  </p:childTnLst>
                                </p:cTn>
                              </p:par>
                              <p:par>
                                <p:cTn id="14" presetID="10" presetClass="entr" presetSubtype="0" fill="hold" grpId="0" nodeType="withEffect">
                                  <p:stCondLst>
                                    <p:cond delay="2000"/>
                                  </p:stCondLst>
                                  <p:childTnLst>
                                    <p:set>
                                      <p:cBhvr>
                                        <p:cTn id="15" dur="1" fill="hold">
                                          <p:stCondLst>
                                            <p:cond delay="0"/>
                                          </p:stCondLst>
                                        </p:cTn>
                                        <p:tgtEl>
                                          <p:spTgt spid="161797">
                                            <p:txEl>
                                              <p:pRg st="6" end="6"/>
                                            </p:txEl>
                                          </p:spTgt>
                                        </p:tgtEl>
                                        <p:attrNameLst>
                                          <p:attrName>style.visibility</p:attrName>
                                        </p:attrNameLst>
                                      </p:cBhvr>
                                      <p:to>
                                        <p:strVal val="visible"/>
                                      </p:to>
                                    </p:set>
                                    <p:animEffect transition="in" filter="fade">
                                      <p:cBhvr>
                                        <p:cTn id="16" dur="500"/>
                                        <p:tgtEl>
                                          <p:spTgt spid="161797">
                                            <p:txEl>
                                              <p:pRg st="6" end="6"/>
                                            </p:txEl>
                                          </p:spTgt>
                                        </p:tgtEl>
                                      </p:cBhvr>
                                    </p:animEffect>
                                  </p:childTnLst>
                                </p:cTn>
                              </p:par>
                              <p:par>
                                <p:cTn id="17" presetID="10" presetClass="entr" presetSubtype="0" fill="hold" grpId="0" nodeType="withEffect" nodePh="1">
                                  <p:stCondLst>
                                    <p:cond delay="2000"/>
                                  </p:stCondLst>
                                  <p:endCondLst>
                                    <p:cond evt="begin" delay="0">
                                      <p:tn val="17"/>
                                    </p:cond>
                                  </p:end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20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1797" grpId="0" build="p"/>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3" name="Rectangle 4"/>
          <p:cNvSpPr>
            <a:spLocks noChangeArrowheads="1"/>
          </p:cNvSpPr>
          <p:nvPr/>
        </p:nvSpPr>
        <p:spPr bwMode="auto">
          <a:xfrm>
            <a:off x="189704" y="1353143"/>
            <a:ext cx="8778240" cy="5390557"/>
          </a:xfrm>
          <a:prstGeom prst="rect">
            <a:avLst/>
          </a:prstGeom>
          <a:solidFill>
            <a:schemeClr val="bg1">
              <a:alpha val="8980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sp>
        <p:nvSpPr>
          <p:cNvPr id="2" name="Title 1"/>
          <p:cNvSpPr>
            <a:spLocks noGrp="1"/>
          </p:cNvSpPr>
          <p:nvPr>
            <p:ph type="title"/>
          </p:nvPr>
        </p:nvSpPr>
        <p:spPr/>
        <p:txBody>
          <a:bodyPr>
            <a:normAutofit fontScale="90000"/>
          </a:bodyPr>
          <a:lstStyle/>
          <a:p>
            <a:r>
              <a:rPr lang="en-US" dirty="0" smtClean="0">
                <a:solidFill>
                  <a:schemeClr val="bg1"/>
                </a:solidFill>
              </a:rPr>
              <a:t>Grazing Livestock Degrading Land</a:t>
            </a:r>
            <a:endParaRPr lang="en-US" dirty="0">
              <a:solidFill>
                <a:schemeClr val="bg1"/>
              </a:solidFill>
            </a:endParaRPr>
          </a:p>
        </p:txBody>
      </p:sp>
      <p:sp>
        <p:nvSpPr>
          <p:cNvPr id="3" name="Content Placeholder 2"/>
          <p:cNvSpPr>
            <a:spLocks noGrp="1"/>
          </p:cNvSpPr>
          <p:nvPr>
            <p:ph idx="1"/>
          </p:nvPr>
        </p:nvSpPr>
        <p:spPr>
          <a:xfrm>
            <a:off x="152400" y="1443750"/>
            <a:ext cx="4572000" cy="5185650"/>
          </a:xfrm>
        </p:spPr>
        <p:txBody>
          <a:bodyPr>
            <a:noAutofit/>
          </a:bodyPr>
          <a:lstStyle/>
          <a:p>
            <a:r>
              <a:rPr lang="en-US" sz="2400" dirty="0" smtClean="0"/>
              <a:t>The world’s </a:t>
            </a:r>
            <a:r>
              <a:rPr lang="en-US" sz="2400" dirty="0"/>
              <a:t>3.4 </a:t>
            </a:r>
            <a:r>
              <a:rPr lang="en-US" sz="2400" dirty="0" smtClean="0"/>
              <a:t>billion cattle</a:t>
            </a:r>
            <a:r>
              <a:rPr lang="en-US" sz="2400" dirty="0"/>
              <a:t>, sheep, and </a:t>
            </a:r>
            <a:r>
              <a:rPr lang="en-US" sz="2400" dirty="0" smtClean="0"/>
              <a:t>goats destroy </a:t>
            </a:r>
            <a:r>
              <a:rPr lang="en-US" sz="2400" dirty="0"/>
              <a:t>vegetation, </a:t>
            </a:r>
            <a:r>
              <a:rPr lang="en-US" sz="2400" dirty="0" smtClean="0"/>
              <a:t>leaving </a:t>
            </a:r>
            <a:r>
              <a:rPr lang="en-US" sz="2400" dirty="0"/>
              <a:t>land vulnerable to </a:t>
            </a:r>
            <a:r>
              <a:rPr lang="en-US" sz="2400" dirty="0" smtClean="0"/>
              <a:t>erosion</a:t>
            </a:r>
          </a:p>
          <a:p>
            <a:r>
              <a:rPr lang="en-US" sz="2400" dirty="0" smtClean="0"/>
              <a:t>Goats </a:t>
            </a:r>
            <a:r>
              <a:rPr lang="en-US" sz="2400" dirty="0"/>
              <a:t>thrive in degraded conditions, </a:t>
            </a:r>
            <a:r>
              <a:rPr lang="en-US" sz="2400" dirty="0" smtClean="0"/>
              <a:t>so growth </a:t>
            </a:r>
            <a:r>
              <a:rPr lang="en-US" sz="2400" dirty="0"/>
              <a:t>in their population relative to sheep and cattle is </a:t>
            </a:r>
            <a:r>
              <a:rPr lang="en-US" sz="2400" dirty="0" smtClean="0"/>
              <a:t>a sign of </a:t>
            </a:r>
            <a:r>
              <a:rPr lang="en-US" sz="2400" dirty="0"/>
              <a:t>grassland </a:t>
            </a:r>
            <a:r>
              <a:rPr lang="en-US" sz="2400" dirty="0" smtClean="0"/>
              <a:t>deterioration</a:t>
            </a:r>
            <a:endParaRPr lang="en-US" sz="2400" dirty="0"/>
          </a:p>
          <a:p>
            <a:r>
              <a:rPr lang="en-US" sz="2400" dirty="0" smtClean="0"/>
              <a:t>With fast-growing goat numbers, Nigeria is </a:t>
            </a:r>
            <a:r>
              <a:rPr lang="en-US" sz="2400" dirty="0"/>
              <a:t>losing 868,000 acres of rangeland and cropland to desertification each </a:t>
            </a:r>
            <a:r>
              <a:rPr lang="en-US" sz="2400" dirty="0" smtClean="0"/>
              <a:t>year</a:t>
            </a:r>
            <a:endParaRPr lang="en-US" sz="2400" dirty="0"/>
          </a:p>
        </p:txBody>
      </p:sp>
      <p:sp>
        <p:nvSpPr>
          <p:cNvPr id="6" name="Line 6"/>
          <p:cNvSpPr>
            <a:spLocks noChangeShapeType="1"/>
          </p:cNvSpPr>
          <p:nvPr/>
        </p:nvSpPr>
        <p:spPr bwMode="auto">
          <a:xfrm>
            <a:off x="594360" y="1069848"/>
            <a:ext cx="8549640"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11" name="Text Box 8"/>
          <p:cNvSpPr txBox="1">
            <a:spLocks noChangeArrowheads="1"/>
          </p:cNvSpPr>
          <p:nvPr/>
        </p:nvSpPr>
        <p:spPr bwMode="auto">
          <a:xfrm>
            <a:off x="6856217" y="6515100"/>
            <a:ext cx="221773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00" i="1" dirty="0"/>
              <a:t>Photo Credit: Yann Arthus-Bertrand</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752600"/>
            <a:ext cx="4278731" cy="347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818322" y="1827847"/>
            <a:ext cx="4028023" cy="338554"/>
          </a:xfrm>
          <a:prstGeom prst="rect">
            <a:avLst/>
          </a:prstGeom>
        </p:spPr>
        <p:txBody>
          <a:bodyPr wrap="square">
            <a:spAutoFit/>
          </a:bodyPr>
          <a:lstStyle/>
          <a:p>
            <a:pPr algn="ctr">
              <a:defRPr sz="1400" b="0" i="0" u="none" strike="noStrike" kern="1200" baseline="0">
                <a:solidFill>
                  <a:srgbClr val="000000"/>
                </a:solidFill>
                <a:latin typeface="Arial"/>
                <a:ea typeface="Arial"/>
                <a:cs typeface="Arial"/>
              </a:defRPr>
            </a:pPr>
            <a:r>
              <a:rPr lang="en-US" sz="1600" b="1" dirty="0">
                <a:solidFill>
                  <a:srgbClr val="000000"/>
                </a:solidFill>
                <a:ea typeface="Arial"/>
                <a:cs typeface="Arial"/>
              </a:rPr>
              <a:t>World Grazing </a:t>
            </a:r>
            <a:r>
              <a:rPr lang="en-US" sz="1600" b="1" dirty="0" smtClean="0">
                <a:solidFill>
                  <a:srgbClr val="000000"/>
                </a:solidFill>
                <a:ea typeface="Arial"/>
                <a:cs typeface="Arial"/>
              </a:rPr>
              <a:t>Livestock, </a:t>
            </a:r>
            <a:r>
              <a:rPr lang="en-US" sz="1600" b="1" dirty="0">
                <a:solidFill>
                  <a:srgbClr val="000000"/>
                </a:solidFill>
                <a:ea typeface="Arial"/>
                <a:cs typeface="Arial"/>
              </a:rPr>
              <a:t>1961-2010</a:t>
            </a:r>
          </a:p>
        </p:txBody>
      </p:sp>
    </p:spTree>
    <p:extLst>
      <p:ext uri="{BB962C8B-B14F-4D97-AF65-F5344CB8AC3E}">
        <p14:creationId xmlns:p14="http://schemas.microsoft.com/office/powerpoint/2010/main" val="4110715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200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20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200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500"/>
                                        <p:tgtEl>
                                          <p:spTgt spid="1026"/>
                                        </p:tgtEl>
                                      </p:cBhvr>
                                    </p:animEffect>
                                  </p:childTnLst>
                                </p:cTn>
                              </p:par>
                              <p:par>
                                <p:cTn id="20" presetID="10" presetClass="entr" presetSubtype="0" fill="hold" grpId="0" nodeType="withEffect">
                                  <p:stCondLst>
                                    <p:cond delay="20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build="p"/>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6000" b="-16000"/>
          </a:stretch>
        </a:blipFill>
        <a:effectLst/>
      </p:bgPr>
    </p:bg>
    <p:spTree>
      <p:nvGrpSpPr>
        <p:cNvPr id="1" name=""/>
        <p:cNvGrpSpPr/>
        <p:nvPr/>
      </p:nvGrpSpPr>
      <p:grpSpPr>
        <a:xfrm>
          <a:off x="0" y="0"/>
          <a:ext cx="0" cy="0"/>
          <a:chOff x="0" y="0"/>
          <a:chExt cx="0" cy="0"/>
        </a:xfrm>
      </p:grpSpPr>
      <p:sp>
        <p:nvSpPr>
          <p:cNvPr id="8" name="Rectangle 4"/>
          <p:cNvSpPr>
            <a:spLocks noChangeArrowheads="1"/>
          </p:cNvSpPr>
          <p:nvPr/>
        </p:nvSpPr>
        <p:spPr bwMode="auto">
          <a:xfrm>
            <a:off x="189704" y="1353143"/>
            <a:ext cx="8778240" cy="4133257"/>
          </a:xfrm>
          <a:prstGeom prst="rect">
            <a:avLst/>
          </a:prstGeom>
          <a:solidFill>
            <a:schemeClr val="bg1">
              <a:alpha val="8980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sp>
        <p:nvSpPr>
          <p:cNvPr id="2" name="Title 1"/>
          <p:cNvSpPr>
            <a:spLocks noGrp="1"/>
          </p:cNvSpPr>
          <p:nvPr>
            <p:ph type="title"/>
          </p:nvPr>
        </p:nvSpPr>
        <p:spPr/>
        <p:txBody>
          <a:bodyPr>
            <a:normAutofit/>
          </a:bodyPr>
          <a:lstStyle/>
          <a:p>
            <a:r>
              <a:rPr lang="en-US" dirty="0" smtClean="0">
                <a:solidFill>
                  <a:schemeClr val="bg1"/>
                </a:solidFill>
              </a:rPr>
              <a:t>Dust Bowls in History</a:t>
            </a:r>
            <a:endParaRPr lang="en-US" dirty="0">
              <a:solidFill>
                <a:schemeClr val="bg1"/>
              </a:solidFill>
            </a:endParaRPr>
          </a:p>
        </p:txBody>
      </p:sp>
      <p:sp>
        <p:nvSpPr>
          <p:cNvPr id="3" name="Content Placeholder 2"/>
          <p:cNvSpPr>
            <a:spLocks noGrp="1"/>
          </p:cNvSpPr>
          <p:nvPr>
            <p:ph idx="1"/>
          </p:nvPr>
        </p:nvSpPr>
        <p:spPr>
          <a:xfrm>
            <a:off x="533400" y="1524000"/>
            <a:ext cx="8054976" cy="3505199"/>
          </a:xfrm>
        </p:spPr>
        <p:txBody>
          <a:bodyPr>
            <a:noAutofit/>
          </a:bodyPr>
          <a:lstStyle/>
          <a:p>
            <a:pPr marL="342900" lvl="1" indent="-342900">
              <a:buFont typeface="Arial" pitchFamily="34" charset="0"/>
              <a:buChar char="•"/>
            </a:pPr>
            <a:r>
              <a:rPr lang="en-US" dirty="0" smtClean="0">
                <a:solidFill>
                  <a:prstClr val="black"/>
                </a:solidFill>
              </a:rPr>
              <a:t>Overplowing </a:t>
            </a:r>
            <a:r>
              <a:rPr lang="en-US" dirty="0">
                <a:solidFill>
                  <a:prstClr val="black"/>
                </a:solidFill>
              </a:rPr>
              <a:t>in the U.S. Great Plains led to the 1930s Dust Bowl that forced the migration of hundreds of thousands of </a:t>
            </a:r>
            <a:r>
              <a:rPr lang="en-US" dirty="0" smtClean="0">
                <a:solidFill>
                  <a:prstClr val="black"/>
                </a:solidFill>
              </a:rPr>
              <a:t>people</a:t>
            </a:r>
            <a:br>
              <a:rPr lang="en-US" dirty="0" smtClean="0">
                <a:solidFill>
                  <a:prstClr val="black"/>
                </a:solidFill>
              </a:rPr>
            </a:br>
            <a:endParaRPr lang="en-US" dirty="0" smtClean="0">
              <a:solidFill>
                <a:prstClr val="black"/>
              </a:solidFill>
            </a:endParaRPr>
          </a:p>
          <a:p>
            <a:pPr marL="342900" lvl="1" indent="-342900">
              <a:buFont typeface="Arial" pitchFamily="34" charset="0"/>
              <a:buChar char="•"/>
            </a:pPr>
            <a:r>
              <a:rPr lang="en-US" dirty="0">
                <a:solidFill>
                  <a:prstClr val="black"/>
                </a:solidFill>
              </a:rPr>
              <a:t>The Soviet Virgin Lands Project converted a massive area of grassland to grainland, resulting in another dust bowl and </a:t>
            </a:r>
            <a:r>
              <a:rPr lang="en-US" dirty="0" smtClean="0">
                <a:solidFill>
                  <a:prstClr val="black"/>
                </a:solidFill>
              </a:rPr>
              <a:t>ultimately </a:t>
            </a:r>
            <a:r>
              <a:rPr lang="en-US" dirty="0">
                <a:solidFill>
                  <a:prstClr val="black"/>
                </a:solidFill>
              </a:rPr>
              <a:t>cropland </a:t>
            </a:r>
            <a:r>
              <a:rPr lang="en-US" dirty="0" smtClean="0">
                <a:solidFill>
                  <a:prstClr val="black"/>
                </a:solidFill>
              </a:rPr>
              <a:t>abandonment</a:t>
            </a:r>
            <a:endParaRPr lang="en-US" dirty="0" smtClean="0"/>
          </a:p>
          <a:p>
            <a:pPr lvl="1"/>
            <a:endParaRPr lang="en-US" dirty="0" smtClean="0">
              <a:solidFill>
                <a:prstClr val="black"/>
              </a:solidFill>
            </a:endParaRPr>
          </a:p>
          <a:p>
            <a:endParaRPr lang="en-US" sz="2800" dirty="0" smtClean="0">
              <a:solidFill>
                <a:prstClr val="black"/>
              </a:solidFill>
            </a:endParaRPr>
          </a:p>
          <a:p>
            <a:endParaRPr lang="en-US" sz="2800" dirty="0">
              <a:solidFill>
                <a:prstClr val="black"/>
              </a:solidFill>
            </a:endParaRPr>
          </a:p>
          <a:p>
            <a:endParaRPr lang="en-US" sz="2800" dirty="0"/>
          </a:p>
        </p:txBody>
      </p:sp>
      <p:sp>
        <p:nvSpPr>
          <p:cNvPr id="6" name="Line 6"/>
          <p:cNvSpPr>
            <a:spLocks noChangeShapeType="1"/>
          </p:cNvSpPr>
          <p:nvPr/>
        </p:nvSpPr>
        <p:spPr bwMode="auto">
          <a:xfrm>
            <a:off x="594360" y="1069848"/>
            <a:ext cx="8549640"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7" name="Text Box 8"/>
          <p:cNvSpPr txBox="1">
            <a:spLocks noChangeArrowheads="1"/>
          </p:cNvSpPr>
          <p:nvPr/>
        </p:nvSpPr>
        <p:spPr bwMode="auto">
          <a:xfrm>
            <a:off x="6096001" y="6629400"/>
            <a:ext cx="30480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00" i="1" dirty="0">
                <a:solidFill>
                  <a:prstClr val="white"/>
                </a:solidFill>
              </a:rPr>
              <a:t>Photo Credit: </a:t>
            </a:r>
            <a:r>
              <a:rPr lang="en-US" sz="900" i="1" dirty="0" smtClean="0">
                <a:solidFill>
                  <a:prstClr val="white"/>
                </a:solidFill>
              </a:rPr>
              <a:t>U.S. Library of Congress/ Arthur Rothstein</a:t>
            </a:r>
            <a:endParaRPr lang="en-US" sz="900" i="1" dirty="0">
              <a:solidFill>
                <a:prstClr val="white"/>
              </a:solidFill>
            </a:endParaRPr>
          </a:p>
        </p:txBody>
      </p:sp>
    </p:spTree>
    <p:extLst>
      <p:ext uri="{BB962C8B-B14F-4D97-AF65-F5344CB8AC3E}">
        <p14:creationId xmlns:p14="http://schemas.microsoft.com/office/powerpoint/2010/main" val="1502529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20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Rectangle 4"/>
          <p:cNvSpPr>
            <a:spLocks noChangeArrowheads="1"/>
          </p:cNvSpPr>
          <p:nvPr/>
        </p:nvSpPr>
        <p:spPr bwMode="auto">
          <a:xfrm>
            <a:off x="189704" y="1376955"/>
            <a:ext cx="8778240" cy="5252445"/>
          </a:xfrm>
          <a:prstGeom prst="rect">
            <a:avLst/>
          </a:prstGeom>
          <a:solidFill>
            <a:schemeClr val="bg1">
              <a:alpha val="8980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sp>
        <p:nvSpPr>
          <p:cNvPr id="9" name="Text Box 8"/>
          <p:cNvSpPr txBox="1">
            <a:spLocks noChangeArrowheads="1"/>
          </p:cNvSpPr>
          <p:nvPr/>
        </p:nvSpPr>
        <p:spPr bwMode="auto">
          <a:xfrm>
            <a:off x="6926263" y="6605588"/>
            <a:ext cx="221773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00" i="1" dirty="0" smtClean="0">
                <a:solidFill>
                  <a:prstClr val="black"/>
                </a:solidFill>
              </a:rPr>
              <a:t>Photo Credit: NASA Earth Observatory</a:t>
            </a:r>
            <a:endParaRPr lang="en-US" sz="900" i="1" dirty="0">
              <a:solidFill>
                <a:prstClr val="black"/>
              </a:solidFill>
            </a:endParaRPr>
          </a:p>
        </p:txBody>
      </p:sp>
      <p:sp>
        <p:nvSpPr>
          <p:cNvPr id="2" name="Title 1"/>
          <p:cNvSpPr>
            <a:spLocks noGrp="1"/>
          </p:cNvSpPr>
          <p:nvPr>
            <p:ph type="title"/>
          </p:nvPr>
        </p:nvSpPr>
        <p:spPr/>
        <p:txBody>
          <a:bodyPr>
            <a:normAutofit/>
          </a:bodyPr>
          <a:lstStyle/>
          <a:p>
            <a:r>
              <a:rPr lang="en-US" dirty="0" smtClean="0"/>
              <a:t>Dust Bowls Today</a:t>
            </a:r>
            <a:endParaRPr lang="en-US" dirty="0"/>
          </a:p>
        </p:txBody>
      </p:sp>
      <p:sp>
        <p:nvSpPr>
          <p:cNvPr id="3" name="Content Placeholder 2"/>
          <p:cNvSpPr>
            <a:spLocks noGrp="1"/>
          </p:cNvSpPr>
          <p:nvPr>
            <p:ph idx="1"/>
          </p:nvPr>
        </p:nvSpPr>
        <p:spPr>
          <a:xfrm>
            <a:off x="544512" y="1524000"/>
            <a:ext cx="8054976" cy="3505199"/>
          </a:xfrm>
        </p:spPr>
        <p:txBody>
          <a:bodyPr>
            <a:noAutofit/>
          </a:bodyPr>
          <a:lstStyle/>
          <a:p>
            <a:pPr marL="342900" lvl="1" indent="-342900">
              <a:buFont typeface="Arial" pitchFamily="34" charset="0"/>
              <a:buChar char="•"/>
            </a:pPr>
            <a:r>
              <a:rPr lang="en-US" sz="2400" dirty="0" smtClean="0">
                <a:solidFill>
                  <a:prstClr val="black"/>
                </a:solidFill>
              </a:rPr>
              <a:t>Now overgrazing in northwestern China and western Mongolia is leading to the merging of deserts and the formation of dust storms that sweep across the continent, sometimes even as far as North America</a:t>
            </a:r>
            <a:br>
              <a:rPr lang="en-US" sz="2400" dirty="0" smtClean="0">
                <a:solidFill>
                  <a:prstClr val="black"/>
                </a:solidFill>
              </a:rPr>
            </a:br>
            <a:endParaRPr lang="en-US" sz="2400" dirty="0" smtClean="0">
              <a:solidFill>
                <a:prstClr val="black"/>
              </a:solidFill>
            </a:endParaRPr>
          </a:p>
          <a:p>
            <a:pPr marL="342900" lvl="1" indent="-342900">
              <a:buFont typeface="Arial" pitchFamily="34" charset="0"/>
              <a:buChar char="•"/>
            </a:pPr>
            <a:r>
              <a:rPr lang="en-US" sz="2400" dirty="0" smtClean="0">
                <a:solidFill>
                  <a:prstClr val="black"/>
                </a:solidFill>
              </a:rPr>
              <a:t>Population and livestock pressure in the African Sahel has destroyed soils; dust storms carrying 2</a:t>
            </a:r>
            <a:r>
              <a:rPr lang="en-US" sz="2400" dirty="0"/>
              <a:t>–</a:t>
            </a:r>
            <a:r>
              <a:rPr lang="en-US" sz="2400" dirty="0" smtClean="0">
                <a:solidFill>
                  <a:prstClr val="black"/>
                </a:solidFill>
              </a:rPr>
              <a:t>3 billion tons of soil leave Africa each year</a:t>
            </a:r>
            <a:endParaRPr lang="en-US" sz="2400" dirty="0" smtClean="0"/>
          </a:p>
          <a:p>
            <a:pPr lvl="1"/>
            <a:endParaRPr lang="en-US" dirty="0" smtClean="0">
              <a:solidFill>
                <a:prstClr val="black"/>
              </a:solidFill>
            </a:endParaRPr>
          </a:p>
          <a:p>
            <a:pPr marL="0" indent="0">
              <a:buNone/>
            </a:pPr>
            <a:r>
              <a:rPr lang="en-US" sz="2600" b="1" i="1" dirty="0" smtClean="0">
                <a:solidFill>
                  <a:prstClr val="black"/>
                </a:solidFill>
              </a:rPr>
              <a:t>These two newer dust bowls dwarf anything the world has seen before. We </a:t>
            </a:r>
            <a:r>
              <a:rPr lang="en-US" sz="2600" b="1" i="1" dirty="0">
                <a:solidFill>
                  <a:prstClr val="black"/>
                </a:solidFill>
              </a:rPr>
              <a:t>have yet to see </a:t>
            </a:r>
            <a:r>
              <a:rPr lang="en-US" sz="2600" b="1" i="1" dirty="0" smtClean="0">
                <a:solidFill>
                  <a:prstClr val="black"/>
                </a:solidFill>
              </a:rPr>
              <a:t>their </a:t>
            </a:r>
            <a:r>
              <a:rPr lang="en-US" sz="2600" b="1" i="1" dirty="0">
                <a:solidFill>
                  <a:prstClr val="black"/>
                </a:solidFill>
              </a:rPr>
              <a:t>full </a:t>
            </a:r>
            <a:r>
              <a:rPr lang="en-US" sz="2600" b="1" i="1" dirty="0" smtClean="0">
                <a:solidFill>
                  <a:prstClr val="black"/>
                </a:solidFill>
              </a:rPr>
              <a:t>effects.</a:t>
            </a:r>
            <a:endParaRPr lang="en-US" sz="2600" b="1" dirty="0" smtClean="0">
              <a:solidFill>
                <a:prstClr val="black"/>
              </a:solidFill>
            </a:endParaRPr>
          </a:p>
          <a:p>
            <a:endParaRPr lang="en-US" sz="2800" dirty="0">
              <a:solidFill>
                <a:prstClr val="black"/>
              </a:solidFill>
            </a:endParaRPr>
          </a:p>
          <a:p>
            <a:endParaRPr lang="en-US" sz="2800" dirty="0"/>
          </a:p>
        </p:txBody>
      </p:sp>
      <p:sp>
        <p:nvSpPr>
          <p:cNvPr id="6" name="Line 6"/>
          <p:cNvSpPr>
            <a:spLocks noChangeShapeType="1"/>
          </p:cNvSpPr>
          <p:nvPr/>
        </p:nvSpPr>
        <p:spPr bwMode="auto">
          <a:xfrm>
            <a:off x="594360" y="1069848"/>
            <a:ext cx="854964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Tree>
    <p:extLst>
      <p:ext uri="{BB962C8B-B14F-4D97-AF65-F5344CB8AC3E}">
        <p14:creationId xmlns:p14="http://schemas.microsoft.com/office/powerpoint/2010/main" val="497212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200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grpId="0" nodeType="withEffect">
                                  <p:stCondLst>
                                    <p:cond delay="200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9000"/>
          </a:stretch>
        </a:blipFill>
        <a:effectLst/>
      </p:bgPr>
    </p:bg>
    <p:spTree>
      <p:nvGrpSpPr>
        <p:cNvPr id="1" name=""/>
        <p:cNvGrpSpPr/>
        <p:nvPr/>
      </p:nvGrpSpPr>
      <p:grpSpPr>
        <a:xfrm>
          <a:off x="0" y="0"/>
          <a:ext cx="0" cy="0"/>
          <a:chOff x="0" y="0"/>
          <a:chExt cx="0" cy="0"/>
        </a:xfrm>
      </p:grpSpPr>
      <p:sp>
        <p:nvSpPr>
          <p:cNvPr id="10" name="Rectangle 4"/>
          <p:cNvSpPr>
            <a:spLocks noChangeArrowheads="1"/>
          </p:cNvSpPr>
          <p:nvPr/>
        </p:nvSpPr>
        <p:spPr bwMode="auto">
          <a:xfrm>
            <a:off x="189704" y="1353143"/>
            <a:ext cx="8778240" cy="3752257"/>
          </a:xfrm>
          <a:prstGeom prst="rect">
            <a:avLst/>
          </a:prstGeom>
          <a:solidFill>
            <a:schemeClr val="bg1">
              <a:alpha val="8980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sp>
        <p:nvSpPr>
          <p:cNvPr id="5" name="Content Placeholder 2"/>
          <p:cNvSpPr txBox="1">
            <a:spLocks/>
          </p:cNvSpPr>
          <p:nvPr/>
        </p:nvSpPr>
        <p:spPr>
          <a:xfrm>
            <a:off x="378616" y="1905000"/>
            <a:ext cx="8460584" cy="2590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800" b="1" i="1" dirty="0" smtClean="0">
                <a:solidFill>
                  <a:prstClr val="black"/>
                </a:solidFill>
              </a:rPr>
              <a:t>The </a:t>
            </a:r>
            <a:r>
              <a:rPr lang="en-US" sz="2800" b="1" i="1" dirty="0">
                <a:solidFill>
                  <a:prstClr val="black"/>
                </a:solidFill>
              </a:rPr>
              <a:t>shrinking area of productive land and the earth’s steadily expanding human population are on a collision </a:t>
            </a:r>
            <a:r>
              <a:rPr lang="en-US" sz="2800" b="1" i="1" dirty="0" smtClean="0">
                <a:solidFill>
                  <a:prstClr val="black"/>
                </a:solidFill>
              </a:rPr>
              <a:t>course. Soil </a:t>
            </a:r>
            <a:r>
              <a:rPr lang="en-US" sz="2800" b="1" i="1" dirty="0">
                <a:solidFill>
                  <a:prstClr val="black"/>
                </a:solidFill>
              </a:rPr>
              <a:t>erosion and land degradation issues are local, but </a:t>
            </a:r>
            <a:r>
              <a:rPr lang="en-US" sz="2800" b="1" i="1" dirty="0" smtClean="0">
                <a:solidFill>
                  <a:prstClr val="black"/>
                </a:solidFill>
              </a:rPr>
              <a:t>the </a:t>
            </a:r>
            <a:r>
              <a:rPr lang="en-US" sz="2800" b="1" i="1" dirty="0">
                <a:solidFill>
                  <a:prstClr val="black"/>
                </a:solidFill>
              </a:rPr>
              <a:t>effect on food security is global.</a:t>
            </a:r>
          </a:p>
          <a:p>
            <a:endParaRPr lang="en-US" sz="2800" b="1" dirty="0" smtClean="0">
              <a:solidFill>
                <a:prstClr val="black"/>
              </a:solidFill>
            </a:endParaRPr>
          </a:p>
        </p:txBody>
      </p:sp>
      <p:sp>
        <p:nvSpPr>
          <p:cNvPr id="8" name="Title 1"/>
          <p:cNvSpPr>
            <a:spLocks noGrp="1"/>
          </p:cNvSpPr>
          <p:nvPr>
            <p:ph type="title"/>
          </p:nvPr>
        </p:nvSpPr>
        <p:spPr>
          <a:xfrm>
            <a:off x="457200" y="155448"/>
            <a:ext cx="8229600" cy="1143000"/>
          </a:xfrm>
        </p:spPr>
        <p:txBody>
          <a:bodyPr/>
          <a:lstStyle/>
          <a:p>
            <a:r>
              <a:rPr lang="en-US" dirty="0" smtClean="0">
                <a:solidFill>
                  <a:schemeClr val="bg1"/>
                </a:solidFill>
              </a:rPr>
              <a:t>Erosion of Agriculture</a:t>
            </a:r>
            <a:endParaRPr lang="en-US" dirty="0">
              <a:solidFill>
                <a:schemeClr val="bg1"/>
              </a:solidFill>
            </a:endParaRPr>
          </a:p>
        </p:txBody>
      </p:sp>
      <p:sp>
        <p:nvSpPr>
          <p:cNvPr id="9" name="Line 6"/>
          <p:cNvSpPr>
            <a:spLocks noChangeShapeType="1"/>
          </p:cNvSpPr>
          <p:nvPr/>
        </p:nvSpPr>
        <p:spPr bwMode="auto">
          <a:xfrm>
            <a:off x="594360" y="1069848"/>
            <a:ext cx="8549640"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7" name="Text Box 8"/>
          <p:cNvSpPr txBox="1">
            <a:spLocks noChangeArrowheads="1"/>
          </p:cNvSpPr>
          <p:nvPr/>
        </p:nvSpPr>
        <p:spPr bwMode="auto">
          <a:xfrm>
            <a:off x="6926263" y="6629400"/>
            <a:ext cx="221773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00" i="1" dirty="0">
                <a:solidFill>
                  <a:prstClr val="black"/>
                </a:solidFill>
              </a:rPr>
              <a:t>Photo Credit: </a:t>
            </a:r>
            <a:r>
              <a:rPr lang="en-US" sz="900" i="1" dirty="0" smtClean="0">
                <a:solidFill>
                  <a:prstClr val="black"/>
                </a:solidFill>
              </a:rPr>
              <a:t>USDA/ Jack Dykinga</a:t>
            </a:r>
            <a:endParaRPr lang="en-US" sz="900" i="1" dirty="0">
              <a:solidFill>
                <a:prstClr val="black"/>
              </a:solidFill>
            </a:endParaRPr>
          </a:p>
        </p:txBody>
      </p:sp>
    </p:spTree>
    <p:extLst>
      <p:ext uri="{BB962C8B-B14F-4D97-AF65-F5344CB8AC3E}">
        <p14:creationId xmlns:p14="http://schemas.microsoft.com/office/powerpoint/2010/main" val="3641190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438400"/>
            <a:ext cx="8229600" cy="1143000"/>
          </a:xfrm>
          <a:solidFill>
            <a:schemeClr val="bg1">
              <a:alpha val="90000"/>
            </a:schemeClr>
          </a:solidFill>
        </p:spPr>
        <p:txBody>
          <a:bodyPr>
            <a:normAutofit fontScale="90000"/>
          </a:bodyPr>
          <a:lstStyle/>
          <a:p>
            <a:r>
              <a:rPr lang="en-US" sz="3600" dirty="0" smtClean="0">
                <a:solidFill>
                  <a:schemeClr val="tx1">
                    <a:lumMod val="50000"/>
                    <a:lumOff val="50000"/>
                  </a:schemeClr>
                </a:solidFill>
              </a:rPr>
              <a:t>Chapter 6</a:t>
            </a:r>
            <a:r>
              <a:rPr lang="en-US" dirty="0" smtClean="0">
                <a:solidFill>
                  <a:schemeClr val="tx1">
                    <a:lumMod val="50000"/>
                    <a:lumOff val="50000"/>
                  </a:schemeClr>
                </a:solidFill>
              </a:rPr>
              <a:t/>
            </a:r>
            <a:br>
              <a:rPr lang="en-US" dirty="0" smtClean="0">
                <a:solidFill>
                  <a:schemeClr val="tx1">
                    <a:lumMod val="50000"/>
                    <a:lumOff val="50000"/>
                  </a:schemeClr>
                </a:solidFill>
              </a:rPr>
            </a:br>
            <a:r>
              <a:rPr lang="en-US" dirty="0" smtClean="0"/>
              <a:t>Peak Water and Food Scarcity</a:t>
            </a:r>
            <a:endParaRPr lang="en-US" dirty="0"/>
          </a:p>
        </p:txBody>
      </p:sp>
      <p:sp>
        <p:nvSpPr>
          <p:cNvPr id="4" name="Text Box 10"/>
          <p:cNvSpPr txBox="1">
            <a:spLocks noChangeArrowheads="1"/>
          </p:cNvSpPr>
          <p:nvPr/>
        </p:nvSpPr>
        <p:spPr bwMode="auto">
          <a:xfrm>
            <a:off x="6926263" y="6605588"/>
            <a:ext cx="221773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00" i="1" dirty="0">
                <a:solidFill>
                  <a:prstClr val="white"/>
                </a:solidFill>
              </a:rPr>
              <a:t>Photo Credit: Yann Arthus-Bertrand</a:t>
            </a:r>
          </a:p>
        </p:txBody>
      </p:sp>
    </p:spTree>
    <p:extLst>
      <p:ext uri="{BB962C8B-B14F-4D97-AF65-F5344CB8AC3E}">
        <p14:creationId xmlns:p14="http://schemas.microsoft.com/office/powerpoint/2010/main" val="1408022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Rectangle 4"/>
          <p:cNvSpPr>
            <a:spLocks noChangeArrowheads="1"/>
          </p:cNvSpPr>
          <p:nvPr/>
        </p:nvSpPr>
        <p:spPr bwMode="auto">
          <a:xfrm>
            <a:off x="189704" y="1353143"/>
            <a:ext cx="8778240" cy="5123857"/>
          </a:xfrm>
          <a:prstGeom prst="rect">
            <a:avLst/>
          </a:prstGeom>
          <a:solidFill>
            <a:schemeClr val="bg1">
              <a:alpha val="8980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sp>
        <p:nvSpPr>
          <p:cNvPr id="2" name="Title 1"/>
          <p:cNvSpPr>
            <a:spLocks noGrp="1"/>
          </p:cNvSpPr>
          <p:nvPr>
            <p:ph type="title"/>
          </p:nvPr>
        </p:nvSpPr>
        <p:spPr/>
        <p:txBody>
          <a:bodyPr/>
          <a:lstStyle/>
          <a:p>
            <a:r>
              <a:rPr lang="en-US" dirty="0" smtClean="0">
                <a:solidFill>
                  <a:schemeClr val="bg1"/>
                </a:solidFill>
                <a:latin typeface="Arial" pitchFamily="34" charset="0"/>
                <a:cs typeface="Arial" pitchFamily="34" charset="0"/>
              </a:rPr>
              <a:t>Agriculture’s Water Footprint</a:t>
            </a:r>
            <a:endParaRPr lang="en-US" dirty="0">
              <a:solidFill>
                <a:schemeClr val="bg1"/>
              </a:solidFill>
              <a:latin typeface="Arial" pitchFamily="34" charset="0"/>
              <a:cs typeface="Arial" pitchFamily="34" charset="0"/>
            </a:endParaRPr>
          </a:p>
        </p:txBody>
      </p:sp>
      <p:sp>
        <p:nvSpPr>
          <p:cNvPr id="7" name="Line 6"/>
          <p:cNvSpPr>
            <a:spLocks noChangeShapeType="1"/>
          </p:cNvSpPr>
          <p:nvPr/>
        </p:nvSpPr>
        <p:spPr bwMode="auto">
          <a:xfrm>
            <a:off x="594360" y="1069848"/>
            <a:ext cx="8549640"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8" name="Rectangle 5"/>
          <p:cNvSpPr txBox="1">
            <a:spLocks noChangeArrowheads="1"/>
          </p:cNvSpPr>
          <p:nvPr/>
        </p:nvSpPr>
        <p:spPr>
          <a:xfrm>
            <a:off x="128516" y="1828800"/>
            <a:ext cx="4214884" cy="3505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ct val="40000"/>
              </a:spcBef>
              <a:buFontTx/>
              <a:buChar char="•"/>
            </a:pPr>
            <a:r>
              <a:rPr lang="en-US" sz="2400" dirty="0" smtClean="0">
                <a:solidFill>
                  <a:prstClr val="black"/>
                </a:solidFill>
                <a:cs typeface="Arial" pitchFamily="34" charset="0"/>
              </a:rPr>
              <a:t>Worldwide 70% of </a:t>
            </a:r>
            <a:r>
              <a:rPr lang="en-US" sz="2400" dirty="0">
                <a:solidFill>
                  <a:prstClr val="black"/>
                </a:solidFill>
                <a:cs typeface="Arial" pitchFamily="34" charset="0"/>
              </a:rPr>
              <a:t>water </a:t>
            </a:r>
            <a:r>
              <a:rPr lang="en-US" sz="2400" dirty="0" smtClean="0">
                <a:solidFill>
                  <a:prstClr val="black"/>
                </a:solidFill>
                <a:cs typeface="Arial" pitchFamily="34" charset="0"/>
              </a:rPr>
              <a:t>is used </a:t>
            </a:r>
            <a:r>
              <a:rPr lang="en-US" sz="2400" dirty="0">
                <a:solidFill>
                  <a:prstClr val="black"/>
                </a:solidFill>
                <a:cs typeface="Arial" pitchFamily="34" charset="0"/>
              </a:rPr>
              <a:t>for </a:t>
            </a:r>
            <a:r>
              <a:rPr lang="en-US" sz="2400" dirty="0" smtClean="0">
                <a:solidFill>
                  <a:prstClr val="black"/>
                </a:solidFill>
                <a:cs typeface="Arial" pitchFamily="34" charset="0"/>
              </a:rPr>
              <a:t>agriculture</a:t>
            </a:r>
          </a:p>
          <a:p>
            <a:pPr marL="0" indent="0">
              <a:lnSpc>
                <a:spcPct val="80000"/>
              </a:lnSpc>
              <a:spcBef>
                <a:spcPct val="40000"/>
              </a:spcBef>
              <a:buFont typeface="Arial" pitchFamily="34" charset="0"/>
              <a:buNone/>
            </a:pPr>
            <a:endParaRPr lang="en-US" sz="2400" dirty="0" smtClean="0">
              <a:solidFill>
                <a:prstClr val="black"/>
              </a:solidFill>
              <a:cs typeface="Arial" pitchFamily="34" charset="0"/>
            </a:endParaRPr>
          </a:p>
          <a:p>
            <a:pPr>
              <a:spcBef>
                <a:spcPct val="40000"/>
              </a:spcBef>
              <a:buFontTx/>
              <a:buChar char="•"/>
            </a:pPr>
            <a:r>
              <a:rPr lang="en-US" sz="2400" dirty="0" smtClean="0">
                <a:solidFill>
                  <a:prstClr val="black"/>
                </a:solidFill>
                <a:cs typeface="Arial" pitchFamily="34" charset="0"/>
              </a:rPr>
              <a:t>Some 40% of the world grain harvest is grown on irrigated land</a:t>
            </a:r>
          </a:p>
        </p:txBody>
      </p:sp>
      <p:sp>
        <p:nvSpPr>
          <p:cNvPr id="13" name="Text Box 10"/>
          <p:cNvSpPr txBox="1">
            <a:spLocks noChangeArrowheads="1"/>
          </p:cNvSpPr>
          <p:nvPr/>
        </p:nvSpPr>
        <p:spPr bwMode="auto">
          <a:xfrm>
            <a:off x="6926263" y="6605588"/>
            <a:ext cx="221773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00" i="1" dirty="0">
                <a:solidFill>
                  <a:prstClr val="white"/>
                </a:solidFill>
              </a:rPr>
              <a:t>Photo Credit: Yann Arthus-Bertrand</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0596" y="1733289"/>
            <a:ext cx="4797684" cy="4046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733576" y="1752600"/>
            <a:ext cx="3631724" cy="584775"/>
          </a:xfrm>
          <a:prstGeom prst="rect">
            <a:avLst/>
          </a:prstGeom>
        </p:spPr>
        <p:txBody>
          <a:bodyPr wrap="square">
            <a:spAutoFit/>
          </a:bodyPr>
          <a:lstStyle/>
          <a:p>
            <a:pPr algn="ctr">
              <a:defRPr sz="1400" b="0" i="0" u="none" strike="noStrike" kern="1200" baseline="0">
                <a:solidFill>
                  <a:srgbClr val="000000"/>
                </a:solidFill>
                <a:latin typeface="Arial"/>
                <a:ea typeface="Arial"/>
                <a:cs typeface="Arial"/>
              </a:defRPr>
            </a:pPr>
            <a:r>
              <a:rPr lang="en-US" sz="1600" b="1" dirty="0">
                <a:solidFill>
                  <a:srgbClr val="000000"/>
                </a:solidFill>
                <a:ea typeface="Arial"/>
                <a:cs typeface="Arial"/>
              </a:rPr>
              <a:t>World Irrigated Area Per Thousand People, 1961-2009</a:t>
            </a:r>
          </a:p>
        </p:txBody>
      </p:sp>
    </p:spTree>
    <p:extLst>
      <p:ext uri="{BB962C8B-B14F-4D97-AF65-F5344CB8AC3E}">
        <p14:creationId xmlns:p14="http://schemas.microsoft.com/office/powerpoint/2010/main" val="82049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200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500"/>
                                        <p:tgtEl>
                                          <p:spTgt spid="2050"/>
                                        </p:tgtEl>
                                      </p:cBhvr>
                                    </p:animEffect>
                                  </p:childTnLst>
                                </p:cTn>
                              </p:par>
                              <p:par>
                                <p:cTn id="14" presetID="10" presetClass="entr" presetSubtype="0" fill="hold" grpId="0" nodeType="withEffect">
                                  <p:stCondLst>
                                    <p:cond delay="200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itchFamily="34" charset="0"/>
                <a:cs typeface="Arial" pitchFamily="34" charset="0"/>
              </a:rPr>
              <a:t>Coming Water Shortages</a:t>
            </a:r>
            <a:endParaRPr lang="en-US" dirty="0">
              <a:latin typeface="Arial" pitchFamily="34" charset="0"/>
              <a:cs typeface="Arial" pitchFamily="34" charset="0"/>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72544" y="1343944"/>
            <a:ext cx="5998912" cy="2999456"/>
          </a:xfrm>
        </p:spPr>
      </p:pic>
      <p:sp>
        <p:nvSpPr>
          <p:cNvPr id="5" name="Line 6"/>
          <p:cNvSpPr>
            <a:spLocks noChangeShapeType="1"/>
          </p:cNvSpPr>
          <p:nvPr/>
        </p:nvSpPr>
        <p:spPr bwMode="auto">
          <a:xfrm>
            <a:off x="594360" y="1069848"/>
            <a:ext cx="854964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26" name="Rectangle 5"/>
          <p:cNvSpPr txBox="1">
            <a:spLocks noChangeArrowheads="1"/>
          </p:cNvSpPr>
          <p:nvPr/>
        </p:nvSpPr>
        <p:spPr>
          <a:xfrm>
            <a:off x="0" y="4495800"/>
            <a:ext cx="9144001" cy="1447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spcBef>
                <a:spcPct val="40000"/>
              </a:spcBef>
              <a:buFontTx/>
              <a:buChar char="•"/>
            </a:pPr>
            <a:r>
              <a:rPr lang="en-US" sz="2200" dirty="0">
                <a:solidFill>
                  <a:prstClr val="black"/>
                </a:solidFill>
                <a:cs typeface="Arial" pitchFamily="34" charset="0"/>
              </a:rPr>
              <a:t>Overpumping produces food bubbles that burst when water supplies dry </a:t>
            </a:r>
            <a:r>
              <a:rPr lang="en-US" sz="2200" dirty="0" smtClean="0">
                <a:solidFill>
                  <a:prstClr val="black"/>
                </a:solidFill>
                <a:cs typeface="Arial" pitchFamily="34" charset="0"/>
              </a:rPr>
              <a:t>up</a:t>
            </a:r>
          </a:p>
          <a:p>
            <a:pPr>
              <a:lnSpc>
                <a:spcPct val="80000"/>
              </a:lnSpc>
              <a:spcBef>
                <a:spcPct val="40000"/>
              </a:spcBef>
              <a:buFontTx/>
              <a:buChar char="•"/>
            </a:pPr>
            <a:r>
              <a:rPr lang="en-US" sz="2200" dirty="0" smtClean="0">
                <a:solidFill>
                  <a:prstClr val="black"/>
                </a:solidFill>
                <a:cs typeface="Arial" pitchFamily="34" charset="0"/>
              </a:rPr>
              <a:t>175 million people in India and 130 million people in China eat grain produced by overpumping</a:t>
            </a:r>
          </a:p>
        </p:txBody>
      </p:sp>
      <p:sp>
        <p:nvSpPr>
          <p:cNvPr id="28" name="Rectangle 5"/>
          <p:cNvSpPr txBox="1">
            <a:spLocks noChangeArrowheads="1"/>
          </p:cNvSpPr>
          <p:nvPr/>
        </p:nvSpPr>
        <p:spPr>
          <a:xfrm>
            <a:off x="375" y="5943600"/>
            <a:ext cx="9143250" cy="609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spcBef>
                <a:spcPct val="40000"/>
              </a:spcBef>
              <a:buFontTx/>
              <a:buChar char="•"/>
            </a:pPr>
            <a:r>
              <a:rPr lang="en-US" sz="2200" dirty="0" smtClean="0">
                <a:solidFill>
                  <a:prstClr val="black"/>
                </a:solidFill>
                <a:cs typeface="Arial" pitchFamily="34" charset="0"/>
              </a:rPr>
              <a:t>In the Arab Middle East, a collision between population growth and water supply is reducing regional grain harvests</a:t>
            </a:r>
            <a:endParaRPr lang="en-US" sz="2200" dirty="0">
              <a:solidFill>
                <a:prstClr val="black"/>
              </a:solidFill>
              <a:cs typeface="Arial" pitchFamily="34" charset="0"/>
            </a:endParaRPr>
          </a:p>
        </p:txBody>
      </p:sp>
      <p:sp>
        <p:nvSpPr>
          <p:cNvPr id="12" name="Text Box 10"/>
          <p:cNvSpPr txBox="1">
            <a:spLocks noChangeArrowheads="1"/>
          </p:cNvSpPr>
          <p:nvPr/>
        </p:nvSpPr>
        <p:spPr bwMode="auto">
          <a:xfrm>
            <a:off x="6705600" y="4114800"/>
            <a:ext cx="1003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00" i="1" dirty="0" smtClean="0">
                <a:solidFill>
                  <a:prstClr val="black"/>
                </a:solidFill>
              </a:rPr>
              <a:t>Source: EPI</a:t>
            </a:r>
            <a:endParaRPr lang="en-US" sz="900" i="1" dirty="0">
              <a:solidFill>
                <a:prstClr val="black"/>
              </a:solidFill>
            </a:endParaRPr>
          </a:p>
        </p:txBody>
      </p:sp>
      <p:sp>
        <p:nvSpPr>
          <p:cNvPr id="13" name="Rectangle 5"/>
          <p:cNvSpPr txBox="1">
            <a:spLocks noChangeArrowheads="1"/>
          </p:cNvSpPr>
          <p:nvPr/>
        </p:nvSpPr>
        <p:spPr>
          <a:xfrm>
            <a:off x="1676400" y="3924300"/>
            <a:ext cx="4648200" cy="3429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ct val="40000"/>
              </a:spcBef>
              <a:buFont typeface="Arial" pitchFamily="34" charset="0"/>
              <a:buNone/>
            </a:pPr>
            <a:r>
              <a:rPr lang="en-US" sz="2200" i="1" dirty="0" smtClean="0">
                <a:solidFill>
                  <a:prstClr val="black"/>
                </a:solidFill>
                <a:cs typeface="Arial" pitchFamily="34" charset="0"/>
              </a:rPr>
              <a:t>18 countries, 3.6 billion people</a:t>
            </a:r>
            <a:endParaRPr lang="en-US" sz="2200" i="1" dirty="0">
              <a:solidFill>
                <a:prstClr val="black"/>
              </a:solidFill>
              <a:cs typeface="Arial" pitchFamily="34" charset="0"/>
            </a:endParaRPr>
          </a:p>
        </p:txBody>
      </p:sp>
      <p:sp>
        <p:nvSpPr>
          <p:cNvPr id="8" name="Rectangle 7"/>
          <p:cNvSpPr/>
          <p:nvPr/>
        </p:nvSpPr>
        <p:spPr>
          <a:xfrm>
            <a:off x="1562100" y="1295400"/>
            <a:ext cx="6019800" cy="304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90272673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3" name="Rectangle 4"/>
          <p:cNvSpPr>
            <a:spLocks noChangeArrowheads="1"/>
          </p:cNvSpPr>
          <p:nvPr/>
        </p:nvSpPr>
        <p:spPr bwMode="auto">
          <a:xfrm>
            <a:off x="182880" y="1295402"/>
            <a:ext cx="8778240" cy="5345664"/>
          </a:xfrm>
          <a:prstGeom prst="rect">
            <a:avLst/>
          </a:prstGeom>
          <a:solidFill>
            <a:schemeClr val="bg1">
              <a:alpha val="8980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dirty="0">
              <a:solidFill>
                <a:srgbClr val="000000"/>
              </a:solidFill>
            </a:endParaRPr>
          </a:p>
        </p:txBody>
      </p:sp>
      <p:sp>
        <p:nvSpPr>
          <p:cNvPr id="21507" name="Rectangle 3"/>
          <p:cNvSpPr>
            <a:spLocks noGrp="1" noChangeArrowheads="1"/>
          </p:cNvSpPr>
          <p:nvPr>
            <p:ph type="title"/>
          </p:nvPr>
        </p:nvSpPr>
        <p:spPr/>
        <p:txBody>
          <a:bodyPr/>
          <a:lstStyle/>
          <a:p>
            <a:pPr eaLnBrk="1" hangingPunct="1"/>
            <a:r>
              <a:rPr lang="en-US" sz="4000" dirty="0" smtClean="0">
                <a:solidFill>
                  <a:schemeClr val="bg1"/>
                </a:solidFill>
                <a:latin typeface="Arial" pitchFamily="34" charset="0"/>
                <a:cs typeface="Arial" pitchFamily="34" charset="0"/>
              </a:rPr>
              <a:t>Saudi Arabia’s Bursting Bubble</a:t>
            </a:r>
          </a:p>
        </p:txBody>
      </p:sp>
      <p:sp>
        <p:nvSpPr>
          <p:cNvPr id="21509" name="Rectangle 5"/>
          <p:cNvSpPr>
            <a:spLocks noGrp="1" noChangeArrowheads="1"/>
          </p:cNvSpPr>
          <p:nvPr>
            <p:ph type="body" idx="1"/>
          </p:nvPr>
        </p:nvSpPr>
        <p:spPr>
          <a:xfrm>
            <a:off x="182880" y="1371599"/>
            <a:ext cx="3779520" cy="4442134"/>
          </a:xfrm>
        </p:spPr>
        <p:txBody>
          <a:bodyPr tIns="91440">
            <a:noAutofit/>
          </a:bodyPr>
          <a:lstStyle/>
          <a:p>
            <a:pPr eaLnBrk="1" hangingPunct="1">
              <a:lnSpc>
                <a:spcPct val="80000"/>
              </a:lnSpc>
              <a:spcBef>
                <a:spcPct val="40000"/>
              </a:spcBef>
            </a:pPr>
            <a:r>
              <a:rPr lang="en-US" sz="2400" dirty="0" smtClean="0">
                <a:latin typeface="Arial" pitchFamily="34" charset="0"/>
                <a:cs typeface="Arial" pitchFamily="34" charset="0"/>
              </a:rPr>
              <a:t>Saudi Arabia became self-sufficient in wheat by tapping its non-replenishable aquifer to irrigate the desert</a:t>
            </a:r>
          </a:p>
          <a:p>
            <a:pPr eaLnBrk="1" hangingPunct="1">
              <a:lnSpc>
                <a:spcPct val="80000"/>
              </a:lnSpc>
              <a:spcBef>
                <a:spcPct val="40000"/>
              </a:spcBef>
            </a:pPr>
            <a:r>
              <a:rPr lang="en-US" sz="2400" dirty="0" smtClean="0">
                <a:latin typeface="Arial" pitchFamily="34" charset="0"/>
                <a:cs typeface="Arial" pitchFamily="34" charset="0"/>
              </a:rPr>
              <a:t>In early 2008, the government announced the aquifer was largely depleted</a:t>
            </a:r>
          </a:p>
          <a:p>
            <a:pPr eaLnBrk="1" hangingPunct="1">
              <a:lnSpc>
                <a:spcPct val="80000"/>
              </a:lnSpc>
              <a:spcBef>
                <a:spcPct val="40000"/>
              </a:spcBef>
            </a:pPr>
            <a:r>
              <a:rPr lang="en-US" sz="2400" dirty="0" smtClean="0">
                <a:latin typeface="Arial" pitchFamily="34" charset="0"/>
                <a:cs typeface="Arial" pitchFamily="34" charset="0"/>
              </a:rPr>
              <a:t>The population of nearly 30 million will be entirely dependent on imported grain by 2016</a:t>
            </a:r>
          </a:p>
        </p:txBody>
      </p:sp>
      <p:sp>
        <p:nvSpPr>
          <p:cNvPr id="21510" name="Line 6"/>
          <p:cNvSpPr>
            <a:spLocks noChangeShapeType="1"/>
          </p:cNvSpPr>
          <p:nvPr/>
        </p:nvSpPr>
        <p:spPr bwMode="auto">
          <a:xfrm>
            <a:off x="594360" y="1069848"/>
            <a:ext cx="8549640"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21511" name="Text Box 7"/>
          <p:cNvSpPr txBox="1">
            <a:spLocks noChangeArrowheads="1"/>
          </p:cNvSpPr>
          <p:nvPr/>
        </p:nvSpPr>
        <p:spPr bwMode="auto">
          <a:xfrm>
            <a:off x="7800312" y="6613842"/>
            <a:ext cx="221773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00" i="1" dirty="0">
                <a:solidFill>
                  <a:schemeClr val="bg1"/>
                </a:solidFill>
              </a:rPr>
              <a:t>Photo Credit: NASA</a:t>
            </a:r>
          </a:p>
        </p:txBody>
      </p:sp>
      <p:sp>
        <p:nvSpPr>
          <p:cNvPr id="21514" name="Text Box 10"/>
          <p:cNvSpPr txBox="1">
            <a:spLocks noChangeArrowheads="1"/>
          </p:cNvSpPr>
          <p:nvPr/>
        </p:nvSpPr>
        <p:spPr bwMode="auto">
          <a:xfrm>
            <a:off x="182880" y="5813733"/>
            <a:ext cx="877824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b="1" i="1" dirty="0">
                <a:solidFill>
                  <a:prstClr val="black"/>
                </a:solidFill>
              </a:rPr>
              <a:t>Saudi Arabia is the first country to publicly project how aquifer depletion will shrink its grain harvest.</a:t>
            </a:r>
            <a:r>
              <a:rPr lang="en-US" sz="2400" b="1" dirty="0">
                <a:solidFill>
                  <a:prstClr val="black"/>
                </a:solidFill>
              </a:rPr>
              <a:t> </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7611" y="1386840"/>
            <a:ext cx="4775389" cy="4023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103020" y="1600200"/>
            <a:ext cx="4572000" cy="584775"/>
          </a:xfrm>
          <a:prstGeom prst="rect">
            <a:avLst/>
          </a:prstGeom>
        </p:spPr>
        <p:txBody>
          <a:bodyPr>
            <a:spAutoFit/>
          </a:bodyPr>
          <a:lstStyle/>
          <a:p>
            <a:pPr algn="ctr"/>
            <a:r>
              <a:rPr lang="en-US" sz="1600" b="1" dirty="0">
                <a:solidFill>
                  <a:prstClr val="black"/>
                </a:solidFill>
                <a:cs typeface="Arial" pitchFamily="34" charset="0"/>
              </a:rPr>
              <a:t>Wheat </a:t>
            </a:r>
            <a:r>
              <a:rPr lang="en-US" sz="1600" b="1" dirty="0" smtClean="0">
                <a:solidFill>
                  <a:prstClr val="black"/>
                </a:solidFill>
                <a:cs typeface="Arial" pitchFamily="34" charset="0"/>
              </a:rPr>
              <a:t>Production in </a:t>
            </a:r>
            <a:r>
              <a:rPr lang="en-US" sz="1600" b="1" dirty="0">
                <a:solidFill>
                  <a:prstClr val="black"/>
                </a:solidFill>
                <a:cs typeface="Arial" pitchFamily="34" charset="0"/>
              </a:rPr>
              <a:t>Saudi Arabia, </a:t>
            </a:r>
            <a:r>
              <a:rPr lang="en-US" sz="1600" b="1" dirty="0" smtClean="0">
                <a:solidFill>
                  <a:prstClr val="black"/>
                </a:solidFill>
                <a:cs typeface="Arial" pitchFamily="34" charset="0"/>
              </a:rPr>
              <a:t>1995-2011</a:t>
            </a:r>
            <a:r>
              <a:rPr lang="en-US" sz="1600" b="1" dirty="0">
                <a:solidFill>
                  <a:prstClr val="black"/>
                </a:solidFill>
                <a:cs typeface="Arial" pitchFamily="34" charset="0"/>
              </a:rPr>
              <a:t>, with </a:t>
            </a:r>
            <a:r>
              <a:rPr lang="en-US" sz="1600" b="1" dirty="0" smtClean="0">
                <a:solidFill>
                  <a:prstClr val="black"/>
                </a:solidFill>
                <a:cs typeface="Arial" pitchFamily="34" charset="0"/>
              </a:rPr>
              <a:t>Projection </a:t>
            </a:r>
            <a:r>
              <a:rPr lang="en-US" sz="1600" b="1" dirty="0">
                <a:solidFill>
                  <a:prstClr val="black"/>
                </a:solidFill>
                <a:cs typeface="Arial" pitchFamily="34" charset="0"/>
              </a:rPr>
              <a:t>to 2016</a:t>
            </a:r>
          </a:p>
        </p:txBody>
      </p:sp>
    </p:spTree>
    <p:extLst>
      <p:ext uri="{BB962C8B-B14F-4D97-AF65-F5344CB8AC3E}">
        <p14:creationId xmlns:p14="http://schemas.microsoft.com/office/powerpoint/2010/main" val="2428286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21509">
                                            <p:txEl>
                                              <p:pRg st="0" end="0"/>
                                            </p:txEl>
                                          </p:spTgt>
                                        </p:tgtEl>
                                        <p:attrNameLst>
                                          <p:attrName>style.visibility</p:attrName>
                                        </p:attrNameLst>
                                      </p:cBhvr>
                                      <p:to>
                                        <p:strVal val="visible"/>
                                      </p:to>
                                    </p:set>
                                    <p:animEffect transition="in" filter="fade">
                                      <p:cBhvr>
                                        <p:cTn id="7" dur="500"/>
                                        <p:tgtEl>
                                          <p:spTgt spid="21509">
                                            <p:txEl>
                                              <p:pRg st="0" end="0"/>
                                            </p:txEl>
                                          </p:spTgt>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21509">
                                            <p:txEl>
                                              <p:pRg st="1" end="1"/>
                                            </p:txEl>
                                          </p:spTgt>
                                        </p:tgtEl>
                                        <p:attrNameLst>
                                          <p:attrName>style.visibility</p:attrName>
                                        </p:attrNameLst>
                                      </p:cBhvr>
                                      <p:to>
                                        <p:strVal val="visible"/>
                                      </p:to>
                                    </p:set>
                                    <p:animEffect transition="in" filter="fade">
                                      <p:cBhvr>
                                        <p:cTn id="10" dur="500"/>
                                        <p:tgtEl>
                                          <p:spTgt spid="21509">
                                            <p:txEl>
                                              <p:pRg st="1" end="1"/>
                                            </p:txEl>
                                          </p:spTgt>
                                        </p:tgtEl>
                                      </p:cBhvr>
                                    </p:animEffect>
                                  </p:childTnLst>
                                </p:cTn>
                              </p:par>
                              <p:par>
                                <p:cTn id="11" presetID="10" presetClass="entr" presetSubtype="0" fill="hold" grpId="0" nodeType="withEffect">
                                  <p:stCondLst>
                                    <p:cond delay="2000"/>
                                  </p:stCondLst>
                                  <p:childTnLst>
                                    <p:set>
                                      <p:cBhvr>
                                        <p:cTn id="12" dur="1" fill="hold">
                                          <p:stCondLst>
                                            <p:cond delay="0"/>
                                          </p:stCondLst>
                                        </p:cTn>
                                        <p:tgtEl>
                                          <p:spTgt spid="21509">
                                            <p:txEl>
                                              <p:pRg st="2" end="2"/>
                                            </p:txEl>
                                          </p:spTgt>
                                        </p:tgtEl>
                                        <p:attrNameLst>
                                          <p:attrName>style.visibility</p:attrName>
                                        </p:attrNameLst>
                                      </p:cBhvr>
                                      <p:to>
                                        <p:strVal val="visible"/>
                                      </p:to>
                                    </p:set>
                                    <p:animEffect transition="in" filter="fade">
                                      <p:cBhvr>
                                        <p:cTn id="13" dur="500"/>
                                        <p:tgtEl>
                                          <p:spTgt spid="21509">
                                            <p:txEl>
                                              <p:pRg st="2" end="2"/>
                                            </p:txEl>
                                          </p:spTgt>
                                        </p:tgtEl>
                                      </p:cBhvr>
                                    </p:animEffect>
                                  </p:childTnLst>
                                </p:cTn>
                              </p:par>
                              <p:par>
                                <p:cTn id="14" presetID="10" presetClass="entr" presetSubtype="0" fill="hold" grpId="0" nodeType="withEffect">
                                  <p:stCondLst>
                                    <p:cond delay="2000"/>
                                  </p:stCondLst>
                                  <p:childTnLst>
                                    <p:set>
                                      <p:cBhvr>
                                        <p:cTn id="15" dur="1" fill="hold">
                                          <p:stCondLst>
                                            <p:cond delay="0"/>
                                          </p:stCondLst>
                                        </p:cTn>
                                        <p:tgtEl>
                                          <p:spTgt spid="21514"/>
                                        </p:tgtEl>
                                        <p:attrNameLst>
                                          <p:attrName>style.visibility</p:attrName>
                                        </p:attrNameLst>
                                      </p:cBhvr>
                                      <p:to>
                                        <p:strVal val="visible"/>
                                      </p:to>
                                    </p:set>
                                    <p:animEffect transition="in" filter="fade">
                                      <p:cBhvr>
                                        <p:cTn id="16" dur="500"/>
                                        <p:tgtEl>
                                          <p:spTgt spid="21514"/>
                                        </p:tgtEl>
                                      </p:cBhvr>
                                    </p:animEffect>
                                  </p:childTnLst>
                                </p:cTn>
                              </p:par>
                              <p:par>
                                <p:cTn id="17" presetID="10" presetClass="entr" presetSubtype="0" fill="hold" grpId="0" nodeType="withEffect">
                                  <p:stCondLst>
                                    <p:cond delay="200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10" presetClass="entr" presetSubtype="0" fill="hold" grpId="0" nodeType="withEffect">
                                  <p:stCondLst>
                                    <p:cond delay="20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nodeType="withEffect">
                                  <p:stCondLst>
                                    <p:cond delay="2000"/>
                                  </p:stCondLst>
                                  <p:childTnLst>
                                    <p:set>
                                      <p:cBhvr>
                                        <p:cTn id="24" dur="1" fill="hold">
                                          <p:stCondLst>
                                            <p:cond delay="0"/>
                                          </p:stCondLst>
                                        </p:cTn>
                                        <p:tgtEl>
                                          <p:spTgt spid="1026"/>
                                        </p:tgtEl>
                                        <p:attrNameLst>
                                          <p:attrName>style.visibility</p:attrName>
                                        </p:attrNameLst>
                                      </p:cBhvr>
                                      <p:to>
                                        <p:strVal val="visible"/>
                                      </p:to>
                                    </p:set>
                                    <p:animEffect transition="in" filter="fade">
                                      <p:cBhvr>
                                        <p:cTn id="2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1509" grpId="0" build="p"/>
      <p:bldP spid="21514"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6926263" y="6629400"/>
            <a:ext cx="221773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00" i="1" dirty="0">
                <a:solidFill>
                  <a:schemeClr val="bg1"/>
                </a:solidFill>
              </a:rPr>
              <a:t>Photo Credit: Yann Arthus-Bertrand</a:t>
            </a:r>
          </a:p>
        </p:txBody>
      </p:sp>
      <p:sp>
        <p:nvSpPr>
          <p:cNvPr id="2" name="Title 1"/>
          <p:cNvSpPr>
            <a:spLocks noGrp="1"/>
          </p:cNvSpPr>
          <p:nvPr>
            <p:ph type="title"/>
          </p:nvPr>
        </p:nvSpPr>
        <p:spPr>
          <a:xfrm>
            <a:off x="1143000" y="2590800"/>
            <a:ext cx="6477000" cy="1143000"/>
          </a:xfrm>
          <a:solidFill>
            <a:schemeClr val="bg1">
              <a:alpha val="90000"/>
            </a:schemeClr>
          </a:solidFill>
        </p:spPr>
        <p:txBody>
          <a:bodyPr>
            <a:normAutofit fontScale="90000"/>
          </a:bodyPr>
          <a:lstStyle/>
          <a:p>
            <a:r>
              <a:rPr lang="en-US" sz="3600" dirty="0" smtClean="0">
                <a:solidFill>
                  <a:schemeClr val="tx1">
                    <a:lumMod val="50000"/>
                    <a:lumOff val="50000"/>
                  </a:schemeClr>
                </a:solidFill>
              </a:rPr>
              <a:t>Chapter 1</a:t>
            </a:r>
            <a:r>
              <a:rPr lang="en-US" dirty="0" smtClean="0"/>
              <a:t/>
            </a:r>
            <a:br>
              <a:rPr lang="en-US" dirty="0" smtClean="0"/>
            </a:br>
            <a:r>
              <a:rPr lang="en-US" dirty="0" smtClean="0"/>
              <a:t>Food: The Weak Link</a:t>
            </a:r>
            <a:endParaRPr lang="en-US" dirty="0"/>
          </a:p>
        </p:txBody>
      </p:sp>
    </p:spTree>
    <p:extLst>
      <p:ext uri="{BB962C8B-B14F-4D97-AF65-F5344CB8AC3E}">
        <p14:creationId xmlns:p14="http://schemas.microsoft.com/office/powerpoint/2010/main" val="18001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0"/>
            <a:ext cx="9144000" cy="6858000"/>
            <a:chOff x="0" y="0"/>
            <a:chExt cx="9144000" cy="685800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6873" t="212" r="10559" b="1"/>
            <a:stretch/>
          </p:blipFill>
          <p:spPr>
            <a:xfrm>
              <a:off x="0" y="0"/>
              <a:ext cx="9144000" cy="6858000"/>
            </a:xfrm>
            <a:prstGeom prst="rect">
              <a:avLst/>
            </a:prstGeom>
          </p:spPr>
        </p:pic>
        <p:grpSp>
          <p:nvGrpSpPr>
            <p:cNvPr id="3" name="Group 2"/>
            <p:cNvGrpSpPr/>
            <p:nvPr/>
          </p:nvGrpSpPr>
          <p:grpSpPr>
            <a:xfrm>
              <a:off x="5334000" y="3205663"/>
              <a:ext cx="514484" cy="1213937"/>
              <a:chOff x="5334000" y="3205663"/>
              <a:chExt cx="514484" cy="1213937"/>
            </a:xfrm>
            <a:solidFill>
              <a:srgbClr val="FF0000">
                <a:alpha val="30000"/>
              </a:srgbClr>
            </a:solidFill>
          </p:grpSpPr>
          <p:sp>
            <p:nvSpPr>
              <p:cNvPr id="18" name="Freeform 17"/>
              <p:cNvSpPr/>
              <p:nvPr/>
            </p:nvSpPr>
            <p:spPr>
              <a:xfrm>
                <a:off x="5334000" y="3407655"/>
                <a:ext cx="514484" cy="1011945"/>
              </a:xfrm>
              <a:custGeom>
                <a:avLst/>
                <a:gdLst>
                  <a:gd name="connsiteX0" fmla="*/ 1446835 w 3148313"/>
                  <a:gd name="connsiteY0" fmla="*/ 196770 h 6192456"/>
                  <a:gd name="connsiteX1" fmla="*/ 1446835 w 3148313"/>
                  <a:gd name="connsiteY1" fmla="*/ 196770 h 6192456"/>
                  <a:gd name="connsiteX2" fmla="*/ 1446835 w 3148313"/>
                  <a:gd name="connsiteY2" fmla="*/ 439838 h 6192456"/>
                  <a:gd name="connsiteX3" fmla="*/ 1469984 w 3148313"/>
                  <a:gd name="connsiteY3" fmla="*/ 474562 h 6192456"/>
                  <a:gd name="connsiteX4" fmla="*/ 1516283 w 3148313"/>
                  <a:gd name="connsiteY4" fmla="*/ 520861 h 6192456"/>
                  <a:gd name="connsiteX5" fmla="*/ 1551007 w 3148313"/>
                  <a:gd name="connsiteY5" fmla="*/ 590309 h 6192456"/>
                  <a:gd name="connsiteX6" fmla="*/ 1608881 w 3148313"/>
                  <a:gd name="connsiteY6" fmla="*/ 694481 h 6192456"/>
                  <a:gd name="connsiteX7" fmla="*/ 1574157 w 3148313"/>
                  <a:gd name="connsiteY7" fmla="*/ 925975 h 6192456"/>
                  <a:gd name="connsiteX8" fmla="*/ 1551007 w 3148313"/>
                  <a:gd name="connsiteY8" fmla="*/ 949124 h 6192456"/>
                  <a:gd name="connsiteX9" fmla="*/ 1504708 w 3148313"/>
                  <a:gd name="connsiteY9" fmla="*/ 1018572 h 6192456"/>
                  <a:gd name="connsiteX10" fmla="*/ 1458410 w 3148313"/>
                  <a:gd name="connsiteY10" fmla="*/ 1088020 h 6192456"/>
                  <a:gd name="connsiteX11" fmla="*/ 1435260 w 3148313"/>
                  <a:gd name="connsiteY11" fmla="*/ 1122744 h 6192456"/>
                  <a:gd name="connsiteX12" fmla="*/ 1412111 w 3148313"/>
                  <a:gd name="connsiteY12" fmla="*/ 1145894 h 6192456"/>
                  <a:gd name="connsiteX13" fmla="*/ 1388962 w 3148313"/>
                  <a:gd name="connsiteY13" fmla="*/ 1180618 h 6192456"/>
                  <a:gd name="connsiteX14" fmla="*/ 1296364 w 3148313"/>
                  <a:gd name="connsiteY14" fmla="*/ 1261640 h 6192456"/>
                  <a:gd name="connsiteX15" fmla="*/ 1203767 w 3148313"/>
                  <a:gd name="connsiteY15" fmla="*/ 1377387 h 6192456"/>
                  <a:gd name="connsiteX16" fmla="*/ 1180617 w 3148313"/>
                  <a:gd name="connsiteY16" fmla="*/ 1446835 h 6192456"/>
                  <a:gd name="connsiteX17" fmla="*/ 1192192 w 3148313"/>
                  <a:gd name="connsiteY17" fmla="*/ 1620456 h 6192456"/>
                  <a:gd name="connsiteX18" fmla="*/ 1203767 w 3148313"/>
                  <a:gd name="connsiteY18" fmla="*/ 1655180 h 6192456"/>
                  <a:gd name="connsiteX19" fmla="*/ 1215341 w 3148313"/>
                  <a:gd name="connsiteY19" fmla="*/ 1759352 h 6192456"/>
                  <a:gd name="connsiteX20" fmla="*/ 1226916 w 3148313"/>
                  <a:gd name="connsiteY20" fmla="*/ 1828800 h 6192456"/>
                  <a:gd name="connsiteX21" fmla="*/ 1192192 w 3148313"/>
                  <a:gd name="connsiteY21" fmla="*/ 2083443 h 6192456"/>
                  <a:gd name="connsiteX22" fmla="*/ 1180617 w 3148313"/>
                  <a:gd name="connsiteY22" fmla="*/ 2118167 h 6192456"/>
                  <a:gd name="connsiteX23" fmla="*/ 1111169 w 3148313"/>
                  <a:gd name="connsiteY23" fmla="*/ 2176040 h 6192456"/>
                  <a:gd name="connsiteX24" fmla="*/ 1041721 w 3148313"/>
                  <a:gd name="connsiteY24" fmla="*/ 2210764 h 6192456"/>
                  <a:gd name="connsiteX25" fmla="*/ 1018572 w 3148313"/>
                  <a:gd name="connsiteY25" fmla="*/ 2233914 h 6192456"/>
                  <a:gd name="connsiteX26" fmla="*/ 983848 w 3148313"/>
                  <a:gd name="connsiteY26" fmla="*/ 2245489 h 6192456"/>
                  <a:gd name="connsiteX27" fmla="*/ 925974 w 3148313"/>
                  <a:gd name="connsiteY27" fmla="*/ 2303362 h 6192456"/>
                  <a:gd name="connsiteX28" fmla="*/ 902825 w 3148313"/>
                  <a:gd name="connsiteY28" fmla="*/ 2372810 h 6192456"/>
                  <a:gd name="connsiteX29" fmla="*/ 856526 w 3148313"/>
                  <a:gd name="connsiteY29" fmla="*/ 2419109 h 6192456"/>
                  <a:gd name="connsiteX30" fmla="*/ 844951 w 3148313"/>
                  <a:gd name="connsiteY30" fmla="*/ 2453833 h 6192456"/>
                  <a:gd name="connsiteX31" fmla="*/ 833377 w 3148313"/>
                  <a:gd name="connsiteY31" fmla="*/ 2500132 h 6192456"/>
                  <a:gd name="connsiteX32" fmla="*/ 810227 w 3148313"/>
                  <a:gd name="connsiteY32" fmla="*/ 2534856 h 6192456"/>
                  <a:gd name="connsiteX33" fmla="*/ 798653 w 3148313"/>
                  <a:gd name="connsiteY33" fmla="*/ 2604304 h 6192456"/>
                  <a:gd name="connsiteX34" fmla="*/ 787078 w 3148313"/>
                  <a:gd name="connsiteY34" fmla="*/ 2708476 h 6192456"/>
                  <a:gd name="connsiteX35" fmla="*/ 775503 w 3148313"/>
                  <a:gd name="connsiteY35" fmla="*/ 2754775 h 6192456"/>
                  <a:gd name="connsiteX36" fmla="*/ 752354 w 3148313"/>
                  <a:gd name="connsiteY36" fmla="*/ 2882096 h 6192456"/>
                  <a:gd name="connsiteX37" fmla="*/ 763929 w 3148313"/>
                  <a:gd name="connsiteY37" fmla="*/ 2916820 h 6192456"/>
                  <a:gd name="connsiteX38" fmla="*/ 787078 w 3148313"/>
                  <a:gd name="connsiteY38" fmla="*/ 2939970 h 6192456"/>
                  <a:gd name="connsiteX39" fmla="*/ 821802 w 3148313"/>
                  <a:gd name="connsiteY39" fmla="*/ 3009418 h 6192456"/>
                  <a:gd name="connsiteX40" fmla="*/ 798653 w 3148313"/>
                  <a:gd name="connsiteY40" fmla="*/ 3125164 h 6192456"/>
                  <a:gd name="connsiteX41" fmla="*/ 775503 w 3148313"/>
                  <a:gd name="connsiteY41" fmla="*/ 3148314 h 6192456"/>
                  <a:gd name="connsiteX42" fmla="*/ 729205 w 3148313"/>
                  <a:gd name="connsiteY42" fmla="*/ 3217762 h 6192456"/>
                  <a:gd name="connsiteX43" fmla="*/ 694481 w 3148313"/>
                  <a:gd name="connsiteY43" fmla="*/ 3345083 h 6192456"/>
                  <a:gd name="connsiteX44" fmla="*/ 671331 w 3148313"/>
                  <a:gd name="connsiteY44" fmla="*/ 3368233 h 6192456"/>
                  <a:gd name="connsiteX45" fmla="*/ 659757 w 3148313"/>
                  <a:gd name="connsiteY45" fmla="*/ 3402957 h 6192456"/>
                  <a:gd name="connsiteX46" fmla="*/ 590308 w 3148313"/>
                  <a:gd name="connsiteY46" fmla="*/ 3426106 h 6192456"/>
                  <a:gd name="connsiteX47" fmla="*/ 289367 w 3148313"/>
                  <a:gd name="connsiteY47" fmla="*/ 3437681 h 6192456"/>
                  <a:gd name="connsiteX48" fmla="*/ 208344 w 3148313"/>
                  <a:gd name="connsiteY48" fmla="*/ 3460830 h 6192456"/>
                  <a:gd name="connsiteX49" fmla="*/ 162045 w 3148313"/>
                  <a:gd name="connsiteY49" fmla="*/ 3472405 h 6192456"/>
                  <a:gd name="connsiteX50" fmla="*/ 92597 w 3148313"/>
                  <a:gd name="connsiteY50" fmla="*/ 3495554 h 6192456"/>
                  <a:gd name="connsiteX51" fmla="*/ 57873 w 3148313"/>
                  <a:gd name="connsiteY51" fmla="*/ 3518704 h 6192456"/>
                  <a:gd name="connsiteX52" fmla="*/ 23149 w 3148313"/>
                  <a:gd name="connsiteY52" fmla="*/ 3599727 h 6192456"/>
                  <a:gd name="connsiteX53" fmla="*/ 0 w 3148313"/>
                  <a:gd name="connsiteY53" fmla="*/ 3703899 h 6192456"/>
                  <a:gd name="connsiteX54" fmla="*/ 11574 w 3148313"/>
                  <a:gd name="connsiteY54" fmla="*/ 3808071 h 6192456"/>
                  <a:gd name="connsiteX55" fmla="*/ 92597 w 3148313"/>
                  <a:gd name="connsiteY55" fmla="*/ 3865944 h 6192456"/>
                  <a:gd name="connsiteX56" fmla="*/ 138896 w 3148313"/>
                  <a:gd name="connsiteY56" fmla="*/ 3877519 h 6192456"/>
                  <a:gd name="connsiteX57" fmla="*/ 173620 w 3148313"/>
                  <a:gd name="connsiteY57" fmla="*/ 3889094 h 6192456"/>
                  <a:gd name="connsiteX58" fmla="*/ 266217 w 3148313"/>
                  <a:gd name="connsiteY58" fmla="*/ 3958542 h 6192456"/>
                  <a:gd name="connsiteX59" fmla="*/ 324091 w 3148313"/>
                  <a:gd name="connsiteY59" fmla="*/ 4039564 h 6192456"/>
                  <a:gd name="connsiteX60" fmla="*/ 358815 w 3148313"/>
                  <a:gd name="connsiteY60" fmla="*/ 4120587 h 6192456"/>
                  <a:gd name="connsiteX61" fmla="*/ 416688 w 3148313"/>
                  <a:gd name="connsiteY61" fmla="*/ 4166886 h 6192456"/>
                  <a:gd name="connsiteX62" fmla="*/ 439838 w 3148313"/>
                  <a:gd name="connsiteY62" fmla="*/ 4190035 h 6192456"/>
                  <a:gd name="connsiteX63" fmla="*/ 509286 w 3148313"/>
                  <a:gd name="connsiteY63" fmla="*/ 4236334 h 6192456"/>
                  <a:gd name="connsiteX64" fmla="*/ 578734 w 3148313"/>
                  <a:gd name="connsiteY64" fmla="*/ 4294208 h 6192456"/>
                  <a:gd name="connsiteX65" fmla="*/ 613458 w 3148313"/>
                  <a:gd name="connsiteY65" fmla="*/ 4305782 h 6192456"/>
                  <a:gd name="connsiteX66" fmla="*/ 659757 w 3148313"/>
                  <a:gd name="connsiteY66" fmla="*/ 4352081 h 6192456"/>
                  <a:gd name="connsiteX67" fmla="*/ 694481 w 3148313"/>
                  <a:gd name="connsiteY67" fmla="*/ 4386805 h 6192456"/>
                  <a:gd name="connsiteX68" fmla="*/ 752354 w 3148313"/>
                  <a:gd name="connsiteY68" fmla="*/ 4444678 h 6192456"/>
                  <a:gd name="connsiteX69" fmla="*/ 775503 w 3148313"/>
                  <a:gd name="connsiteY69" fmla="*/ 4479402 h 6192456"/>
                  <a:gd name="connsiteX70" fmla="*/ 798653 w 3148313"/>
                  <a:gd name="connsiteY70" fmla="*/ 4572000 h 6192456"/>
                  <a:gd name="connsiteX71" fmla="*/ 844951 w 3148313"/>
                  <a:gd name="connsiteY71" fmla="*/ 4583575 h 6192456"/>
                  <a:gd name="connsiteX72" fmla="*/ 879675 w 3148313"/>
                  <a:gd name="connsiteY72" fmla="*/ 4606724 h 6192456"/>
                  <a:gd name="connsiteX73" fmla="*/ 902825 w 3148313"/>
                  <a:gd name="connsiteY73" fmla="*/ 4629873 h 6192456"/>
                  <a:gd name="connsiteX74" fmla="*/ 949124 w 3148313"/>
                  <a:gd name="connsiteY74" fmla="*/ 4641448 h 6192456"/>
                  <a:gd name="connsiteX75" fmla="*/ 1018572 w 3148313"/>
                  <a:gd name="connsiteY75" fmla="*/ 4629873 h 6192456"/>
                  <a:gd name="connsiteX76" fmla="*/ 1053296 w 3148313"/>
                  <a:gd name="connsiteY76" fmla="*/ 4618299 h 6192456"/>
                  <a:gd name="connsiteX77" fmla="*/ 1180617 w 3148313"/>
                  <a:gd name="connsiteY77" fmla="*/ 4629873 h 6192456"/>
                  <a:gd name="connsiteX78" fmla="*/ 1215341 w 3148313"/>
                  <a:gd name="connsiteY78" fmla="*/ 4641448 h 6192456"/>
                  <a:gd name="connsiteX79" fmla="*/ 1273215 w 3148313"/>
                  <a:gd name="connsiteY79" fmla="*/ 4699321 h 6192456"/>
                  <a:gd name="connsiteX80" fmla="*/ 1296364 w 3148313"/>
                  <a:gd name="connsiteY80" fmla="*/ 4722471 h 6192456"/>
                  <a:gd name="connsiteX81" fmla="*/ 1331088 w 3148313"/>
                  <a:gd name="connsiteY81" fmla="*/ 4745620 h 6192456"/>
                  <a:gd name="connsiteX82" fmla="*/ 1319513 w 3148313"/>
                  <a:gd name="connsiteY82" fmla="*/ 4699321 h 6192456"/>
                  <a:gd name="connsiteX83" fmla="*/ 1307939 w 3148313"/>
                  <a:gd name="connsiteY83" fmla="*/ 4734046 h 6192456"/>
                  <a:gd name="connsiteX84" fmla="*/ 1342663 w 3148313"/>
                  <a:gd name="connsiteY84" fmla="*/ 4838218 h 6192456"/>
                  <a:gd name="connsiteX85" fmla="*/ 1307939 w 3148313"/>
                  <a:gd name="connsiteY85" fmla="*/ 4907666 h 6192456"/>
                  <a:gd name="connsiteX86" fmla="*/ 1284789 w 3148313"/>
                  <a:gd name="connsiteY86" fmla="*/ 4953964 h 6192456"/>
                  <a:gd name="connsiteX87" fmla="*/ 1238491 w 3148313"/>
                  <a:gd name="connsiteY87" fmla="*/ 5023413 h 6192456"/>
                  <a:gd name="connsiteX88" fmla="*/ 1215341 w 3148313"/>
                  <a:gd name="connsiteY88" fmla="*/ 5104435 h 6192456"/>
                  <a:gd name="connsiteX89" fmla="*/ 1192192 w 3148313"/>
                  <a:gd name="connsiteY89" fmla="*/ 5173883 h 6192456"/>
                  <a:gd name="connsiteX90" fmla="*/ 1145893 w 3148313"/>
                  <a:gd name="connsiteY90" fmla="*/ 5220182 h 6192456"/>
                  <a:gd name="connsiteX91" fmla="*/ 1122744 w 3148313"/>
                  <a:gd name="connsiteY91" fmla="*/ 5243332 h 6192456"/>
                  <a:gd name="connsiteX92" fmla="*/ 1088020 w 3148313"/>
                  <a:gd name="connsiteY92" fmla="*/ 5266481 h 6192456"/>
                  <a:gd name="connsiteX93" fmla="*/ 1076445 w 3148313"/>
                  <a:gd name="connsiteY93" fmla="*/ 5301205 h 6192456"/>
                  <a:gd name="connsiteX94" fmla="*/ 1053296 w 3148313"/>
                  <a:gd name="connsiteY94" fmla="*/ 5335929 h 6192456"/>
                  <a:gd name="connsiteX95" fmla="*/ 1006997 w 3148313"/>
                  <a:gd name="connsiteY95" fmla="*/ 5428527 h 6192456"/>
                  <a:gd name="connsiteX96" fmla="*/ 983848 w 3148313"/>
                  <a:gd name="connsiteY96" fmla="*/ 5497975 h 6192456"/>
                  <a:gd name="connsiteX97" fmla="*/ 972273 w 3148313"/>
                  <a:gd name="connsiteY97" fmla="*/ 5532699 h 6192456"/>
                  <a:gd name="connsiteX98" fmla="*/ 960698 w 3148313"/>
                  <a:gd name="connsiteY98" fmla="*/ 5706319 h 6192456"/>
                  <a:gd name="connsiteX99" fmla="*/ 972273 w 3148313"/>
                  <a:gd name="connsiteY99" fmla="*/ 5764192 h 6192456"/>
                  <a:gd name="connsiteX100" fmla="*/ 983848 w 3148313"/>
                  <a:gd name="connsiteY100" fmla="*/ 5891514 h 6192456"/>
                  <a:gd name="connsiteX101" fmla="*/ 1006997 w 3148313"/>
                  <a:gd name="connsiteY101" fmla="*/ 5995686 h 6192456"/>
                  <a:gd name="connsiteX102" fmla="*/ 1030146 w 3148313"/>
                  <a:gd name="connsiteY102" fmla="*/ 6030410 h 6192456"/>
                  <a:gd name="connsiteX103" fmla="*/ 1041721 w 3148313"/>
                  <a:gd name="connsiteY103" fmla="*/ 6065134 h 6192456"/>
                  <a:gd name="connsiteX104" fmla="*/ 1088020 w 3148313"/>
                  <a:gd name="connsiteY104" fmla="*/ 6123008 h 6192456"/>
                  <a:gd name="connsiteX105" fmla="*/ 1099594 w 3148313"/>
                  <a:gd name="connsiteY105" fmla="*/ 6157732 h 6192456"/>
                  <a:gd name="connsiteX106" fmla="*/ 1169043 w 3148313"/>
                  <a:gd name="connsiteY106" fmla="*/ 6180881 h 6192456"/>
                  <a:gd name="connsiteX107" fmla="*/ 1296364 w 3148313"/>
                  <a:gd name="connsiteY107" fmla="*/ 6169306 h 6192456"/>
                  <a:gd name="connsiteX108" fmla="*/ 1365812 w 3148313"/>
                  <a:gd name="connsiteY108" fmla="*/ 6134582 h 6192456"/>
                  <a:gd name="connsiteX109" fmla="*/ 1400536 w 3148313"/>
                  <a:gd name="connsiteY109" fmla="*/ 6123008 h 6192456"/>
                  <a:gd name="connsiteX110" fmla="*/ 1458410 w 3148313"/>
                  <a:gd name="connsiteY110" fmla="*/ 6076709 h 6192456"/>
                  <a:gd name="connsiteX111" fmla="*/ 1551007 w 3148313"/>
                  <a:gd name="connsiteY111" fmla="*/ 5995686 h 6192456"/>
                  <a:gd name="connsiteX112" fmla="*/ 1585731 w 3148313"/>
                  <a:gd name="connsiteY112" fmla="*/ 6007261 h 6192456"/>
                  <a:gd name="connsiteX113" fmla="*/ 1608881 w 3148313"/>
                  <a:gd name="connsiteY113" fmla="*/ 6041985 h 6192456"/>
                  <a:gd name="connsiteX114" fmla="*/ 1678329 w 3148313"/>
                  <a:gd name="connsiteY114" fmla="*/ 6099858 h 6192456"/>
                  <a:gd name="connsiteX115" fmla="*/ 1701478 w 3148313"/>
                  <a:gd name="connsiteY115" fmla="*/ 6134582 h 6192456"/>
                  <a:gd name="connsiteX116" fmla="*/ 1759351 w 3148313"/>
                  <a:gd name="connsiteY116" fmla="*/ 6180881 h 6192456"/>
                  <a:gd name="connsiteX117" fmla="*/ 1794075 w 3148313"/>
                  <a:gd name="connsiteY117" fmla="*/ 6192456 h 6192456"/>
                  <a:gd name="connsiteX118" fmla="*/ 1875098 w 3148313"/>
                  <a:gd name="connsiteY118" fmla="*/ 6180881 h 6192456"/>
                  <a:gd name="connsiteX119" fmla="*/ 1898248 w 3148313"/>
                  <a:gd name="connsiteY119" fmla="*/ 6157732 h 6192456"/>
                  <a:gd name="connsiteX120" fmla="*/ 1979270 w 3148313"/>
                  <a:gd name="connsiteY120" fmla="*/ 6111433 h 6192456"/>
                  <a:gd name="connsiteX121" fmla="*/ 2002420 w 3148313"/>
                  <a:gd name="connsiteY121" fmla="*/ 6088283 h 6192456"/>
                  <a:gd name="connsiteX122" fmla="*/ 2071868 w 3148313"/>
                  <a:gd name="connsiteY122" fmla="*/ 6065134 h 6192456"/>
                  <a:gd name="connsiteX123" fmla="*/ 2233913 w 3148313"/>
                  <a:gd name="connsiteY123" fmla="*/ 6041985 h 6192456"/>
                  <a:gd name="connsiteX124" fmla="*/ 2349660 w 3148313"/>
                  <a:gd name="connsiteY124" fmla="*/ 5984111 h 6192456"/>
                  <a:gd name="connsiteX125" fmla="*/ 2407534 w 3148313"/>
                  <a:gd name="connsiteY125" fmla="*/ 5926238 h 6192456"/>
                  <a:gd name="connsiteX126" fmla="*/ 2419108 w 3148313"/>
                  <a:gd name="connsiteY126" fmla="*/ 5891514 h 6192456"/>
                  <a:gd name="connsiteX127" fmla="*/ 2384384 w 3148313"/>
                  <a:gd name="connsiteY127" fmla="*/ 5671595 h 6192456"/>
                  <a:gd name="connsiteX128" fmla="*/ 2361235 w 3148313"/>
                  <a:gd name="connsiteY128" fmla="*/ 5636871 h 6192456"/>
                  <a:gd name="connsiteX129" fmla="*/ 2338086 w 3148313"/>
                  <a:gd name="connsiteY129" fmla="*/ 5312780 h 6192456"/>
                  <a:gd name="connsiteX130" fmla="*/ 2326511 w 3148313"/>
                  <a:gd name="connsiteY130" fmla="*/ 5278056 h 6192456"/>
                  <a:gd name="connsiteX131" fmla="*/ 2280212 w 3148313"/>
                  <a:gd name="connsiteY131" fmla="*/ 5231757 h 6192456"/>
                  <a:gd name="connsiteX132" fmla="*/ 2257063 w 3148313"/>
                  <a:gd name="connsiteY132" fmla="*/ 5197033 h 6192456"/>
                  <a:gd name="connsiteX133" fmla="*/ 2199189 w 3148313"/>
                  <a:gd name="connsiteY133" fmla="*/ 5150734 h 6192456"/>
                  <a:gd name="connsiteX134" fmla="*/ 2164465 w 3148313"/>
                  <a:gd name="connsiteY134" fmla="*/ 5173883 h 6192456"/>
                  <a:gd name="connsiteX135" fmla="*/ 2013994 w 3148313"/>
                  <a:gd name="connsiteY135" fmla="*/ 5139159 h 6192456"/>
                  <a:gd name="connsiteX136" fmla="*/ 1979270 w 3148313"/>
                  <a:gd name="connsiteY136" fmla="*/ 5081286 h 6192456"/>
                  <a:gd name="connsiteX137" fmla="*/ 1967696 w 3148313"/>
                  <a:gd name="connsiteY137" fmla="*/ 5046562 h 6192456"/>
                  <a:gd name="connsiteX138" fmla="*/ 1979270 w 3148313"/>
                  <a:gd name="connsiteY138" fmla="*/ 4861367 h 6192456"/>
                  <a:gd name="connsiteX139" fmla="*/ 2025569 w 3148313"/>
                  <a:gd name="connsiteY139" fmla="*/ 4791919 h 6192456"/>
                  <a:gd name="connsiteX140" fmla="*/ 2037144 w 3148313"/>
                  <a:gd name="connsiteY140" fmla="*/ 4757195 h 6192456"/>
                  <a:gd name="connsiteX141" fmla="*/ 2025569 w 3148313"/>
                  <a:gd name="connsiteY141" fmla="*/ 4664597 h 6192456"/>
                  <a:gd name="connsiteX142" fmla="*/ 1990845 w 3148313"/>
                  <a:gd name="connsiteY142" fmla="*/ 4641448 h 6192456"/>
                  <a:gd name="connsiteX143" fmla="*/ 1944546 w 3148313"/>
                  <a:gd name="connsiteY143" fmla="*/ 4606724 h 6192456"/>
                  <a:gd name="connsiteX144" fmla="*/ 1932972 w 3148313"/>
                  <a:gd name="connsiteY144" fmla="*/ 4537276 h 6192456"/>
                  <a:gd name="connsiteX145" fmla="*/ 2037144 w 3148313"/>
                  <a:gd name="connsiteY145" fmla="*/ 4502552 h 6192456"/>
                  <a:gd name="connsiteX146" fmla="*/ 2071868 w 3148313"/>
                  <a:gd name="connsiteY146" fmla="*/ 4490977 h 6192456"/>
                  <a:gd name="connsiteX147" fmla="*/ 2129741 w 3148313"/>
                  <a:gd name="connsiteY147" fmla="*/ 4444678 h 6192456"/>
                  <a:gd name="connsiteX148" fmla="*/ 2199189 w 3148313"/>
                  <a:gd name="connsiteY148" fmla="*/ 4398380 h 6192456"/>
                  <a:gd name="connsiteX149" fmla="*/ 2257063 w 3148313"/>
                  <a:gd name="connsiteY149" fmla="*/ 4352081 h 6192456"/>
                  <a:gd name="connsiteX150" fmla="*/ 2268638 w 3148313"/>
                  <a:gd name="connsiteY150" fmla="*/ 4317357 h 6192456"/>
                  <a:gd name="connsiteX151" fmla="*/ 2291787 w 3148313"/>
                  <a:gd name="connsiteY151" fmla="*/ 4282633 h 6192456"/>
                  <a:gd name="connsiteX152" fmla="*/ 2303362 w 3148313"/>
                  <a:gd name="connsiteY152" fmla="*/ 4236334 h 6192456"/>
                  <a:gd name="connsiteX153" fmla="*/ 2349660 w 3148313"/>
                  <a:gd name="connsiteY153" fmla="*/ 4166886 h 6192456"/>
                  <a:gd name="connsiteX154" fmla="*/ 2384384 w 3148313"/>
                  <a:gd name="connsiteY154" fmla="*/ 4097438 h 6192456"/>
                  <a:gd name="connsiteX155" fmla="*/ 2372810 w 3148313"/>
                  <a:gd name="connsiteY155" fmla="*/ 4039564 h 6192456"/>
                  <a:gd name="connsiteX156" fmla="*/ 2361235 w 3148313"/>
                  <a:gd name="connsiteY156" fmla="*/ 4004840 h 6192456"/>
                  <a:gd name="connsiteX157" fmla="*/ 2372810 w 3148313"/>
                  <a:gd name="connsiteY157" fmla="*/ 3946967 h 6192456"/>
                  <a:gd name="connsiteX158" fmla="*/ 2581154 w 3148313"/>
                  <a:gd name="connsiteY158" fmla="*/ 3935392 h 6192456"/>
                  <a:gd name="connsiteX159" fmla="*/ 2604303 w 3148313"/>
                  <a:gd name="connsiteY159" fmla="*/ 3900668 h 6192456"/>
                  <a:gd name="connsiteX160" fmla="*/ 2627453 w 3148313"/>
                  <a:gd name="connsiteY160" fmla="*/ 3831220 h 6192456"/>
                  <a:gd name="connsiteX161" fmla="*/ 2650602 w 3148313"/>
                  <a:gd name="connsiteY161" fmla="*/ 3750197 h 6192456"/>
                  <a:gd name="connsiteX162" fmla="*/ 2673751 w 3148313"/>
                  <a:gd name="connsiteY162" fmla="*/ 3773347 h 6192456"/>
                  <a:gd name="connsiteX163" fmla="*/ 2743200 w 3148313"/>
                  <a:gd name="connsiteY163" fmla="*/ 3796496 h 6192456"/>
                  <a:gd name="connsiteX164" fmla="*/ 2812648 w 3148313"/>
                  <a:gd name="connsiteY164" fmla="*/ 3784921 h 6192456"/>
                  <a:gd name="connsiteX165" fmla="*/ 2847372 w 3148313"/>
                  <a:gd name="connsiteY165" fmla="*/ 3773347 h 6192456"/>
                  <a:gd name="connsiteX166" fmla="*/ 2893670 w 3148313"/>
                  <a:gd name="connsiteY166" fmla="*/ 3761772 h 6192456"/>
                  <a:gd name="connsiteX167" fmla="*/ 2951544 w 3148313"/>
                  <a:gd name="connsiteY167" fmla="*/ 3715473 h 6192456"/>
                  <a:gd name="connsiteX168" fmla="*/ 2986268 w 3148313"/>
                  <a:gd name="connsiteY168" fmla="*/ 3692324 h 6192456"/>
                  <a:gd name="connsiteX169" fmla="*/ 3032567 w 3148313"/>
                  <a:gd name="connsiteY169" fmla="*/ 3622876 h 6192456"/>
                  <a:gd name="connsiteX170" fmla="*/ 3055716 w 3148313"/>
                  <a:gd name="connsiteY170" fmla="*/ 3588152 h 6192456"/>
                  <a:gd name="connsiteX171" fmla="*/ 3102015 w 3148313"/>
                  <a:gd name="connsiteY171" fmla="*/ 3530278 h 6192456"/>
                  <a:gd name="connsiteX172" fmla="*/ 3136739 w 3148313"/>
                  <a:gd name="connsiteY172" fmla="*/ 3472405 h 6192456"/>
                  <a:gd name="connsiteX173" fmla="*/ 3148313 w 3148313"/>
                  <a:gd name="connsiteY173" fmla="*/ 3437681 h 6192456"/>
                  <a:gd name="connsiteX174" fmla="*/ 3125164 w 3148313"/>
                  <a:gd name="connsiteY174" fmla="*/ 3402957 h 6192456"/>
                  <a:gd name="connsiteX175" fmla="*/ 3078865 w 3148313"/>
                  <a:gd name="connsiteY175" fmla="*/ 3379808 h 6192456"/>
                  <a:gd name="connsiteX176" fmla="*/ 3055716 w 3148313"/>
                  <a:gd name="connsiteY176" fmla="*/ 3356658 h 6192456"/>
                  <a:gd name="connsiteX177" fmla="*/ 3044141 w 3148313"/>
                  <a:gd name="connsiteY177" fmla="*/ 3171463 h 6192456"/>
                  <a:gd name="connsiteX178" fmla="*/ 3067291 w 3148313"/>
                  <a:gd name="connsiteY178" fmla="*/ 3032567 h 6192456"/>
                  <a:gd name="connsiteX179" fmla="*/ 3055716 w 3148313"/>
                  <a:gd name="connsiteY179" fmla="*/ 2893671 h 6192456"/>
                  <a:gd name="connsiteX180" fmla="*/ 3044141 w 3148313"/>
                  <a:gd name="connsiteY180" fmla="*/ 2685327 h 6192456"/>
                  <a:gd name="connsiteX181" fmla="*/ 3020992 w 3148313"/>
                  <a:gd name="connsiteY181" fmla="*/ 2650602 h 6192456"/>
                  <a:gd name="connsiteX182" fmla="*/ 2951544 w 3148313"/>
                  <a:gd name="connsiteY182" fmla="*/ 2639028 h 6192456"/>
                  <a:gd name="connsiteX183" fmla="*/ 2650602 w 3148313"/>
                  <a:gd name="connsiteY183" fmla="*/ 2615878 h 6192456"/>
                  <a:gd name="connsiteX184" fmla="*/ 2581154 w 3148313"/>
                  <a:gd name="connsiteY184" fmla="*/ 2592729 h 6192456"/>
                  <a:gd name="connsiteX185" fmla="*/ 2488557 w 3148313"/>
                  <a:gd name="connsiteY185" fmla="*/ 2511706 h 6192456"/>
                  <a:gd name="connsiteX186" fmla="*/ 2442258 w 3148313"/>
                  <a:gd name="connsiteY186" fmla="*/ 2442258 h 6192456"/>
                  <a:gd name="connsiteX187" fmla="*/ 2372810 w 3148313"/>
                  <a:gd name="connsiteY187" fmla="*/ 2419109 h 6192456"/>
                  <a:gd name="connsiteX188" fmla="*/ 2338086 w 3148313"/>
                  <a:gd name="connsiteY188" fmla="*/ 2407534 h 6192456"/>
                  <a:gd name="connsiteX189" fmla="*/ 2303362 w 3148313"/>
                  <a:gd name="connsiteY189" fmla="*/ 2349661 h 6192456"/>
                  <a:gd name="connsiteX190" fmla="*/ 2257063 w 3148313"/>
                  <a:gd name="connsiteY190" fmla="*/ 2291787 h 6192456"/>
                  <a:gd name="connsiteX191" fmla="*/ 2222339 w 3148313"/>
                  <a:gd name="connsiteY191" fmla="*/ 2222339 h 6192456"/>
                  <a:gd name="connsiteX192" fmla="*/ 2187615 w 3148313"/>
                  <a:gd name="connsiteY192" fmla="*/ 2199190 h 6192456"/>
                  <a:gd name="connsiteX193" fmla="*/ 2164465 w 3148313"/>
                  <a:gd name="connsiteY193" fmla="*/ 1967696 h 6192456"/>
                  <a:gd name="connsiteX194" fmla="*/ 2152891 w 3148313"/>
                  <a:gd name="connsiteY194" fmla="*/ 1921397 h 6192456"/>
                  <a:gd name="connsiteX195" fmla="*/ 2176040 w 3148313"/>
                  <a:gd name="connsiteY195" fmla="*/ 1759352 h 6192456"/>
                  <a:gd name="connsiteX196" fmla="*/ 2199189 w 3148313"/>
                  <a:gd name="connsiteY196" fmla="*/ 1736202 h 6192456"/>
                  <a:gd name="connsiteX197" fmla="*/ 2222339 w 3148313"/>
                  <a:gd name="connsiteY197" fmla="*/ 1701478 h 6192456"/>
                  <a:gd name="connsiteX198" fmla="*/ 2245488 w 3148313"/>
                  <a:gd name="connsiteY198" fmla="*/ 1562582 h 6192456"/>
                  <a:gd name="connsiteX199" fmla="*/ 2257063 w 3148313"/>
                  <a:gd name="connsiteY199" fmla="*/ 1527858 h 6192456"/>
                  <a:gd name="connsiteX200" fmla="*/ 2233913 w 3148313"/>
                  <a:gd name="connsiteY200" fmla="*/ 1504709 h 6192456"/>
                  <a:gd name="connsiteX201" fmla="*/ 2199189 w 3148313"/>
                  <a:gd name="connsiteY201" fmla="*/ 1388962 h 6192456"/>
                  <a:gd name="connsiteX202" fmla="*/ 2176040 w 3148313"/>
                  <a:gd name="connsiteY202" fmla="*/ 1354238 h 6192456"/>
                  <a:gd name="connsiteX203" fmla="*/ 2187615 w 3148313"/>
                  <a:gd name="connsiteY203" fmla="*/ 1307939 h 6192456"/>
                  <a:gd name="connsiteX204" fmla="*/ 2257063 w 3148313"/>
                  <a:gd name="connsiteY204" fmla="*/ 1261640 h 6192456"/>
                  <a:gd name="connsiteX205" fmla="*/ 2268638 w 3148313"/>
                  <a:gd name="connsiteY205" fmla="*/ 1157468 h 6192456"/>
                  <a:gd name="connsiteX206" fmla="*/ 2257063 w 3148313"/>
                  <a:gd name="connsiteY206" fmla="*/ 1122744 h 6192456"/>
                  <a:gd name="connsiteX207" fmla="*/ 2187615 w 3148313"/>
                  <a:gd name="connsiteY207" fmla="*/ 1099595 h 6192456"/>
                  <a:gd name="connsiteX208" fmla="*/ 2152891 w 3148313"/>
                  <a:gd name="connsiteY208" fmla="*/ 1088020 h 6192456"/>
                  <a:gd name="connsiteX209" fmla="*/ 2129741 w 3148313"/>
                  <a:gd name="connsiteY209" fmla="*/ 1064871 h 6192456"/>
                  <a:gd name="connsiteX210" fmla="*/ 2141316 w 3148313"/>
                  <a:gd name="connsiteY210" fmla="*/ 960699 h 6192456"/>
                  <a:gd name="connsiteX211" fmla="*/ 2152891 w 3148313"/>
                  <a:gd name="connsiteY211" fmla="*/ 833377 h 6192456"/>
                  <a:gd name="connsiteX212" fmla="*/ 2129741 w 3148313"/>
                  <a:gd name="connsiteY212" fmla="*/ 671332 h 6192456"/>
                  <a:gd name="connsiteX213" fmla="*/ 2106592 w 3148313"/>
                  <a:gd name="connsiteY213" fmla="*/ 648182 h 6192456"/>
                  <a:gd name="connsiteX214" fmla="*/ 2060293 w 3148313"/>
                  <a:gd name="connsiteY214" fmla="*/ 636608 h 6192456"/>
                  <a:gd name="connsiteX215" fmla="*/ 2037144 w 3148313"/>
                  <a:gd name="connsiteY215" fmla="*/ 601883 h 6192456"/>
                  <a:gd name="connsiteX216" fmla="*/ 2002420 w 3148313"/>
                  <a:gd name="connsiteY216" fmla="*/ 532435 h 6192456"/>
                  <a:gd name="connsiteX217" fmla="*/ 1956121 w 3148313"/>
                  <a:gd name="connsiteY217" fmla="*/ 474562 h 6192456"/>
                  <a:gd name="connsiteX218" fmla="*/ 1944546 w 3148313"/>
                  <a:gd name="connsiteY218" fmla="*/ 439838 h 6192456"/>
                  <a:gd name="connsiteX219" fmla="*/ 1898248 w 3148313"/>
                  <a:gd name="connsiteY219" fmla="*/ 370390 h 6192456"/>
                  <a:gd name="connsiteX220" fmla="*/ 1886673 w 3148313"/>
                  <a:gd name="connsiteY220" fmla="*/ 277792 h 6192456"/>
                  <a:gd name="connsiteX221" fmla="*/ 1840374 w 3148313"/>
                  <a:gd name="connsiteY221" fmla="*/ 266218 h 6192456"/>
                  <a:gd name="connsiteX222" fmla="*/ 1770926 w 3148313"/>
                  <a:gd name="connsiteY222" fmla="*/ 231494 h 6192456"/>
                  <a:gd name="connsiteX223" fmla="*/ 1747777 w 3148313"/>
                  <a:gd name="connsiteY223" fmla="*/ 196770 h 6192456"/>
                  <a:gd name="connsiteX224" fmla="*/ 1736202 w 3148313"/>
                  <a:gd name="connsiteY224" fmla="*/ 23149 h 6192456"/>
                  <a:gd name="connsiteX225" fmla="*/ 1666754 w 3148313"/>
                  <a:gd name="connsiteY225" fmla="*/ 0 h 6192456"/>
                  <a:gd name="connsiteX226" fmla="*/ 1516283 w 3148313"/>
                  <a:gd name="connsiteY226" fmla="*/ 11575 h 6192456"/>
                  <a:gd name="connsiteX227" fmla="*/ 1493134 w 3148313"/>
                  <a:gd name="connsiteY227" fmla="*/ 46299 h 6192456"/>
                  <a:gd name="connsiteX228" fmla="*/ 1469984 w 3148313"/>
                  <a:gd name="connsiteY228" fmla="*/ 69448 h 6192456"/>
                  <a:gd name="connsiteX229" fmla="*/ 1446835 w 3148313"/>
                  <a:gd name="connsiteY229" fmla="*/ 196770 h 6192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Lst>
                <a:rect l="l" t="t" r="r" b="b"/>
                <a:pathLst>
                  <a:path w="3148313" h="6192456">
                    <a:moveTo>
                      <a:pt x="1446835" y="196770"/>
                    </a:moveTo>
                    <a:lnTo>
                      <a:pt x="1446835" y="196770"/>
                    </a:lnTo>
                    <a:cubicBezTo>
                      <a:pt x="1435572" y="298131"/>
                      <a:pt x="1425120" y="331265"/>
                      <a:pt x="1446835" y="439838"/>
                    </a:cubicBezTo>
                    <a:cubicBezTo>
                      <a:pt x="1449563" y="453479"/>
                      <a:pt x="1460931" y="464000"/>
                      <a:pt x="1469984" y="474562"/>
                    </a:cubicBezTo>
                    <a:cubicBezTo>
                      <a:pt x="1484188" y="491133"/>
                      <a:pt x="1516283" y="520861"/>
                      <a:pt x="1516283" y="520861"/>
                    </a:cubicBezTo>
                    <a:cubicBezTo>
                      <a:pt x="1558497" y="647500"/>
                      <a:pt x="1491172" y="455682"/>
                      <a:pt x="1551007" y="590309"/>
                    </a:cubicBezTo>
                    <a:cubicBezTo>
                      <a:pt x="1596328" y="692281"/>
                      <a:pt x="1545502" y="631102"/>
                      <a:pt x="1608881" y="694481"/>
                    </a:cubicBezTo>
                    <a:cubicBezTo>
                      <a:pt x="1600958" y="829174"/>
                      <a:pt x="1632805" y="852666"/>
                      <a:pt x="1574157" y="925975"/>
                    </a:cubicBezTo>
                    <a:cubicBezTo>
                      <a:pt x="1567340" y="934496"/>
                      <a:pt x="1558724" y="941408"/>
                      <a:pt x="1551007" y="949124"/>
                    </a:cubicBezTo>
                    <a:cubicBezTo>
                      <a:pt x="1528870" y="1015534"/>
                      <a:pt x="1555285" y="953544"/>
                      <a:pt x="1504708" y="1018572"/>
                    </a:cubicBezTo>
                    <a:cubicBezTo>
                      <a:pt x="1487627" y="1040533"/>
                      <a:pt x="1473843" y="1064871"/>
                      <a:pt x="1458410" y="1088020"/>
                    </a:cubicBezTo>
                    <a:cubicBezTo>
                      <a:pt x="1450693" y="1099595"/>
                      <a:pt x="1445096" y="1112907"/>
                      <a:pt x="1435260" y="1122744"/>
                    </a:cubicBezTo>
                    <a:cubicBezTo>
                      <a:pt x="1427544" y="1130461"/>
                      <a:pt x="1418928" y="1137372"/>
                      <a:pt x="1412111" y="1145894"/>
                    </a:cubicBezTo>
                    <a:cubicBezTo>
                      <a:pt x="1403421" y="1156757"/>
                      <a:pt x="1398122" y="1170149"/>
                      <a:pt x="1388962" y="1180618"/>
                    </a:cubicBezTo>
                    <a:cubicBezTo>
                      <a:pt x="1280027" y="1305115"/>
                      <a:pt x="1374808" y="1194402"/>
                      <a:pt x="1296364" y="1261640"/>
                    </a:cubicBezTo>
                    <a:cubicBezTo>
                      <a:pt x="1266861" y="1286928"/>
                      <a:pt x="1215683" y="1341640"/>
                      <a:pt x="1203767" y="1377387"/>
                    </a:cubicBezTo>
                    <a:lnTo>
                      <a:pt x="1180617" y="1446835"/>
                    </a:lnTo>
                    <a:cubicBezTo>
                      <a:pt x="1184475" y="1504709"/>
                      <a:pt x="1185787" y="1562809"/>
                      <a:pt x="1192192" y="1620456"/>
                    </a:cubicBezTo>
                    <a:cubicBezTo>
                      <a:pt x="1193539" y="1632582"/>
                      <a:pt x="1201761" y="1643145"/>
                      <a:pt x="1203767" y="1655180"/>
                    </a:cubicBezTo>
                    <a:cubicBezTo>
                      <a:pt x="1209511" y="1689642"/>
                      <a:pt x="1210724" y="1724721"/>
                      <a:pt x="1215341" y="1759352"/>
                    </a:cubicBezTo>
                    <a:cubicBezTo>
                      <a:pt x="1218443" y="1782615"/>
                      <a:pt x="1223058" y="1805651"/>
                      <a:pt x="1226916" y="1828800"/>
                    </a:cubicBezTo>
                    <a:cubicBezTo>
                      <a:pt x="1213819" y="2038343"/>
                      <a:pt x="1234900" y="1955319"/>
                      <a:pt x="1192192" y="2083443"/>
                    </a:cubicBezTo>
                    <a:cubicBezTo>
                      <a:pt x="1188334" y="2095018"/>
                      <a:pt x="1189244" y="2109540"/>
                      <a:pt x="1180617" y="2118167"/>
                    </a:cubicBezTo>
                    <a:cubicBezTo>
                      <a:pt x="1098125" y="2200659"/>
                      <a:pt x="1191749" y="2111575"/>
                      <a:pt x="1111169" y="2176040"/>
                    </a:cubicBezTo>
                    <a:cubicBezTo>
                      <a:pt x="1064262" y="2213566"/>
                      <a:pt x="1116843" y="2191985"/>
                      <a:pt x="1041721" y="2210764"/>
                    </a:cubicBezTo>
                    <a:cubicBezTo>
                      <a:pt x="1034005" y="2218481"/>
                      <a:pt x="1027930" y="2228299"/>
                      <a:pt x="1018572" y="2233914"/>
                    </a:cubicBezTo>
                    <a:cubicBezTo>
                      <a:pt x="1008110" y="2240191"/>
                      <a:pt x="993609" y="2238169"/>
                      <a:pt x="983848" y="2245489"/>
                    </a:cubicBezTo>
                    <a:cubicBezTo>
                      <a:pt x="962022" y="2261858"/>
                      <a:pt x="925974" y="2303362"/>
                      <a:pt x="925974" y="2303362"/>
                    </a:cubicBezTo>
                    <a:cubicBezTo>
                      <a:pt x="918258" y="2326511"/>
                      <a:pt x="920079" y="2355556"/>
                      <a:pt x="902825" y="2372810"/>
                    </a:cubicBezTo>
                    <a:lnTo>
                      <a:pt x="856526" y="2419109"/>
                    </a:lnTo>
                    <a:cubicBezTo>
                      <a:pt x="852668" y="2430684"/>
                      <a:pt x="848303" y="2442102"/>
                      <a:pt x="844951" y="2453833"/>
                    </a:cubicBezTo>
                    <a:cubicBezTo>
                      <a:pt x="840581" y="2469129"/>
                      <a:pt x="839643" y="2485510"/>
                      <a:pt x="833377" y="2500132"/>
                    </a:cubicBezTo>
                    <a:cubicBezTo>
                      <a:pt x="827897" y="2512918"/>
                      <a:pt x="817944" y="2523281"/>
                      <a:pt x="810227" y="2534856"/>
                    </a:cubicBezTo>
                    <a:cubicBezTo>
                      <a:pt x="806369" y="2558005"/>
                      <a:pt x="801755" y="2581041"/>
                      <a:pt x="798653" y="2604304"/>
                    </a:cubicBezTo>
                    <a:cubicBezTo>
                      <a:pt x="794036" y="2638935"/>
                      <a:pt x="792391" y="2673945"/>
                      <a:pt x="787078" y="2708476"/>
                    </a:cubicBezTo>
                    <a:cubicBezTo>
                      <a:pt x="784659" y="2724199"/>
                      <a:pt x="778954" y="2739246"/>
                      <a:pt x="775503" y="2754775"/>
                    </a:cubicBezTo>
                    <a:cubicBezTo>
                      <a:pt x="764722" y="2803291"/>
                      <a:pt x="760727" y="2831857"/>
                      <a:pt x="752354" y="2882096"/>
                    </a:cubicBezTo>
                    <a:cubicBezTo>
                      <a:pt x="756212" y="2893671"/>
                      <a:pt x="757652" y="2906358"/>
                      <a:pt x="763929" y="2916820"/>
                    </a:cubicBezTo>
                    <a:cubicBezTo>
                      <a:pt x="769544" y="2926178"/>
                      <a:pt x="780261" y="2931448"/>
                      <a:pt x="787078" y="2939970"/>
                    </a:cubicBezTo>
                    <a:cubicBezTo>
                      <a:pt x="812721" y="2972024"/>
                      <a:pt x="809576" y="2972742"/>
                      <a:pt x="821802" y="3009418"/>
                    </a:cubicBezTo>
                    <a:cubicBezTo>
                      <a:pt x="820350" y="3018132"/>
                      <a:pt x="807285" y="3107900"/>
                      <a:pt x="798653" y="3125164"/>
                    </a:cubicBezTo>
                    <a:cubicBezTo>
                      <a:pt x="793773" y="3134925"/>
                      <a:pt x="782051" y="3139584"/>
                      <a:pt x="775503" y="3148314"/>
                    </a:cubicBezTo>
                    <a:cubicBezTo>
                      <a:pt x="758810" y="3170572"/>
                      <a:pt x="729205" y="3217762"/>
                      <a:pt x="729205" y="3217762"/>
                    </a:cubicBezTo>
                    <a:cubicBezTo>
                      <a:pt x="724685" y="3240364"/>
                      <a:pt x="709165" y="3330399"/>
                      <a:pt x="694481" y="3345083"/>
                    </a:cubicBezTo>
                    <a:lnTo>
                      <a:pt x="671331" y="3368233"/>
                    </a:lnTo>
                    <a:cubicBezTo>
                      <a:pt x="667473" y="3379808"/>
                      <a:pt x="669685" y="3395866"/>
                      <a:pt x="659757" y="3402957"/>
                    </a:cubicBezTo>
                    <a:cubicBezTo>
                      <a:pt x="639900" y="3417140"/>
                      <a:pt x="614692" y="3425168"/>
                      <a:pt x="590308" y="3426106"/>
                    </a:cubicBezTo>
                    <a:lnTo>
                      <a:pt x="289367" y="3437681"/>
                    </a:lnTo>
                    <a:cubicBezTo>
                      <a:pt x="144627" y="3473867"/>
                      <a:pt x="324581" y="3427620"/>
                      <a:pt x="208344" y="3460830"/>
                    </a:cubicBezTo>
                    <a:cubicBezTo>
                      <a:pt x="193048" y="3465200"/>
                      <a:pt x="177282" y="3467834"/>
                      <a:pt x="162045" y="3472405"/>
                    </a:cubicBezTo>
                    <a:cubicBezTo>
                      <a:pt x="138673" y="3479417"/>
                      <a:pt x="92597" y="3495554"/>
                      <a:pt x="92597" y="3495554"/>
                    </a:cubicBezTo>
                    <a:cubicBezTo>
                      <a:pt x="81022" y="3503271"/>
                      <a:pt x="67710" y="3508867"/>
                      <a:pt x="57873" y="3518704"/>
                    </a:cubicBezTo>
                    <a:cubicBezTo>
                      <a:pt x="33165" y="3543413"/>
                      <a:pt x="29790" y="3566522"/>
                      <a:pt x="23149" y="3599727"/>
                    </a:cubicBezTo>
                    <a:cubicBezTo>
                      <a:pt x="2777" y="3701584"/>
                      <a:pt x="22526" y="3636318"/>
                      <a:pt x="0" y="3703899"/>
                    </a:cubicBezTo>
                    <a:cubicBezTo>
                      <a:pt x="3858" y="3738623"/>
                      <a:pt x="-968" y="3775462"/>
                      <a:pt x="11574" y="3808071"/>
                    </a:cubicBezTo>
                    <a:cubicBezTo>
                      <a:pt x="26487" y="3846845"/>
                      <a:pt x="59535" y="3856498"/>
                      <a:pt x="92597" y="3865944"/>
                    </a:cubicBezTo>
                    <a:cubicBezTo>
                      <a:pt x="107893" y="3870314"/>
                      <a:pt x="123600" y="3873149"/>
                      <a:pt x="138896" y="3877519"/>
                    </a:cubicBezTo>
                    <a:cubicBezTo>
                      <a:pt x="150627" y="3880871"/>
                      <a:pt x="162955" y="3883169"/>
                      <a:pt x="173620" y="3889094"/>
                    </a:cubicBezTo>
                    <a:cubicBezTo>
                      <a:pt x="232519" y="3921816"/>
                      <a:pt x="231095" y="3923418"/>
                      <a:pt x="266217" y="3958542"/>
                    </a:cubicBezTo>
                    <a:cubicBezTo>
                      <a:pt x="293225" y="4039565"/>
                      <a:pt x="266217" y="4020274"/>
                      <a:pt x="324091" y="4039564"/>
                    </a:cubicBezTo>
                    <a:cubicBezTo>
                      <a:pt x="334380" y="4070435"/>
                      <a:pt x="339741" y="4091976"/>
                      <a:pt x="358815" y="4120587"/>
                    </a:cubicBezTo>
                    <a:cubicBezTo>
                      <a:pt x="374787" y="4144545"/>
                      <a:pt x="394572" y="4149193"/>
                      <a:pt x="416688" y="4166886"/>
                    </a:cubicBezTo>
                    <a:cubicBezTo>
                      <a:pt x="425210" y="4173703"/>
                      <a:pt x="431108" y="4183487"/>
                      <a:pt x="439838" y="4190035"/>
                    </a:cubicBezTo>
                    <a:cubicBezTo>
                      <a:pt x="462096" y="4206728"/>
                      <a:pt x="489613" y="4216661"/>
                      <a:pt x="509286" y="4236334"/>
                    </a:cubicBezTo>
                    <a:cubicBezTo>
                      <a:pt x="534883" y="4261931"/>
                      <a:pt x="546507" y="4278094"/>
                      <a:pt x="578734" y="4294208"/>
                    </a:cubicBezTo>
                    <a:cubicBezTo>
                      <a:pt x="589647" y="4299664"/>
                      <a:pt x="601883" y="4301924"/>
                      <a:pt x="613458" y="4305782"/>
                    </a:cubicBezTo>
                    <a:lnTo>
                      <a:pt x="659757" y="4352081"/>
                    </a:lnTo>
                    <a:cubicBezTo>
                      <a:pt x="671332" y="4363656"/>
                      <a:pt x="685401" y="4373185"/>
                      <a:pt x="694481" y="4386805"/>
                    </a:cubicBezTo>
                    <a:cubicBezTo>
                      <a:pt x="725346" y="4433104"/>
                      <a:pt x="706055" y="4413813"/>
                      <a:pt x="752354" y="4444678"/>
                    </a:cubicBezTo>
                    <a:cubicBezTo>
                      <a:pt x="760070" y="4456253"/>
                      <a:pt x="770749" y="4466329"/>
                      <a:pt x="775503" y="4479402"/>
                    </a:cubicBezTo>
                    <a:cubicBezTo>
                      <a:pt x="786376" y="4509302"/>
                      <a:pt x="781005" y="4545527"/>
                      <a:pt x="798653" y="4572000"/>
                    </a:cubicBezTo>
                    <a:cubicBezTo>
                      <a:pt x="807477" y="4585236"/>
                      <a:pt x="829518" y="4579717"/>
                      <a:pt x="844951" y="4583575"/>
                    </a:cubicBezTo>
                    <a:cubicBezTo>
                      <a:pt x="856526" y="4591291"/>
                      <a:pt x="868812" y="4598034"/>
                      <a:pt x="879675" y="4606724"/>
                    </a:cubicBezTo>
                    <a:cubicBezTo>
                      <a:pt x="888197" y="4613541"/>
                      <a:pt x="893064" y="4624993"/>
                      <a:pt x="902825" y="4629873"/>
                    </a:cubicBezTo>
                    <a:cubicBezTo>
                      <a:pt x="917054" y="4636987"/>
                      <a:pt x="933691" y="4637590"/>
                      <a:pt x="949124" y="4641448"/>
                    </a:cubicBezTo>
                    <a:cubicBezTo>
                      <a:pt x="972273" y="4637590"/>
                      <a:pt x="995662" y="4634964"/>
                      <a:pt x="1018572" y="4629873"/>
                    </a:cubicBezTo>
                    <a:cubicBezTo>
                      <a:pt x="1030482" y="4627226"/>
                      <a:pt x="1041095" y="4618299"/>
                      <a:pt x="1053296" y="4618299"/>
                    </a:cubicBezTo>
                    <a:cubicBezTo>
                      <a:pt x="1095911" y="4618299"/>
                      <a:pt x="1138177" y="4626015"/>
                      <a:pt x="1180617" y="4629873"/>
                    </a:cubicBezTo>
                    <a:cubicBezTo>
                      <a:pt x="1192192" y="4633731"/>
                      <a:pt x="1205580" y="4634128"/>
                      <a:pt x="1215341" y="4641448"/>
                    </a:cubicBezTo>
                    <a:cubicBezTo>
                      <a:pt x="1237167" y="4657817"/>
                      <a:pt x="1253924" y="4680030"/>
                      <a:pt x="1273215" y="4699321"/>
                    </a:cubicBezTo>
                    <a:cubicBezTo>
                      <a:pt x="1280932" y="4707038"/>
                      <a:pt x="1287284" y="4716418"/>
                      <a:pt x="1296364" y="4722471"/>
                    </a:cubicBezTo>
                    <a:lnTo>
                      <a:pt x="1331088" y="4745620"/>
                    </a:lnTo>
                    <a:cubicBezTo>
                      <a:pt x="1327230" y="4730187"/>
                      <a:pt x="1333742" y="4706435"/>
                      <a:pt x="1319513" y="4699321"/>
                    </a:cubicBezTo>
                    <a:cubicBezTo>
                      <a:pt x="1308600" y="4693865"/>
                      <a:pt x="1305933" y="4722011"/>
                      <a:pt x="1307939" y="4734046"/>
                    </a:cubicBezTo>
                    <a:cubicBezTo>
                      <a:pt x="1313957" y="4770150"/>
                      <a:pt x="1342663" y="4838218"/>
                      <a:pt x="1342663" y="4838218"/>
                    </a:cubicBezTo>
                    <a:cubicBezTo>
                      <a:pt x="1321442" y="4901880"/>
                      <a:pt x="1343838" y="4844843"/>
                      <a:pt x="1307939" y="4907666"/>
                    </a:cubicBezTo>
                    <a:cubicBezTo>
                      <a:pt x="1299378" y="4922647"/>
                      <a:pt x="1294360" y="4939608"/>
                      <a:pt x="1284789" y="4953964"/>
                    </a:cubicBezTo>
                    <a:cubicBezTo>
                      <a:pt x="1235323" y="5028163"/>
                      <a:pt x="1288841" y="4905929"/>
                      <a:pt x="1238491" y="5023413"/>
                    </a:cubicBezTo>
                    <a:cubicBezTo>
                      <a:pt x="1225524" y="5053668"/>
                      <a:pt x="1225131" y="5071803"/>
                      <a:pt x="1215341" y="5104435"/>
                    </a:cubicBezTo>
                    <a:cubicBezTo>
                      <a:pt x="1208329" y="5127807"/>
                      <a:pt x="1209446" y="5156629"/>
                      <a:pt x="1192192" y="5173883"/>
                    </a:cubicBezTo>
                    <a:lnTo>
                      <a:pt x="1145893" y="5220182"/>
                    </a:lnTo>
                    <a:cubicBezTo>
                      <a:pt x="1138177" y="5227899"/>
                      <a:pt x="1131824" y="5237279"/>
                      <a:pt x="1122744" y="5243332"/>
                    </a:cubicBezTo>
                    <a:lnTo>
                      <a:pt x="1088020" y="5266481"/>
                    </a:lnTo>
                    <a:cubicBezTo>
                      <a:pt x="1084162" y="5278056"/>
                      <a:pt x="1081901" y="5290292"/>
                      <a:pt x="1076445" y="5301205"/>
                    </a:cubicBezTo>
                    <a:cubicBezTo>
                      <a:pt x="1070224" y="5313647"/>
                      <a:pt x="1058946" y="5323217"/>
                      <a:pt x="1053296" y="5335929"/>
                    </a:cubicBezTo>
                    <a:cubicBezTo>
                      <a:pt x="1010735" y="5431690"/>
                      <a:pt x="1054538" y="5380984"/>
                      <a:pt x="1006997" y="5428527"/>
                    </a:cubicBezTo>
                    <a:lnTo>
                      <a:pt x="983848" y="5497975"/>
                    </a:lnTo>
                    <a:lnTo>
                      <a:pt x="972273" y="5532699"/>
                    </a:lnTo>
                    <a:cubicBezTo>
                      <a:pt x="968415" y="5590572"/>
                      <a:pt x="960698" y="5648317"/>
                      <a:pt x="960698" y="5706319"/>
                    </a:cubicBezTo>
                    <a:cubicBezTo>
                      <a:pt x="960698" y="5725992"/>
                      <a:pt x="969833" y="5744671"/>
                      <a:pt x="972273" y="5764192"/>
                    </a:cubicBezTo>
                    <a:cubicBezTo>
                      <a:pt x="977559" y="5806479"/>
                      <a:pt x="978869" y="5849190"/>
                      <a:pt x="983848" y="5891514"/>
                    </a:cubicBezTo>
                    <a:cubicBezTo>
                      <a:pt x="986584" y="5914773"/>
                      <a:pt x="993638" y="5968967"/>
                      <a:pt x="1006997" y="5995686"/>
                    </a:cubicBezTo>
                    <a:cubicBezTo>
                      <a:pt x="1013218" y="6008128"/>
                      <a:pt x="1023925" y="6017968"/>
                      <a:pt x="1030146" y="6030410"/>
                    </a:cubicBezTo>
                    <a:cubicBezTo>
                      <a:pt x="1035602" y="6041323"/>
                      <a:pt x="1036265" y="6054221"/>
                      <a:pt x="1041721" y="6065134"/>
                    </a:cubicBezTo>
                    <a:cubicBezTo>
                      <a:pt x="1056323" y="6094338"/>
                      <a:pt x="1066487" y="6101475"/>
                      <a:pt x="1088020" y="6123008"/>
                    </a:cubicBezTo>
                    <a:cubicBezTo>
                      <a:pt x="1091878" y="6134583"/>
                      <a:pt x="1089666" y="6150641"/>
                      <a:pt x="1099594" y="6157732"/>
                    </a:cubicBezTo>
                    <a:cubicBezTo>
                      <a:pt x="1119451" y="6171915"/>
                      <a:pt x="1169043" y="6180881"/>
                      <a:pt x="1169043" y="6180881"/>
                    </a:cubicBezTo>
                    <a:cubicBezTo>
                      <a:pt x="1211483" y="6177023"/>
                      <a:pt x="1254177" y="6175333"/>
                      <a:pt x="1296364" y="6169306"/>
                    </a:cubicBezTo>
                    <a:cubicBezTo>
                      <a:pt x="1337099" y="6163487"/>
                      <a:pt x="1329131" y="6152923"/>
                      <a:pt x="1365812" y="6134582"/>
                    </a:cubicBezTo>
                    <a:cubicBezTo>
                      <a:pt x="1376725" y="6129126"/>
                      <a:pt x="1388961" y="6126866"/>
                      <a:pt x="1400536" y="6123008"/>
                    </a:cubicBezTo>
                    <a:cubicBezTo>
                      <a:pt x="1490803" y="6032741"/>
                      <a:pt x="1341589" y="6178928"/>
                      <a:pt x="1458410" y="6076709"/>
                    </a:cubicBezTo>
                    <a:cubicBezTo>
                      <a:pt x="1566745" y="5981915"/>
                      <a:pt x="1472868" y="6047778"/>
                      <a:pt x="1551007" y="5995686"/>
                    </a:cubicBezTo>
                    <a:cubicBezTo>
                      <a:pt x="1562582" y="5999544"/>
                      <a:pt x="1576204" y="5999639"/>
                      <a:pt x="1585731" y="6007261"/>
                    </a:cubicBezTo>
                    <a:cubicBezTo>
                      <a:pt x="1596594" y="6015951"/>
                      <a:pt x="1599975" y="6031298"/>
                      <a:pt x="1608881" y="6041985"/>
                    </a:cubicBezTo>
                    <a:cubicBezTo>
                      <a:pt x="1636732" y="6075406"/>
                      <a:pt x="1644185" y="6077096"/>
                      <a:pt x="1678329" y="6099858"/>
                    </a:cubicBezTo>
                    <a:cubicBezTo>
                      <a:pt x="1686045" y="6111433"/>
                      <a:pt x="1692788" y="6123719"/>
                      <a:pt x="1701478" y="6134582"/>
                    </a:cubicBezTo>
                    <a:cubicBezTo>
                      <a:pt x="1715834" y="6152527"/>
                      <a:pt x="1739295" y="6170853"/>
                      <a:pt x="1759351" y="6180881"/>
                    </a:cubicBezTo>
                    <a:cubicBezTo>
                      <a:pt x="1770264" y="6186337"/>
                      <a:pt x="1782500" y="6188598"/>
                      <a:pt x="1794075" y="6192456"/>
                    </a:cubicBezTo>
                    <a:cubicBezTo>
                      <a:pt x="1821083" y="6188598"/>
                      <a:pt x="1849216" y="6189508"/>
                      <a:pt x="1875098" y="6180881"/>
                    </a:cubicBezTo>
                    <a:cubicBezTo>
                      <a:pt x="1885451" y="6177430"/>
                      <a:pt x="1889727" y="6164549"/>
                      <a:pt x="1898248" y="6157732"/>
                    </a:cubicBezTo>
                    <a:cubicBezTo>
                      <a:pt x="1957458" y="6110364"/>
                      <a:pt x="1907966" y="6158969"/>
                      <a:pt x="1979270" y="6111433"/>
                    </a:cubicBezTo>
                    <a:cubicBezTo>
                      <a:pt x="1988350" y="6105380"/>
                      <a:pt x="1992659" y="6093163"/>
                      <a:pt x="2002420" y="6088283"/>
                    </a:cubicBezTo>
                    <a:cubicBezTo>
                      <a:pt x="2024245" y="6077370"/>
                      <a:pt x="2048719" y="6072850"/>
                      <a:pt x="2071868" y="6065134"/>
                    </a:cubicBezTo>
                    <a:cubicBezTo>
                      <a:pt x="2147023" y="6040082"/>
                      <a:pt x="2094431" y="6054664"/>
                      <a:pt x="2233913" y="6041985"/>
                    </a:cubicBezTo>
                    <a:cubicBezTo>
                      <a:pt x="2286192" y="6028915"/>
                      <a:pt x="2303723" y="6030047"/>
                      <a:pt x="2349660" y="5984111"/>
                    </a:cubicBezTo>
                    <a:lnTo>
                      <a:pt x="2407534" y="5926238"/>
                    </a:lnTo>
                    <a:cubicBezTo>
                      <a:pt x="2411392" y="5914663"/>
                      <a:pt x="2419108" y="5903715"/>
                      <a:pt x="2419108" y="5891514"/>
                    </a:cubicBezTo>
                    <a:cubicBezTo>
                      <a:pt x="2419108" y="5857654"/>
                      <a:pt x="2416920" y="5720400"/>
                      <a:pt x="2384384" y="5671595"/>
                    </a:cubicBezTo>
                    <a:lnTo>
                      <a:pt x="2361235" y="5636871"/>
                    </a:lnTo>
                    <a:cubicBezTo>
                      <a:pt x="2330588" y="5452995"/>
                      <a:pt x="2369200" y="5701710"/>
                      <a:pt x="2338086" y="5312780"/>
                    </a:cubicBezTo>
                    <a:cubicBezTo>
                      <a:pt x="2337113" y="5300618"/>
                      <a:pt x="2333603" y="5287984"/>
                      <a:pt x="2326511" y="5278056"/>
                    </a:cubicBezTo>
                    <a:cubicBezTo>
                      <a:pt x="2313825" y="5260296"/>
                      <a:pt x="2292319" y="5249917"/>
                      <a:pt x="2280212" y="5231757"/>
                    </a:cubicBezTo>
                    <a:cubicBezTo>
                      <a:pt x="2272496" y="5220182"/>
                      <a:pt x="2265753" y="5207896"/>
                      <a:pt x="2257063" y="5197033"/>
                    </a:cubicBezTo>
                    <a:cubicBezTo>
                      <a:pt x="2238213" y="5173471"/>
                      <a:pt x="2224973" y="5167923"/>
                      <a:pt x="2199189" y="5150734"/>
                    </a:cubicBezTo>
                    <a:cubicBezTo>
                      <a:pt x="2187614" y="5158450"/>
                      <a:pt x="2178335" y="5172816"/>
                      <a:pt x="2164465" y="5173883"/>
                    </a:cubicBezTo>
                    <a:cubicBezTo>
                      <a:pt x="2065709" y="5181480"/>
                      <a:pt x="2069919" y="5176442"/>
                      <a:pt x="2013994" y="5139159"/>
                    </a:cubicBezTo>
                    <a:cubicBezTo>
                      <a:pt x="1981207" y="5040792"/>
                      <a:pt x="2026935" y="5160727"/>
                      <a:pt x="1979270" y="5081286"/>
                    </a:cubicBezTo>
                    <a:cubicBezTo>
                      <a:pt x="1972993" y="5070824"/>
                      <a:pt x="1971554" y="5058137"/>
                      <a:pt x="1967696" y="5046562"/>
                    </a:cubicBezTo>
                    <a:cubicBezTo>
                      <a:pt x="1971554" y="4984830"/>
                      <a:pt x="1965562" y="4921681"/>
                      <a:pt x="1979270" y="4861367"/>
                    </a:cubicBezTo>
                    <a:cubicBezTo>
                      <a:pt x="1985436" y="4834237"/>
                      <a:pt x="2016771" y="4818313"/>
                      <a:pt x="2025569" y="4791919"/>
                    </a:cubicBezTo>
                    <a:lnTo>
                      <a:pt x="2037144" y="4757195"/>
                    </a:lnTo>
                    <a:cubicBezTo>
                      <a:pt x="2033286" y="4726329"/>
                      <a:pt x="2037122" y="4693478"/>
                      <a:pt x="2025569" y="4664597"/>
                    </a:cubicBezTo>
                    <a:cubicBezTo>
                      <a:pt x="2020403" y="4651681"/>
                      <a:pt x="2002165" y="4649534"/>
                      <a:pt x="1990845" y="4641448"/>
                    </a:cubicBezTo>
                    <a:cubicBezTo>
                      <a:pt x="1975147" y="4630235"/>
                      <a:pt x="1959979" y="4618299"/>
                      <a:pt x="1944546" y="4606724"/>
                    </a:cubicBezTo>
                    <a:cubicBezTo>
                      <a:pt x="1926219" y="4579233"/>
                      <a:pt x="1906833" y="4569949"/>
                      <a:pt x="1932972" y="4537276"/>
                    </a:cubicBezTo>
                    <a:cubicBezTo>
                      <a:pt x="1959097" y="4504621"/>
                      <a:pt x="2001426" y="4510490"/>
                      <a:pt x="2037144" y="4502552"/>
                    </a:cubicBezTo>
                    <a:cubicBezTo>
                      <a:pt x="2049054" y="4499905"/>
                      <a:pt x="2060955" y="4496433"/>
                      <a:pt x="2071868" y="4490977"/>
                    </a:cubicBezTo>
                    <a:cubicBezTo>
                      <a:pt x="2128525" y="4462648"/>
                      <a:pt x="2086673" y="4476979"/>
                      <a:pt x="2129741" y="4444678"/>
                    </a:cubicBezTo>
                    <a:cubicBezTo>
                      <a:pt x="2151999" y="4427985"/>
                      <a:pt x="2179516" y="4418053"/>
                      <a:pt x="2199189" y="4398380"/>
                    </a:cubicBezTo>
                    <a:cubicBezTo>
                      <a:pt x="2232176" y="4365393"/>
                      <a:pt x="2213259" y="4381283"/>
                      <a:pt x="2257063" y="4352081"/>
                    </a:cubicBezTo>
                    <a:cubicBezTo>
                      <a:pt x="2260921" y="4340506"/>
                      <a:pt x="2263182" y="4328270"/>
                      <a:pt x="2268638" y="4317357"/>
                    </a:cubicBezTo>
                    <a:cubicBezTo>
                      <a:pt x="2274859" y="4304915"/>
                      <a:pt x="2286307" y="4295419"/>
                      <a:pt x="2291787" y="4282633"/>
                    </a:cubicBezTo>
                    <a:cubicBezTo>
                      <a:pt x="2298053" y="4268011"/>
                      <a:pt x="2296248" y="4250563"/>
                      <a:pt x="2303362" y="4236334"/>
                    </a:cubicBezTo>
                    <a:cubicBezTo>
                      <a:pt x="2315804" y="4211449"/>
                      <a:pt x="2340862" y="4193280"/>
                      <a:pt x="2349660" y="4166886"/>
                    </a:cubicBezTo>
                    <a:cubicBezTo>
                      <a:pt x="2365634" y="4118965"/>
                      <a:pt x="2354467" y="4142314"/>
                      <a:pt x="2384384" y="4097438"/>
                    </a:cubicBezTo>
                    <a:cubicBezTo>
                      <a:pt x="2380526" y="4078147"/>
                      <a:pt x="2377581" y="4058650"/>
                      <a:pt x="2372810" y="4039564"/>
                    </a:cubicBezTo>
                    <a:cubicBezTo>
                      <a:pt x="2369851" y="4027727"/>
                      <a:pt x="2361235" y="4017041"/>
                      <a:pt x="2361235" y="4004840"/>
                    </a:cubicBezTo>
                    <a:cubicBezTo>
                      <a:pt x="2361235" y="3985167"/>
                      <a:pt x="2354050" y="3952891"/>
                      <a:pt x="2372810" y="3946967"/>
                    </a:cubicBezTo>
                    <a:cubicBezTo>
                      <a:pt x="2439137" y="3926022"/>
                      <a:pt x="2511706" y="3939250"/>
                      <a:pt x="2581154" y="3935392"/>
                    </a:cubicBezTo>
                    <a:cubicBezTo>
                      <a:pt x="2588870" y="3923817"/>
                      <a:pt x="2598653" y="3913380"/>
                      <a:pt x="2604303" y="3900668"/>
                    </a:cubicBezTo>
                    <a:cubicBezTo>
                      <a:pt x="2614213" y="3878370"/>
                      <a:pt x="2619737" y="3854369"/>
                      <a:pt x="2627453" y="3831220"/>
                    </a:cubicBezTo>
                    <a:cubicBezTo>
                      <a:pt x="2644054" y="3781416"/>
                      <a:pt x="2636072" y="3808317"/>
                      <a:pt x="2650602" y="3750197"/>
                    </a:cubicBezTo>
                    <a:cubicBezTo>
                      <a:pt x="2658318" y="3757914"/>
                      <a:pt x="2663990" y="3768467"/>
                      <a:pt x="2673751" y="3773347"/>
                    </a:cubicBezTo>
                    <a:cubicBezTo>
                      <a:pt x="2695577" y="3784260"/>
                      <a:pt x="2743200" y="3796496"/>
                      <a:pt x="2743200" y="3796496"/>
                    </a:cubicBezTo>
                    <a:cubicBezTo>
                      <a:pt x="2766349" y="3792638"/>
                      <a:pt x="2789738" y="3790012"/>
                      <a:pt x="2812648" y="3784921"/>
                    </a:cubicBezTo>
                    <a:cubicBezTo>
                      <a:pt x="2824558" y="3782274"/>
                      <a:pt x="2835641" y="3776699"/>
                      <a:pt x="2847372" y="3773347"/>
                    </a:cubicBezTo>
                    <a:cubicBezTo>
                      <a:pt x="2862668" y="3768977"/>
                      <a:pt x="2878237" y="3765630"/>
                      <a:pt x="2893670" y="3761772"/>
                    </a:cubicBezTo>
                    <a:cubicBezTo>
                      <a:pt x="3000545" y="3690523"/>
                      <a:pt x="2869079" y="3781445"/>
                      <a:pt x="2951544" y="3715473"/>
                    </a:cubicBezTo>
                    <a:cubicBezTo>
                      <a:pt x="2962407" y="3706783"/>
                      <a:pt x="2974693" y="3700040"/>
                      <a:pt x="2986268" y="3692324"/>
                    </a:cubicBezTo>
                    <a:lnTo>
                      <a:pt x="3032567" y="3622876"/>
                    </a:lnTo>
                    <a:cubicBezTo>
                      <a:pt x="3040283" y="3611301"/>
                      <a:pt x="3045880" y="3597989"/>
                      <a:pt x="3055716" y="3588152"/>
                    </a:cubicBezTo>
                    <a:cubicBezTo>
                      <a:pt x="3088701" y="3555165"/>
                      <a:pt x="3072812" y="3574082"/>
                      <a:pt x="3102015" y="3530278"/>
                    </a:cubicBezTo>
                    <a:cubicBezTo>
                      <a:pt x="3134802" y="3431911"/>
                      <a:pt x="3089074" y="3551846"/>
                      <a:pt x="3136739" y="3472405"/>
                    </a:cubicBezTo>
                    <a:cubicBezTo>
                      <a:pt x="3143016" y="3461943"/>
                      <a:pt x="3144455" y="3449256"/>
                      <a:pt x="3148313" y="3437681"/>
                    </a:cubicBezTo>
                    <a:cubicBezTo>
                      <a:pt x="3140597" y="3426106"/>
                      <a:pt x="3135851" y="3411863"/>
                      <a:pt x="3125164" y="3402957"/>
                    </a:cubicBezTo>
                    <a:cubicBezTo>
                      <a:pt x="3111909" y="3391911"/>
                      <a:pt x="3093222" y="3389379"/>
                      <a:pt x="3078865" y="3379808"/>
                    </a:cubicBezTo>
                    <a:cubicBezTo>
                      <a:pt x="3069785" y="3373755"/>
                      <a:pt x="3063432" y="3364375"/>
                      <a:pt x="3055716" y="3356658"/>
                    </a:cubicBezTo>
                    <a:cubicBezTo>
                      <a:pt x="3020658" y="3251483"/>
                      <a:pt x="3029579" y="3309809"/>
                      <a:pt x="3044141" y="3171463"/>
                    </a:cubicBezTo>
                    <a:cubicBezTo>
                      <a:pt x="3056069" y="3058149"/>
                      <a:pt x="3045015" y="3099394"/>
                      <a:pt x="3067291" y="3032567"/>
                    </a:cubicBezTo>
                    <a:cubicBezTo>
                      <a:pt x="3063433" y="2986268"/>
                      <a:pt x="3058807" y="2940027"/>
                      <a:pt x="3055716" y="2893671"/>
                    </a:cubicBezTo>
                    <a:cubicBezTo>
                      <a:pt x="3051089" y="2824270"/>
                      <a:pt x="3053978" y="2754183"/>
                      <a:pt x="3044141" y="2685327"/>
                    </a:cubicBezTo>
                    <a:cubicBezTo>
                      <a:pt x="3042174" y="2671556"/>
                      <a:pt x="3033435" y="2656823"/>
                      <a:pt x="3020992" y="2650602"/>
                    </a:cubicBezTo>
                    <a:cubicBezTo>
                      <a:pt x="3000001" y="2640106"/>
                      <a:pt x="2974693" y="2642886"/>
                      <a:pt x="2951544" y="2639028"/>
                    </a:cubicBezTo>
                    <a:cubicBezTo>
                      <a:pt x="2822580" y="2596039"/>
                      <a:pt x="3001633" y="2652191"/>
                      <a:pt x="2650602" y="2615878"/>
                    </a:cubicBezTo>
                    <a:cubicBezTo>
                      <a:pt x="2626330" y="2613367"/>
                      <a:pt x="2601457" y="2606264"/>
                      <a:pt x="2581154" y="2592729"/>
                    </a:cubicBezTo>
                    <a:cubicBezTo>
                      <a:pt x="2544444" y="2568256"/>
                      <a:pt x="2515643" y="2552335"/>
                      <a:pt x="2488557" y="2511706"/>
                    </a:cubicBezTo>
                    <a:cubicBezTo>
                      <a:pt x="2473124" y="2488557"/>
                      <a:pt x="2468652" y="2451056"/>
                      <a:pt x="2442258" y="2442258"/>
                    </a:cubicBezTo>
                    <a:lnTo>
                      <a:pt x="2372810" y="2419109"/>
                    </a:lnTo>
                    <a:lnTo>
                      <a:pt x="2338086" y="2407534"/>
                    </a:lnTo>
                    <a:cubicBezTo>
                      <a:pt x="2292868" y="2362318"/>
                      <a:pt x="2333413" y="2409764"/>
                      <a:pt x="2303362" y="2349661"/>
                    </a:cubicBezTo>
                    <a:cubicBezTo>
                      <a:pt x="2288762" y="2320461"/>
                      <a:pt x="2278592" y="2313317"/>
                      <a:pt x="2257063" y="2291787"/>
                    </a:cubicBezTo>
                    <a:cubicBezTo>
                      <a:pt x="2247649" y="2263546"/>
                      <a:pt x="2244776" y="2244776"/>
                      <a:pt x="2222339" y="2222339"/>
                    </a:cubicBezTo>
                    <a:cubicBezTo>
                      <a:pt x="2212502" y="2212502"/>
                      <a:pt x="2199190" y="2206906"/>
                      <a:pt x="2187615" y="2199190"/>
                    </a:cubicBezTo>
                    <a:cubicBezTo>
                      <a:pt x="2153284" y="2096201"/>
                      <a:pt x="2187408" y="2208598"/>
                      <a:pt x="2164465" y="1967696"/>
                    </a:cubicBezTo>
                    <a:cubicBezTo>
                      <a:pt x="2162957" y="1951860"/>
                      <a:pt x="2156749" y="1936830"/>
                      <a:pt x="2152891" y="1921397"/>
                    </a:cubicBezTo>
                    <a:cubicBezTo>
                      <a:pt x="2153265" y="1917652"/>
                      <a:pt x="2160305" y="1790823"/>
                      <a:pt x="2176040" y="1759352"/>
                    </a:cubicBezTo>
                    <a:cubicBezTo>
                      <a:pt x="2180920" y="1749591"/>
                      <a:pt x="2192372" y="1744723"/>
                      <a:pt x="2199189" y="1736202"/>
                    </a:cubicBezTo>
                    <a:cubicBezTo>
                      <a:pt x="2207879" y="1725339"/>
                      <a:pt x="2214622" y="1713053"/>
                      <a:pt x="2222339" y="1701478"/>
                    </a:cubicBezTo>
                    <a:cubicBezTo>
                      <a:pt x="2249474" y="1620069"/>
                      <a:pt x="2219642" y="1717653"/>
                      <a:pt x="2245488" y="1562582"/>
                    </a:cubicBezTo>
                    <a:cubicBezTo>
                      <a:pt x="2247494" y="1550547"/>
                      <a:pt x="2253205" y="1539433"/>
                      <a:pt x="2257063" y="1527858"/>
                    </a:cubicBezTo>
                    <a:cubicBezTo>
                      <a:pt x="2249346" y="1520142"/>
                      <a:pt x="2238793" y="1514470"/>
                      <a:pt x="2233913" y="1504709"/>
                    </a:cubicBezTo>
                    <a:cubicBezTo>
                      <a:pt x="2201554" y="1439992"/>
                      <a:pt x="2250174" y="1465441"/>
                      <a:pt x="2199189" y="1388962"/>
                    </a:cubicBezTo>
                    <a:lnTo>
                      <a:pt x="2176040" y="1354238"/>
                    </a:lnTo>
                    <a:cubicBezTo>
                      <a:pt x="2179898" y="1338805"/>
                      <a:pt x="2177140" y="1319911"/>
                      <a:pt x="2187615" y="1307939"/>
                    </a:cubicBezTo>
                    <a:cubicBezTo>
                      <a:pt x="2205936" y="1287001"/>
                      <a:pt x="2257063" y="1261640"/>
                      <a:pt x="2257063" y="1261640"/>
                    </a:cubicBezTo>
                    <a:cubicBezTo>
                      <a:pt x="2286823" y="1202120"/>
                      <a:pt x="2286089" y="1227274"/>
                      <a:pt x="2268638" y="1157468"/>
                    </a:cubicBezTo>
                    <a:cubicBezTo>
                      <a:pt x="2265679" y="1145631"/>
                      <a:pt x="2266991" y="1129836"/>
                      <a:pt x="2257063" y="1122744"/>
                    </a:cubicBezTo>
                    <a:cubicBezTo>
                      <a:pt x="2237207" y="1108561"/>
                      <a:pt x="2210764" y="1107311"/>
                      <a:pt x="2187615" y="1099595"/>
                    </a:cubicBezTo>
                    <a:lnTo>
                      <a:pt x="2152891" y="1088020"/>
                    </a:lnTo>
                    <a:cubicBezTo>
                      <a:pt x="2145174" y="1080304"/>
                      <a:pt x="2130729" y="1075739"/>
                      <a:pt x="2129741" y="1064871"/>
                    </a:cubicBezTo>
                    <a:cubicBezTo>
                      <a:pt x="2126578" y="1030077"/>
                      <a:pt x="2137839" y="995463"/>
                      <a:pt x="2141316" y="960699"/>
                    </a:cubicBezTo>
                    <a:cubicBezTo>
                      <a:pt x="2145557" y="918295"/>
                      <a:pt x="2149033" y="875818"/>
                      <a:pt x="2152891" y="833377"/>
                    </a:cubicBezTo>
                    <a:cubicBezTo>
                      <a:pt x="2152711" y="831397"/>
                      <a:pt x="2151214" y="707121"/>
                      <a:pt x="2129741" y="671332"/>
                    </a:cubicBezTo>
                    <a:cubicBezTo>
                      <a:pt x="2124126" y="661974"/>
                      <a:pt x="2116353" y="653062"/>
                      <a:pt x="2106592" y="648182"/>
                    </a:cubicBezTo>
                    <a:cubicBezTo>
                      <a:pt x="2092364" y="641068"/>
                      <a:pt x="2075726" y="640466"/>
                      <a:pt x="2060293" y="636608"/>
                    </a:cubicBezTo>
                    <a:cubicBezTo>
                      <a:pt x="2052577" y="625033"/>
                      <a:pt x="2043365" y="614326"/>
                      <a:pt x="2037144" y="601883"/>
                    </a:cubicBezTo>
                    <a:cubicBezTo>
                      <a:pt x="2008622" y="544838"/>
                      <a:pt x="2046644" y="587714"/>
                      <a:pt x="2002420" y="532435"/>
                    </a:cubicBezTo>
                    <a:cubicBezTo>
                      <a:pt x="1973708" y="496545"/>
                      <a:pt x="1979874" y="522068"/>
                      <a:pt x="1956121" y="474562"/>
                    </a:cubicBezTo>
                    <a:cubicBezTo>
                      <a:pt x="1950665" y="463649"/>
                      <a:pt x="1950471" y="450503"/>
                      <a:pt x="1944546" y="439838"/>
                    </a:cubicBezTo>
                    <a:cubicBezTo>
                      <a:pt x="1931035" y="415517"/>
                      <a:pt x="1898248" y="370390"/>
                      <a:pt x="1898248" y="370390"/>
                    </a:cubicBezTo>
                    <a:cubicBezTo>
                      <a:pt x="1894390" y="339524"/>
                      <a:pt x="1901780" y="304984"/>
                      <a:pt x="1886673" y="277792"/>
                    </a:cubicBezTo>
                    <a:cubicBezTo>
                      <a:pt x="1878947" y="263886"/>
                      <a:pt x="1855670" y="270588"/>
                      <a:pt x="1840374" y="266218"/>
                    </a:cubicBezTo>
                    <a:cubicBezTo>
                      <a:pt x="1798445" y="254239"/>
                      <a:pt x="1808970" y="256856"/>
                      <a:pt x="1770926" y="231494"/>
                    </a:cubicBezTo>
                    <a:cubicBezTo>
                      <a:pt x="1763210" y="219919"/>
                      <a:pt x="1750064" y="210492"/>
                      <a:pt x="1747777" y="196770"/>
                    </a:cubicBezTo>
                    <a:cubicBezTo>
                      <a:pt x="1738242" y="139557"/>
                      <a:pt x="1758286" y="76782"/>
                      <a:pt x="1736202" y="23149"/>
                    </a:cubicBezTo>
                    <a:cubicBezTo>
                      <a:pt x="1726911" y="585"/>
                      <a:pt x="1666754" y="0"/>
                      <a:pt x="1666754" y="0"/>
                    </a:cubicBezTo>
                    <a:cubicBezTo>
                      <a:pt x="1616597" y="3858"/>
                      <a:pt x="1564890" y="-1387"/>
                      <a:pt x="1516283" y="11575"/>
                    </a:cubicBezTo>
                    <a:cubicBezTo>
                      <a:pt x="1502842" y="15159"/>
                      <a:pt x="1501824" y="35436"/>
                      <a:pt x="1493134" y="46299"/>
                    </a:cubicBezTo>
                    <a:cubicBezTo>
                      <a:pt x="1486317" y="54820"/>
                      <a:pt x="1476801" y="60927"/>
                      <a:pt x="1469984" y="69448"/>
                    </a:cubicBezTo>
                    <a:cubicBezTo>
                      <a:pt x="1421153" y="130485"/>
                      <a:pt x="1450693" y="175550"/>
                      <a:pt x="1446835" y="19677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Freeform 18"/>
              <p:cNvSpPr/>
              <p:nvPr/>
            </p:nvSpPr>
            <p:spPr>
              <a:xfrm>
                <a:off x="5488109" y="3205663"/>
                <a:ext cx="148982" cy="274653"/>
              </a:xfrm>
              <a:custGeom>
                <a:avLst/>
                <a:gdLst>
                  <a:gd name="connsiteX0" fmla="*/ 689253 w 689253"/>
                  <a:gd name="connsiteY0" fmla="*/ 973777 h 1270660"/>
                  <a:gd name="connsiteX1" fmla="*/ 689253 w 689253"/>
                  <a:gd name="connsiteY1" fmla="*/ 973777 h 1270660"/>
                  <a:gd name="connsiteX2" fmla="*/ 629876 w 689253"/>
                  <a:gd name="connsiteY2" fmla="*/ 890649 h 1270660"/>
                  <a:gd name="connsiteX3" fmla="*/ 618001 w 689253"/>
                  <a:gd name="connsiteY3" fmla="*/ 855023 h 1270660"/>
                  <a:gd name="connsiteX4" fmla="*/ 546749 w 689253"/>
                  <a:gd name="connsiteY4" fmla="*/ 783771 h 1270660"/>
                  <a:gd name="connsiteX5" fmla="*/ 511123 w 689253"/>
                  <a:gd name="connsiteY5" fmla="*/ 712519 h 1270660"/>
                  <a:gd name="connsiteX6" fmla="*/ 475497 w 689253"/>
                  <a:gd name="connsiteY6" fmla="*/ 641267 h 1270660"/>
                  <a:gd name="connsiteX7" fmla="*/ 451747 w 689253"/>
                  <a:gd name="connsiteY7" fmla="*/ 546265 h 1270660"/>
                  <a:gd name="connsiteX8" fmla="*/ 475497 w 689253"/>
                  <a:gd name="connsiteY8" fmla="*/ 403761 h 1270660"/>
                  <a:gd name="connsiteX9" fmla="*/ 427996 w 689253"/>
                  <a:gd name="connsiteY9" fmla="*/ 344384 h 1270660"/>
                  <a:gd name="connsiteX10" fmla="*/ 368619 w 689253"/>
                  <a:gd name="connsiteY10" fmla="*/ 237506 h 1270660"/>
                  <a:gd name="connsiteX11" fmla="*/ 380495 w 689253"/>
                  <a:gd name="connsiteY11" fmla="*/ 178130 h 1270660"/>
                  <a:gd name="connsiteX12" fmla="*/ 404245 w 689253"/>
                  <a:gd name="connsiteY12" fmla="*/ 142504 h 1270660"/>
                  <a:gd name="connsiteX13" fmla="*/ 439871 w 689253"/>
                  <a:gd name="connsiteY13" fmla="*/ 71252 h 1270660"/>
                  <a:gd name="connsiteX14" fmla="*/ 427996 w 689253"/>
                  <a:gd name="connsiteY14" fmla="*/ 11875 h 1270660"/>
                  <a:gd name="connsiteX15" fmla="*/ 392370 w 689253"/>
                  <a:gd name="connsiteY15" fmla="*/ 0 h 1270660"/>
                  <a:gd name="connsiteX16" fmla="*/ 237991 w 689253"/>
                  <a:gd name="connsiteY16" fmla="*/ 11875 h 1270660"/>
                  <a:gd name="connsiteX17" fmla="*/ 190489 w 689253"/>
                  <a:gd name="connsiteY17" fmla="*/ 59377 h 1270660"/>
                  <a:gd name="connsiteX18" fmla="*/ 154863 w 689253"/>
                  <a:gd name="connsiteY18" fmla="*/ 83127 h 1270660"/>
                  <a:gd name="connsiteX19" fmla="*/ 107362 w 689253"/>
                  <a:gd name="connsiteY19" fmla="*/ 106878 h 1270660"/>
                  <a:gd name="connsiteX20" fmla="*/ 24235 w 689253"/>
                  <a:gd name="connsiteY20" fmla="*/ 130628 h 1270660"/>
                  <a:gd name="connsiteX21" fmla="*/ 484 w 689253"/>
                  <a:gd name="connsiteY21" fmla="*/ 166254 h 1270660"/>
                  <a:gd name="connsiteX22" fmla="*/ 47986 w 689253"/>
                  <a:gd name="connsiteY22" fmla="*/ 237506 h 1270660"/>
                  <a:gd name="connsiteX23" fmla="*/ 71736 w 689253"/>
                  <a:gd name="connsiteY23" fmla="*/ 273132 h 1270660"/>
                  <a:gd name="connsiteX24" fmla="*/ 107362 w 689253"/>
                  <a:gd name="connsiteY24" fmla="*/ 415636 h 1270660"/>
                  <a:gd name="connsiteX25" fmla="*/ 142988 w 689253"/>
                  <a:gd name="connsiteY25" fmla="*/ 439387 h 1270660"/>
                  <a:gd name="connsiteX26" fmla="*/ 190489 w 689253"/>
                  <a:gd name="connsiteY26" fmla="*/ 510639 h 1270660"/>
                  <a:gd name="connsiteX27" fmla="*/ 166739 w 689253"/>
                  <a:gd name="connsiteY27" fmla="*/ 688769 h 1270660"/>
                  <a:gd name="connsiteX28" fmla="*/ 178614 w 689253"/>
                  <a:gd name="connsiteY28" fmla="*/ 843148 h 1270660"/>
                  <a:gd name="connsiteX29" fmla="*/ 202365 w 689253"/>
                  <a:gd name="connsiteY29" fmla="*/ 914400 h 1270660"/>
                  <a:gd name="connsiteX30" fmla="*/ 226115 w 689253"/>
                  <a:gd name="connsiteY30" fmla="*/ 997527 h 1270660"/>
                  <a:gd name="connsiteX31" fmla="*/ 261741 w 689253"/>
                  <a:gd name="connsiteY31" fmla="*/ 1116280 h 1270660"/>
                  <a:gd name="connsiteX32" fmla="*/ 297367 w 689253"/>
                  <a:gd name="connsiteY32" fmla="*/ 1140031 h 1270660"/>
                  <a:gd name="connsiteX33" fmla="*/ 380495 w 689253"/>
                  <a:gd name="connsiteY33" fmla="*/ 1235034 h 1270660"/>
                  <a:gd name="connsiteX34" fmla="*/ 392370 w 689253"/>
                  <a:gd name="connsiteY34" fmla="*/ 1270660 h 1270660"/>
                  <a:gd name="connsiteX35" fmla="*/ 416121 w 689253"/>
                  <a:gd name="connsiteY35" fmla="*/ 1235034 h 1270660"/>
                  <a:gd name="connsiteX36" fmla="*/ 439871 w 689253"/>
                  <a:gd name="connsiteY36" fmla="*/ 1163782 h 1270660"/>
                  <a:gd name="connsiteX37" fmla="*/ 451747 w 689253"/>
                  <a:gd name="connsiteY37" fmla="*/ 1021278 h 1270660"/>
                  <a:gd name="connsiteX38" fmla="*/ 487373 w 689253"/>
                  <a:gd name="connsiteY38" fmla="*/ 1009403 h 1270660"/>
                  <a:gd name="connsiteX39" fmla="*/ 522999 w 689253"/>
                  <a:gd name="connsiteY39" fmla="*/ 985652 h 1270660"/>
                  <a:gd name="connsiteX40" fmla="*/ 653627 w 689253"/>
                  <a:gd name="connsiteY40" fmla="*/ 950026 h 1270660"/>
                  <a:gd name="connsiteX41" fmla="*/ 689253 w 689253"/>
                  <a:gd name="connsiteY41" fmla="*/ 973777 h 1270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89253" h="1270660">
                    <a:moveTo>
                      <a:pt x="689253" y="973777"/>
                    </a:moveTo>
                    <a:lnTo>
                      <a:pt x="689253" y="973777"/>
                    </a:lnTo>
                    <a:cubicBezTo>
                      <a:pt x="669461" y="946068"/>
                      <a:pt x="647396" y="919848"/>
                      <a:pt x="629876" y="890649"/>
                    </a:cubicBezTo>
                    <a:cubicBezTo>
                      <a:pt x="623436" y="879915"/>
                      <a:pt x="625686" y="864904"/>
                      <a:pt x="618001" y="855023"/>
                    </a:cubicBezTo>
                    <a:cubicBezTo>
                      <a:pt x="597380" y="828510"/>
                      <a:pt x="546749" y="783771"/>
                      <a:pt x="546749" y="783771"/>
                    </a:cubicBezTo>
                    <a:cubicBezTo>
                      <a:pt x="516901" y="694224"/>
                      <a:pt x="557164" y="804602"/>
                      <a:pt x="511123" y="712519"/>
                    </a:cubicBezTo>
                    <a:cubicBezTo>
                      <a:pt x="461957" y="614187"/>
                      <a:pt x="543564" y="743367"/>
                      <a:pt x="475497" y="641267"/>
                    </a:cubicBezTo>
                    <a:cubicBezTo>
                      <a:pt x="466127" y="613155"/>
                      <a:pt x="451747" y="574925"/>
                      <a:pt x="451747" y="546265"/>
                    </a:cubicBezTo>
                    <a:cubicBezTo>
                      <a:pt x="451747" y="516806"/>
                      <a:pt x="468754" y="437475"/>
                      <a:pt x="475497" y="403761"/>
                    </a:cubicBezTo>
                    <a:cubicBezTo>
                      <a:pt x="445778" y="284883"/>
                      <a:pt x="490463" y="406851"/>
                      <a:pt x="427996" y="344384"/>
                    </a:cubicBezTo>
                    <a:cubicBezTo>
                      <a:pt x="387164" y="303551"/>
                      <a:pt x="383553" y="282304"/>
                      <a:pt x="368619" y="237506"/>
                    </a:cubicBezTo>
                    <a:cubicBezTo>
                      <a:pt x="372578" y="217714"/>
                      <a:pt x="373408" y="197029"/>
                      <a:pt x="380495" y="178130"/>
                    </a:cubicBezTo>
                    <a:cubicBezTo>
                      <a:pt x="385506" y="164766"/>
                      <a:pt x="397862" y="155269"/>
                      <a:pt x="404245" y="142504"/>
                    </a:cubicBezTo>
                    <a:cubicBezTo>
                      <a:pt x="453411" y="44172"/>
                      <a:pt x="371807" y="173350"/>
                      <a:pt x="439871" y="71252"/>
                    </a:cubicBezTo>
                    <a:cubicBezTo>
                      <a:pt x="435913" y="51460"/>
                      <a:pt x="439192" y="28669"/>
                      <a:pt x="427996" y="11875"/>
                    </a:cubicBezTo>
                    <a:cubicBezTo>
                      <a:pt x="421052" y="1460"/>
                      <a:pt x="404888" y="0"/>
                      <a:pt x="392370" y="0"/>
                    </a:cubicBezTo>
                    <a:cubicBezTo>
                      <a:pt x="340758" y="0"/>
                      <a:pt x="289451" y="7917"/>
                      <a:pt x="237991" y="11875"/>
                    </a:cubicBezTo>
                    <a:cubicBezTo>
                      <a:pt x="160261" y="37787"/>
                      <a:pt x="236553" y="1799"/>
                      <a:pt x="190489" y="59377"/>
                    </a:cubicBezTo>
                    <a:cubicBezTo>
                      <a:pt x="181573" y="70522"/>
                      <a:pt x="167255" y="76046"/>
                      <a:pt x="154863" y="83127"/>
                    </a:cubicBezTo>
                    <a:cubicBezTo>
                      <a:pt x="139493" y="91910"/>
                      <a:pt x="123633" y="99905"/>
                      <a:pt x="107362" y="106878"/>
                    </a:cubicBezTo>
                    <a:cubicBezTo>
                      <a:pt x="83513" y="117099"/>
                      <a:pt x="48337" y="124603"/>
                      <a:pt x="24235" y="130628"/>
                    </a:cubicBezTo>
                    <a:cubicBezTo>
                      <a:pt x="16318" y="142503"/>
                      <a:pt x="2830" y="152176"/>
                      <a:pt x="484" y="166254"/>
                    </a:cubicBezTo>
                    <a:cubicBezTo>
                      <a:pt x="-4733" y="197558"/>
                      <a:pt x="33567" y="220203"/>
                      <a:pt x="47986" y="237506"/>
                    </a:cubicBezTo>
                    <a:cubicBezTo>
                      <a:pt x="57123" y="248470"/>
                      <a:pt x="63819" y="261257"/>
                      <a:pt x="71736" y="273132"/>
                    </a:cubicBezTo>
                    <a:cubicBezTo>
                      <a:pt x="78338" y="332549"/>
                      <a:pt x="66456" y="374730"/>
                      <a:pt x="107362" y="415636"/>
                    </a:cubicBezTo>
                    <a:cubicBezTo>
                      <a:pt x="117454" y="425728"/>
                      <a:pt x="131113" y="431470"/>
                      <a:pt x="142988" y="439387"/>
                    </a:cubicBezTo>
                    <a:cubicBezTo>
                      <a:pt x="158822" y="463138"/>
                      <a:pt x="195182" y="482483"/>
                      <a:pt x="190489" y="510639"/>
                    </a:cubicBezTo>
                    <a:cubicBezTo>
                      <a:pt x="172721" y="617249"/>
                      <a:pt x="181273" y="557960"/>
                      <a:pt x="166739" y="688769"/>
                    </a:cubicBezTo>
                    <a:cubicBezTo>
                      <a:pt x="170697" y="740229"/>
                      <a:pt x="170564" y="792168"/>
                      <a:pt x="178614" y="843148"/>
                    </a:cubicBezTo>
                    <a:cubicBezTo>
                      <a:pt x="182519" y="867877"/>
                      <a:pt x="196293" y="890112"/>
                      <a:pt x="202365" y="914400"/>
                    </a:cubicBezTo>
                    <a:cubicBezTo>
                      <a:pt x="217276" y="974045"/>
                      <a:pt x="209079" y="946418"/>
                      <a:pt x="226115" y="997527"/>
                    </a:cubicBezTo>
                    <a:cubicBezTo>
                      <a:pt x="233590" y="1049848"/>
                      <a:pt x="225738" y="1080277"/>
                      <a:pt x="261741" y="1116280"/>
                    </a:cubicBezTo>
                    <a:cubicBezTo>
                      <a:pt x="271833" y="1126372"/>
                      <a:pt x="285492" y="1132114"/>
                      <a:pt x="297367" y="1140031"/>
                    </a:cubicBezTo>
                    <a:cubicBezTo>
                      <a:pt x="352786" y="1223158"/>
                      <a:pt x="321118" y="1195449"/>
                      <a:pt x="380495" y="1235034"/>
                    </a:cubicBezTo>
                    <a:cubicBezTo>
                      <a:pt x="384453" y="1246909"/>
                      <a:pt x="379852" y="1270660"/>
                      <a:pt x="392370" y="1270660"/>
                    </a:cubicBezTo>
                    <a:cubicBezTo>
                      <a:pt x="406642" y="1270660"/>
                      <a:pt x="410324" y="1248076"/>
                      <a:pt x="416121" y="1235034"/>
                    </a:cubicBezTo>
                    <a:cubicBezTo>
                      <a:pt x="426289" y="1212156"/>
                      <a:pt x="439871" y="1163782"/>
                      <a:pt x="439871" y="1163782"/>
                    </a:cubicBezTo>
                    <a:cubicBezTo>
                      <a:pt x="443830" y="1116281"/>
                      <a:pt x="437729" y="1066836"/>
                      <a:pt x="451747" y="1021278"/>
                    </a:cubicBezTo>
                    <a:cubicBezTo>
                      <a:pt x="455428" y="1009314"/>
                      <a:pt x="476177" y="1015001"/>
                      <a:pt x="487373" y="1009403"/>
                    </a:cubicBezTo>
                    <a:cubicBezTo>
                      <a:pt x="500139" y="1003020"/>
                      <a:pt x="509957" y="991449"/>
                      <a:pt x="522999" y="985652"/>
                    </a:cubicBezTo>
                    <a:cubicBezTo>
                      <a:pt x="555508" y="971203"/>
                      <a:pt x="616375" y="954165"/>
                      <a:pt x="653627" y="950026"/>
                    </a:cubicBezTo>
                    <a:cubicBezTo>
                      <a:pt x="669364" y="948277"/>
                      <a:pt x="683315" y="969819"/>
                      <a:pt x="689253" y="97377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20" name="Freeform 19"/>
            <p:cNvSpPr/>
            <p:nvPr/>
          </p:nvSpPr>
          <p:spPr>
            <a:xfrm>
              <a:off x="739040" y="2733677"/>
              <a:ext cx="403960" cy="542923"/>
            </a:xfrm>
            <a:custGeom>
              <a:avLst/>
              <a:gdLst>
                <a:gd name="connsiteX0" fmla="*/ 1782502 w 3067291"/>
                <a:gd name="connsiteY0" fmla="*/ 1030509 h 4122446"/>
                <a:gd name="connsiteX1" fmla="*/ 1782502 w 3067291"/>
                <a:gd name="connsiteY1" fmla="*/ 1030509 h 4122446"/>
                <a:gd name="connsiteX2" fmla="*/ 1770927 w 3067291"/>
                <a:gd name="connsiteY2" fmla="*/ 1134681 h 4122446"/>
                <a:gd name="connsiteX3" fmla="*/ 1747777 w 3067291"/>
                <a:gd name="connsiteY3" fmla="*/ 1204129 h 4122446"/>
                <a:gd name="connsiteX4" fmla="*/ 1713053 w 3067291"/>
                <a:gd name="connsiteY4" fmla="*/ 1273577 h 4122446"/>
                <a:gd name="connsiteX5" fmla="*/ 1678329 w 3067291"/>
                <a:gd name="connsiteY5" fmla="*/ 1331451 h 4122446"/>
                <a:gd name="connsiteX6" fmla="*/ 1620456 w 3067291"/>
                <a:gd name="connsiteY6" fmla="*/ 1389324 h 4122446"/>
                <a:gd name="connsiteX7" fmla="*/ 1597307 w 3067291"/>
                <a:gd name="connsiteY7" fmla="*/ 1424048 h 4122446"/>
                <a:gd name="connsiteX8" fmla="*/ 1527859 w 3067291"/>
                <a:gd name="connsiteY8" fmla="*/ 1516646 h 4122446"/>
                <a:gd name="connsiteX9" fmla="*/ 1493134 w 3067291"/>
                <a:gd name="connsiteY9" fmla="*/ 1586094 h 4122446"/>
                <a:gd name="connsiteX10" fmla="*/ 1493134 w 3067291"/>
                <a:gd name="connsiteY10" fmla="*/ 1655542 h 4122446"/>
                <a:gd name="connsiteX11" fmla="*/ 1481560 w 3067291"/>
                <a:gd name="connsiteY11" fmla="*/ 1748139 h 4122446"/>
                <a:gd name="connsiteX12" fmla="*/ 1458410 w 3067291"/>
                <a:gd name="connsiteY12" fmla="*/ 1817588 h 4122446"/>
                <a:gd name="connsiteX13" fmla="*/ 1400537 w 3067291"/>
                <a:gd name="connsiteY13" fmla="*/ 1887036 h 4122446"/>
                <a:gd name="connsiteX14" fmla="*/ 1354238 w 3067291"/>
                <a:gd name="connsiteY14" fmla="*/ 1875461 h 4122446"/>
                <a:gd name="connsiteX15" fmla="*/ 1319514 w 3067291"/>
                <a:gd name="connsiteY15" fmla="*/ 1840737 h 4122446"/>
                <a:gd name="connsiteX16" fmla="*/ 1215342 w 3067291"/>
                <a:gd name="connsiteY16" fmla="*/ 1829162 h 4122446"/>
                <a:gd name="connsiteX17" fmla="*/ 1041722 w 3067291"/>
                <a:gd name="connsiteY17" fmla="*/ 1806013 h 4122446"/>
                <a:gd name="connsiteX18" fmla="*/ 1006998 w 3067291"/>
                <a:gd name="connsiteY18" fmla="*/ 1690266 h 4122446"/>
                <a:gd name="connsiteX19" fmla="*/ 995423 w 3067291"/>
                <a:gd name="connsiteY19" fmla="*/ 1562945 h 4122446"/>
                <a:gd name="connsiteX20" fmla="*/ 983848 w 3067291"/>
                <a:gd name="connsiteY20" fmla="*/ 1516646 h 4122446"/>
                <a:gd name="connsiteX21" fmla="*/ 937550 w 3067291"/>
                <a:gd name="connsiteY21" fmla="*/ 1447198 h 4122446"/>
                <a:gd name="connsiteX22" fmla="*/ 902826 w 3067291"/>
                <a:gd name="connsiteY22" fmla="*/ 1377750 h 4122446"/>
                <a:gd name="connsiteX23" fmla="*/ 868102 w 3067291"/>
                <a:gd name="connsiteY23" fmla="*/ 1308302 h 4122446"/>
                <a:gd name="connsiteX24" fmla="*/ 856527 w 3067291"/>
                <a:gd name="connsiteY24" fmla="*/ 1076808 h 4122446"/>
                <a:gd name="connsiteX25" fmla="*/ 787079 w 3067291"/>
                <a:gd name="connsiteY25" fmla="*/ 1088383 h 4122446"/>
                <a:gd name="connsiteX26" fmla="*/ 775504 w 3067291"/>
                <a:gd name="connsiteY26" fmla="*/ 1134681 h 4122446"/>
                <a:gd name="connsiteX27" fmla="*/ 752355 w 3067291"/>
                <a:gd name="connsiteY27" fmla="*/ 1204129 h 4122446"/>
                <a:gd name="connsiteX28" fmla="*/ 740780 w 3067291"/>
                <a:gd name="connsiteY28" fmla="*/ 1238853 h 4122446"/>
                <a:gd name="connsiteX29" fmla="*/ 717631 w 3067291"/>
                <a:gd name="connsiteY29" fmla="*/ 1262003 h 4122446"/>
                <a:gd name="connsiteX30" fmla="*/ 706056 w 3067291"/>
                <a:gd name="connsiteY30" fmla="*/ 1319876 h 4122446"/>
                <a:gd name="connsiteX31" fmla="*/ 729205 w 3067291"/>
                <a:gd name="connsiteY31" fmla="*/ 1562945 h 4122446"/>
                <a:gd name="connsiteX32" fmla="*/ 717631 w 3067291"/>
                <a:gd name="connsiteY32" fmla="*/ 1597669 h 4122446"/>
                <a:gd name="connsiteX33" fmla="*/ 682907 w 3067291"/>
                <a:gd name="connsiteY33" fmla="*/ 1609243 h 4122446"/>
                <a:gd name="connsiteX34" fmla="*/ 636608 w 3067291"/>
                <a:gd name="connsiteY34" fmla="*/ 1551370 h 4122446"/>
                <a:gd name="connsiteX35" fmla="*/ 601884 w 3067291"/>
                <a:gd name="connsiteY35" fmla="*/ 1528220 h 4122446"/>
                <a:gd name="connsiteX36" fmla="*/ 578734 w 3067291"/>
                <a:gd name="connsiteY36" fmla="*/ 1562945 h 4122446"/>
                <a:gd name="connsiteX37" fmla="*/ 555585 w 3067291"/>
                <a:gd name="connsiteY37" fmla="*/ 1632393 h 4122446"/>
                <a:gd name="connsiteX38" fmla="*/ 532436 w 3067291"/>
                <a:gd name="connsiteY38" fmla="*/ 1667117 h 4122446"/>
                <a:gd name="connsiteX39" fmla="*/ 509286 w 3067291"/>
                <a:gd name="connsiteY39" fmla="*/ 1736565 h 4122446"/>
                <a:gd name="connsiteX40" fmla="*/ 497712 w 3067291"/>
                <a:gd name="connsiteY40" fmla="*/ 1771289 h 4122446"/>
                <a:gd name="connsiteX41" fmla="*/ 474562 w 3067291"/>
                <a:gd name="connsiteY41" fmla="*/ 1806013 h 4122446"/>
                <a:gd name="connsiteX42" fmla="*/ 439838 w 3067291"/>
                <a:gd name="connsiteY42" fmla="*/ 1956484 h 4122446"/>
                <a:gd name="connsiteX43" fmla="*/ 451413 w 3067291"/>
                <a:gd name="connsiteY43" fmla="*/ 2153253 h 4122446"/>
                <a:gd name="connsiteX44" fmla="*/ 462988 w 3067291"/>
                <a:gd name="connsiteY44" fmla="*/ 2269000 h 4122446"/>
                <a:gd name="connsiteX45" fmla="*/ 451413 w 3067291"/>
                <a:gd name="connsiteY45" fmla="*/ 2396322 h 4122446"/>
                <a:gd name="connsiteX46" fmla="*/ 474562 w 3067291"/>
                <a:gd name="connsiteY46" fmla="*/ 2535218 h 4122446"/>
                <a:gd name="connsiteX47" fmla="*/ 497712 w 3067291"/>
                <a:gd name="connsiteY47" fmla="*/ 2558367 h 4122446"/>
                <a:gd name="connsiteX48" fmla="*/ 567160 w 3067291"/>
                <a:gd name="connsiteY48" fmla="*/ 2604666 h 4122446"/>
                <a:gd name="connsiteX49" fmla="*/ 567160 w 3067291"/>
                <a:gd name="connsiteY49" fmla="*/ 2743562 h 4122446"/>
                <a:gd name="connsiteX50" fmla="*/ 544010 w 3067291"/>
                <a:gd name="connsiteY50" fmla="*/ 2836160 h 4122446"/>
                <a:gd name="connsiteX51" fmla="*/ 520861 w 3067291"/>
                <a:gd name="connsiteY51" fmla="*/ 2870884 h 4122446"/>
                <a:gd name="connsiteX52" fmla="*/ 451413 w 3067291"/>
                <a:gd name="connsiteY52" fmla="*/ 2894033 h 4122446"/>
                <a:gd name="connsiteX53" fmla="*/ 439838 w 3067291"/>
                <a:gd name="connsiteY53" fmla="*/ 2928757 h 4122446"/>
                <a:gd name="connsiteX54" fmla="*/ 324091 w 3067291"/>
                <a:gd name="connsiteY54" fmla="*/ 2894033 h 4122446"/>
                <a:gd name="connsiteX55" fmla="*/ 277793 w 3067291"/>
                <a:gd name="connsiteY55" fmla="*/ 2870884 h 4122446"/>
                <a:gd name="connsiteX56" fmla="*/ 243069 w 3067291"/>
                <a:gd name="connsiteY56" fmla="*/ 2847734 h 4122446"/>
                <a:gd name="connsiteX57" fmla="*/ 46299 w 3067291"/>
                <a:gd name="connsiteY57" fmla="*/ 2859309 h 4122446"/>
                <a:gd name="connsiteX58" fmla="*/ 34724 w 3067291"/>
                <a:gd name="connsiteY58" fmla="*/ 2894033 h 4122446"/>
                <a:gd name="connsiteX59" fmla="*/ 23150 w 3067291"/>
                <a:gd name="connsiteY59" fmla="*/ 3125527 h 4122446"/>
                <a:gd name="connsiteX60" fmla="*/ 11575 w 3067291"/>
                <a:gd name="connsiteY60" fmla="*/ 3160251 h 4122446"/>
                <a:gd name="connsiteX61" fmla="*/ 0 w 3067291"/>
                <a:gd name="connsiteY61" fmla="*/ 3206550 h 4122446"/>
                <a:gd name="connsiteX62" fmla="*/ 11575 w 3067291"/>
                <a:gd name="connsiteY62" fmla="*/ 3264423 h 4122446"/>
                <a:gd name="connsiteX63" fmla="*/ 92598 w 3067291"/>
                <a:gd name="connsiteY63" fmla="*/ 3368595 h 4122446"/>
                <a:gd name="connsiteX64" fmla="*/ 127322 w 3067291"/>
                <a:gd name="connsiteY64" fmla="*/ 3438043 h 4122446"/>
                <a:gd name="connsiteX65" fmla="*/ 150471 w 3067291"/>
                <a:gd name="connsiteY65" fmla="*/ 3519066 h 4122446"/>
                <a:gd name="connsiteX66" fmla="*/ 173621 w 3067291"/>
                <a:gd name="connsiteY66" fmla="*/ 3657962 h 4122446"/>
                <a:gd name="connsiteX67" fmla="*/ 196770 w 3067291"/>
                <a:gd name="connsiteY67" fmla="*/ 3692686 h 4122446"/>
                <a:gd name="connsiteX68" fmla="*/ 208345 w 3067291"/>
                <a:gd name="connsiteY68" fmla="*/ 3727410 h 4122446"/>
                <a:gd name="connsiteX69" fmla="*/ 289367 w 3067291"/>
                <a:gd name="connsiteY69" fmla="*/ 3762134 h 4122446"/>
                <a:gd name="connsiteX70" fmla="*/ 335666 w 3067291"/>
                <a:gd name="connsiteY70" fmla="*/ 3750560 h 4122446"/>
                <a:gd name="connsiteX71" fmla="*/ 358815 w 3067291"/>
                <a:gd name="connsiteY71" fmla="*/ 3727410 h 4122446"/>
                <a:gd name="connsiteX72" fmla="*/ 393540 w 3067291"/>
                <a:gd name="connsiteY72" fmla="*/ 3715836 h 4122446"/>
                <a:gd name="connsiteX73" fmla="*/ 416689 w 3067291"/>
                <a:gd name="connsiteY73" fmla="*/ 3692686 h 4122446"/>
                <a:gd name="connsiteX74" fmla="*/ 532436 w 3067291"/>
                <a:gd name="connsiteY74" fmla="*/ 3623238 h 4122446"/>
                <a:gd name="connsiteX75" fmla="*/ 625033 w 3067291"/>
                <a:gd name="connsiteY75" fmla="*/ 3634813 h 4122446"/>
                <a:gd name="connsiteX76" fmla="*/ 798653 w 3067291"/>
                <a:gd name="connsiteY76" fmla="*/ 3646388 h 4122446"/>
                <a:gd name="connsiteX77" fmla="*/ 902826 w 3067291"/>
                <a:gd name="connsiteY77" fmla="*/ 3692686 h 4122446"/>
                <a:gd name="connsiteX78" fmla="*/ 1006998 w 3067291"/>
                <a:gd name="connsiteY78" fmla="*/ 3738985 h 4122446"/>
                <a:gd name="connsiteX79" fmla="*/ 1041722 w 3067291"/>
                <a:gd name="connsiteY79" fmla="*/ 3727410 h 4122446"/>
                <a:gd name="connsiteX80" fmla="*/ 1076446 w 3067291"/>
                <a:gd name="connsiteY80" fmla="*/ 3692686 h 4122446"/>
                <a:gd name="connsiteX81" fmla="*/ 1111170 w 3067291"/>
                <a:gd name="connsiteY81" fmla="*/ 3704261 h 4122446"/>
                <a:gd name="connsiteX82" fmla="*/ 1122745 w 3067291"/>
                <a:gd name="connsiteY82" fmla="*/ 3738985 h 4122446"/>
                <a:gd name="connsiteX83" fmla="*/ 1192193 w 3067291"/>
                <a:gd name="connsiteY83" fmla="*/ 3831583 h 4122446"/>
                <a:gd name="connsiteX84" fmla="*/ 1226917 w 3067291"/>
                <a:gd name="connsiteY84" fmla="*/ 3854732 h 4122446"/>
                <a:gd name="connsiteX85" fmla="*/ 1238491 w 3067291"/>
                <a:gd name="connsiteY85" fmla="*/ 3889456 h 4122446"/>
                <a:gd name="connsiteX86" fmla="*/ 1250066 w 3067291"/>
                <a:gd name="connsiteY86" fmla="*/ 3993628 h 4122446"/>
                <a:gd name="connsiteX87" fmla="*/ 1331089 w 3067291"/>
                <a:gd name="connsiteY87" fmla="*/ 4051502 h 4122446"/>
                <a:gd name="connsiteX88" fmla="*/ 1400537 w 3067291"/>
                <a:gd name="connsiteY88" fmla="*/ 4097800 h 4122446"/>
                <a:gd name="connsiteX89" fmla="*/ 1481560 w 3067291"/>
                <a:gd name="connsiteY89" fmla="*/ 4120950 h 4122446"/>
                <a:gd name="connsiteX90" fmla="*/ 1516284 w 3067291"/>
                <a:gd name="connsiteY90" fmla="*/ 4109375 h 4122446"/>
                <a:gd name="connsiteX91" fmla="*/ 1585732 w 3067291"/>
                <a:gd name="connsiteY91" fmla="*/ 4039927 h 4122446"/>
                <a:gd name="connsiteX92" fmla="*/ 1620456 w 3067291"/>
                <a:gd name="connsiteY92" fmla="*/ 4016777 h 4122446"/>
                <a:gd name="connsiteX93" fmla="*/ 1666755 w 3067291"/>
                <a:gd name="connsiteY93" fmla="*/ 3958904 h 4122446"/>
                <a:gd name="connsiteX94" fmla="*/ 1689904 w 3067291"/>
                <a:gd name="connsiteY94" fmla="*/ 3924180 h 4122446"/>
                <a:gd name="connsiteX95" fmla="*/ 1724628 w 3067291"/>
                <a:gd name="connsiteY95" fmla="*/ 3912605 h 4122446"/>
                <a:gd name="connsiteX96" fmla="*/ 1851950 w 3067291"/>
                <a:gd name="connsiteY96" fmla="*/ 3924180 h 4122446"/>
                <a:gd name="connsiteX97" fmla="*/ 1909823 w 3067291"/>
                <a:gd name="connsiteY97" fmla="*/ 4028352 h 4122446"/>
                <a:gd name="connsiteX98" fmla="*/ 1932972 w 3067291"/>
                <a:gd name="connsiteY98" fmla="*/ 4051502 h 4122446"/>
                <a:gd name="connsiteX99" fmla="*/ 1956122 w 3067291"/>
                <a:gd name="connsiteY99" fmla="*/ 4120950 h 4122446"/>
                <a:gd name="connsiteX100" fmla="*/ 1979271 w 3067291"/>
                <a:gd name="connsiteY100" fmla="*/ 4097800 h 4122446"/>
                <a:gd name="connsiteX101" fmla="*/ 2083443 w 3067291"/>
                <a:gd name="connsiteY101" fmla="*/ 4039927 h 4122446"/>
                <a:gd name="connsiteX102" fmla="*/ 2095018 w 3067291"/>
                <a:gd name="connsiteY102" fmla="*/ 4005203 h 4122446"/>
                <a:gd name="connsiteX103" fmla="*/ 2083443 w 3067291"/>
                <a:gd name="connsiteY103" fmla="*/ 3924180 h 4122446"/>
                <a:gd name="connsiteX104" fmla="*/ 2129742 w 3067291"/>
                <a:gd name="connsiteY104" fmla="*/ 3762134 h 4122446"/>
                <a:gd name="connsiteX105" fmla="*/ 2164466 w 3067291"/>
                <a:gd name="connsiteY105" fmla="*/ 3750560 h 4122446"/>
                <a:gd name="connsiteX106" fmla="*/ 2187615 w 3067291"/>
                <a:gd name="connsiteY106" fmla="*/ 3727410 h 4122446"/>
                <a:gd name="connsiteX107" fmla="*/ 2152891 w 3067291"/>
                <a:gd name="connsiteY107" fmla="*/ 3634813 h 4122446"/>
                <a:gd name="connsiteX108" fmla="*/ 2199190 w 3067291"/>
                <a:gd name="connsiteY108" fmla="*/ 3565365 h 4122446"/>
                <a:gd name="connsiteX109" fmla="*/ 2268638 w 3067291"/>
                <a:gd name="connsiteY109" fmla="*/ 3542215 h 4122446"/>
                <a:gd name="connsiteX110" fmla="*/ 2291788 w 3067291"/>
                <a:gd name="connsiteY110" fmla="*/ 3507491 h 4122446"/>
                <a:gd name="connsiteX111" fmla="*/ 2314937 w 3067291"/>
                <a:gd name="connsiteY111" fmla="*/ 3438043 h 4122446"/>
                <a:gd name="connsiteX112" fmla="*/ 2303362 w 3067291"/>
                <a:gd name="connsiteY112" fmla="*/ 3287572 h 4122446"/>
                <a:gd name="connsiteX113" fmla="*/ 2268638 w 3067291"/>
                <a:gd name="connsiteY113" fmla="*/ 3264423 h 4122446"/>
                <a:gd name="connsiteX114" fmla="*/ 2233914 w 3067291"/>
                <a:gd name="connsiteY114" fmla="*/ 3299147 h 4122446"/>
                <a:gd name="connsiteX115" fmla="*/ 2152891 w 3067291"/>
                <a:gd name="connsiteY115" fmla="*/ 3287572 h 4122446"/>
                <a:gd name="connsiteX116" fmla="*/ 2141317 w 3067291"/>
                <a:gd name="connsiteY116" fmla="*/ 3252848 h 4122446"/>
                <a:gd name="connsiteX117" fmla="*/ 2222340 w 3067291"/>
                <a:gd name="connsiteY117" fmla="*/ 3218124 h 4122446"/>
                <a:gd name="connsiteX118" fmla="*/ 2245489 w 3067291"/>
                <a:gd name="connsiteY118" fmla="*/ 3183400 h 4122446"/>
                <a:gd name="connsiteX119" fmla="*/ 2257064 w 3067291"/>
                <a:gd name="connsiteY119" fmla="*/ 3137102 h 4122446"/>
                <a:gd name="connsiteX120" fmla="*/ 2268638 w 3067291"/>
                <a:gd name="connsiteY120" fmla="*/ 3102377 h 4122446"/>
                <a:gd name="connsiteX121" fmla="*/ 2280213 w 3067291"/>
                <a:gd name="connsiteY121" fmla="*/ 2778286 h 4122446"/>
                <a:gd name="connsiteX122" fmla="*/ 2303362 w 3067291"/>
                <a:gd name="connsiteY122" fmla="*/ 2743562 h 4122446"/>
                <a:gd name="connsiteX123" fmla="*/ 2314937 w 3067291"/>
                <a:gd name="connsiteY123" fmla="*/ 2685689 h 4122446"/>
                <a:gd name="connsiteX124" fmla="*/ 2384385 w 3067291"/>
                <a:gd name="connsiteY124" fmla="*/ 2674114 h 4122446"/>
                <a:gd name="connsiteX125" fmla="*/ 2442259 w 3067291"/>
                <a:gd name="connsiteY125" fmla="*/ 2604666 h 4122446"/>
                <a:gd name="connsiteX126" fmla="*/ 2476983 w 3067291"/>
                <a:gd name="connsiteY126" fmla="*/ 2593091 h 4122446"/>
                <a:gd name="connsiteX127" fmla="*/ 2511707 w 3067291"/>
                <a:gd name="connsiteY127" fmla="*/ 2569942 h 4122446"/>
                <a:gd name="connsiteX128" fmla="*/ 2546431 w 3067291"/>
                <a:gd name="connsiteY128" fmla="*/ 2535218 h 4122446"/>
                <a:gd name="connsiteX129" fmla="*/ 2673752 w 3067291"/>
                <a:gd name="connsiteY129" fmla="*/ 2500494 h 4122446"/>
                <a:gd name="connsiteX130" fmla="*/ 2720051 w 3067291"/>
                <a:gd name="connsiteY130" fmla="*/ 2454195 h 4122446"/>
                <a:gd name="connsiteX131" fmla="*/ 2766350 w 3067291"/>
                <a:gd name="connsiteY131" fmla="*/ 2396322 h 4122446"/>
                <a:gd name="connsiteX132" fmla="*/ 2789499 w 3067291"/>
                <a:gd name="connsiteY132" fmla="*/ 2361598 h 4122446"/>
                <a:gd name="connsiteX133" fmla="*/ 2812648 w 3067291"/>
                <a:gd name="connsiteY133" fmla="*/ 2292150 h 4122446"/>
                <a:gd name="connsiteX134" fmla="*/ 2801074 w 3067291"/>
                <a:gd name="connsiteY134" fmla="*/ 2211127 h 4122446"/>
                <a:gd name="connsiteX135" fmla="*/ 2789499 w 3067291"/>
                <a:gd name="connsiteY135" fmla="*/ 2176403 h 4122446"/>
                <a:gd name="connsiteX136" fmla="*/ 2766350 w 3067291"/>
                <a:gd name="connsiteY136" fmla="*/ 2025932 h 4122446"/>
                <a:gd name="connsiteX137" fmla="*/ 2592729 w 3067291"/>
                <a:gd name="connsiteY137" fmla="*/ 2025932 h 4122446"/>
                <a:gd name="connsiteX138" fmla="*/ 2558005 w 3067291"/>
                <a:gd name="connsiteY138" fmla="*/ 2002783 h 4122446"/>
                <a:gd name="connsiteX139" fmla="*/ 2546431 w 3067291"/>
                <a:gd name="connsiteY139" fmla="*/ 1968058 h 4122446"/>
                <a:gd name="connsiteX140" fmla="*/ 2685327 w 3067291"/>
                <a:gd name="connsiteY140" fmla="*/ 1898610 h 4122446"/>
                <a:gd name="connsiteX141" fmla="*/ 2720051 w 3067291"/>
                <a:gd name="connsiteY141" fmla="*/ 1887036 h 4122446"/>
                <a:gd name="connsiteX142" fmla="*/ 2754775 w 3067291"/>
                <a:gd name="connsiteY142" fmla="*/ 1875461 h 4122446"/>
                <a:gd name="connsiteX143" fmla="*/ 2824223 w 3067291"/>
                <a:gd name="connsiteY143" fmla="*/ 1840737 h 4122446"/>
                <a:gd name="connsiteX144" fmla="*/ 2847372 w 3067291"/>
                <a:gd name="connsiteY144" fmla="*/ 1771289 h 4122446"/>
                <a:gd name="connsiteX145" fmla="*/ 2858947 w 3067291"/>
                <a:gd name="connsiteY145" fmla="*/ 1736565 h 4122446"/>
                <a:gd name="connsiteX146" fmla="*/ 2870522 w 3067291"/>
                <a:gd name="connsiteY146" fmla="*/ 1690266 h 4122446"/>
                <a:gd name="connsiteX147" fmla="*/ 2893671 w 3067291"/>
                <a:gd name="connsiteY147" fmla="*/ 1620818 h 4122446"/>
                <a:gd name="connsiteX148" fmla="*/ 2870522 w 3067291"/>
                <a:gd name="connsiteY148" fmla="*/ 1528220 h 4122446"/>
                <a:gd name="connsiteX149" fmla="*/ 2835798 w 3067291"/>
                <a:gd name="connsiteY149" fmla="*/ 1505071 h 4122446"/>
                <a:gd name="connsiteX150" fmla="*/ 2824223 w 3067291"/>
                <a:gd name="connsiteY150" fmla="*/ 1470347 h 4122446"/>
                <a:gd name="connsiteX151" fmla="*/ 2835798 w 3067291"/>
                <a:gd name="connsiteY151" fmla="*/ 1435623 h 4122446"/>
                <a:gd name="connsiteX152" fmla="*/ 2870522 w 3067291"/>
                <a:gd name="connsiteY152" fmla="*/ 1412474 h 4122446"/>
                <a:gd name="connsiteX153" fmla="*/ 2951545 w 3067291"/>
                <a:gd name="connsiteY153" fmla="*/ 1389324 h 4122446"/>
                <a:gd name="connsiteX154" fmla="*/ 2986269 w 3067291"/>
                <a:gd name="connsiteY154" fmla="*/ 1366175 h 4122446"/>
                <a:gd name="connsiteX155" fmla="*/ 2997843 w 3067291"/>
                <a:gd name="connsiteY155" fmla="*/ 1331451 h 4122446"/>
                <a:gd name="connsiteX156" fmla="*/ 3020993 w 3067291"/>
                <a:gd name="connsiteY156" fmla="*/ 1308302 h 4122446"/>
                <a:gd name="connsiteX157" fmla="*/ 3067291 w 3067291"/>
                <a:gd name="connsiteY157" fmla="*/ 1204129 h 4122446"/>
                <a:gd name="connsiteX158" fmla="*/ 3055717 w 3067291"/>
                <a:gd name="connsiteY158" fmla="*/ 1157831 h 4122446"/>
                <a:gd name="connsiteX159" fmla="*/ 3020993 w 3067291"/>
                <a:gd name="connsiteY159" fmla="*/ 1134681 h 4122446"/>
                <a:gd name="connsiteX160" fmla="*/ 2963119 w 3067291"/>
                <a:gd name="connsiteY160" fmla="*/ 1088383 h 4122446"/>
                <a:gd name="connsiteX161" fmla="*/ 2951545 w 3067291"/>
                <a:gd name="connsiteY161" fmla="*/ 1123107 h 4122446"/>
                <a:gd name="connsiteX162" fmla="*/ 2824223 w 3067291"/>
                <a:gd name="connsiteY162" fmla="*/ 1065233 h 4122446"/>
                <a:gd name="connsiteX163" fmla="*/ 2812648 w 3067291"/>
                <a:gd name="connsiteY163" fmla="*/ 833739 h 4122446"/>
                <a:gd name="connsiteX164" fmla="*/ 2766350 w 3067291"/>
                <a:gd name="connsiteY164" fmla="*/ 810590 h 4122446"/>
                <a:gd name="connsiteX165" fmla="*/ 2708476 w 3067291"/>
                <a:gd name="connsiteY165" fmla="*/ 752717 h 4122446"/>
                <a:gd name="connsiteX166" fmla="*/ 2696902 w 3067291"/>
                <a:gd name="connsiteY166" fmla="*/ 613820 h 4122446"/>
                <a:gd name="connsiteX167" fmla="*/ 2766350 w 3067291"/>
                <a:gd name="connsiteY167" fmla="*/ 579096 h 4122446"/>
                <a:gd name="connsiteX168" fmla="*/ 2754775 w 3067291"/>
                <a:gd name="connsiteY168" fmla="*/ 486499 h 4122446"/>
                <a:gd name="connsiteX169" fmla="*/ 2662177 w 3067291"/>
                <a:gd name="connsiteY169" fmla="*/ 428626 h 4122446"/>
                <a:gd name="connsiteX170" fmla="*/ 2523281 w 3067291"/>
                <a:gd name="connsiteY170" fmla="*/ 405476 h 4122446"/>
                <a:gd name="connsiteX171" fmla="*/ 2419109 w 3067291"/>
                <a:gd name="connsiteY171" fmla="*/ 347603 h 4122446"/>
                <a:gd name="connsiteX172" fmla="*/ 2372810 w 3067291"/>
                <a:gd name="connsiteY172" fmla="*/ 301304 h 4122446"/>
                <a:gd name="connsiteX173" fmla="*/ 2361236 w 3067291"/>
                <a:gd name="connsiteY173" fmla="*/ 255005 h 4122446"/>
                <a:gd name="connsiteX174" fmla="*/ 2349661 w 3067291"/>
                <a:gd name="connsiteY174" fmla="*/ 220281 h 4122446"/>
                <a:gd name="connsiteX175" fmla="*/ 2338086 w 3067291"/>
                <a:gd name="connsiteY175" fmla="*/ 23512 h 4122446"/>
                <a:gd name="connsiteX176" fmla="*/ 2257064 w 3067291"/>
                <a:gd name="connsiteY176" fmla="*/ 11937 h 4122446"/>
                <a:gd name="connsiteX177" fmla="*/ 2222340 w 3067291"/>
                <a:gd name="connsiteY177" fmla="*/ 362 h 4122446"/>
                <a:gd name="connsiteX178" fmla="*/ 2199190 w 3067291"/>
                <a:gd name="connsiteY178" fmla="*/ 23512 h 4122446"/>
                <a:gd name="connsiteX179" fmla="*/ 2176041 w 3067291"/>
                <a:gd name="connsiteY179" fmla="*/ 58236 h 4122446"/>
                <a:gd name="connsiteX180" fmla="*/ 2152891 w 3067291"/>
                <a:gd name="connsiteY180" fmla="*/ 139258 h 4122446"/>
                <a:gd name="connsiteX181" fmla="*/ 2129742 w 3067291"/>
                <a:gd name="connsiteY181" fmla="*/ 208707 h 4122446"/>
                <a:gd name="connsiteX182" fmla="*/ 2095018 w 3067291"/>
                <a:gd name="connsiteY182" fmla="*/ 243431 h 4122446"/>
                <a:gd name="connsiteX183" fmla="*/ 2060294 w 3067291"/>
                <a:gd name="connsiteY183" fmla="*/ 312879 h 4122446"/>
                <a:gd name="connsiteX184" fmla="*/ 2025570 w 3067291"/>
                <a:gd name="connsiteY184" fmla="*/ 336028 h 4122446"/>
                <a:gd name="connsiteX185" fmla="*/ 1979271 w 3067291"/>
                <a:gd name="connsiteY185" fmla="*/ 405476 h 4122446"/>
                <a:gd name="connsiteX186" fmla="*/ 1956122 w 3067291"/>
                <a:gd name="connsiteY186" fmla="*/ 486499 h 4122446"/>
                <a:gd name="connsiteX187" fmla="*/ 1944547 w 3067291"/>
                <a:gd name="connsiteY187" fmla="*/ 521223 h 4122446"/>
                <a:gd name="connsiteX188" fmla="*/ 1932972 w 3067291"/>
                <a:gd name="connsiteY188" fmla="*/ 579096 h 4122446"/>
                <a:gd name="connsiteX189" fmla="*/ 1909823 w 3067291"/>
                <a:gd name="connsiteY189" fmla="*/ 648545 h 4122446"/>
                <a:gd name="connsiteX190" fmla="*/ 1921398 w 3067291"/>
                <a:gd name="connsiteY190" fmla="*/ 799015 h 4122446"/>
                <a:gd name="connsiteX191" fmla="*/ 1932972 w 3067291"/>
                <a:gd name="connsiteY191" fmla="*/ 833739 h 4122446"/>
                <a:gd name="connsiteX192" fmla="*/ 1956122 w 3067291"/>
                <a:gd name="connsiteY192" fmla="*/ 856889 h 4122446"/>
                <a:gd name="connsiteX193" fmla="*/ 1967696 w 3067291"/>
                <a:gd name="connsiteY193" fmla="*/ 891613 h 4122446"/>
                <a:gd name="connsiteX194" fmla="*/ 1909823 w 3067291"/>
                <a:gd name="connsiteY194" fmla="*/ 937912 h 4122446"/>
                <a:gd name="connsiteX195" fmla="*/ 1863524 w 3067291"/>
                <a:gd name="connsiteY195" fmla="*/ 1007360 h 4122446"/>
                <a:gd name="connsiteX196" fmla="*/ 1851950 w 3067291"/>
                <a:gd name="connsiteY196" fmla="*/ 1042084 h 4122446"/>
                <a:gd name="connsiteX197" fmla="*/ 1805651 w 3067291"/>
                <a:gd name="connsiteY197" fmla="*/ 1088383 h 4122446"/>
                <a:gd name="connsiteX198" fmla="*/ 1782502 w 3067291"/>
                <a:gd name="connsiteY198" fmla="*/ 1123107 h 4122446"/>
                <a:gd name="connsiteX199" fmla="*/ 1770927 w 3067291"/>
                <a:gd name="connsiteY199" fmla="*/ 1157831 h 4122446"/>
                <a:gd name="connsiteX200" fmla="*/ 1747777 w 3067291"/>
                <a:gd name="connsiteY200" fmla="*/ 1180980 h 4122446"/>
                <a:gd name="connsiteX201" fmla="*/ 1736203 w 3067291"/>
                <a:gd name="connsiteY201" fmla="*/ 1215704 h 4122446"/>
                <a:gd name="connsiteX202" fmla="*/ 1666755 w 3067291"/>
                <a:gd name="connsiteY202" fmla="*/ 1343026 h 4122446"/>
                <a:gd name="connsiteX203" fmla="*/ 1956122 w 3067291"/>
                <a:gd name="connsiteY203" fmla="*/ 868464 h 4122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3067291" h="4122446">
                  <a:moveTo>
                    <a:pt x="1782502" y="1030509"/>
                  </a:moveTo>
                  <a:lnTo>
                    <a:pt x="1782502" y="1030509"/>
                  </a:lnTo>
                  <a:cubicBezTo>
                    <a:pt x="1778644" y="1065233"/>
                    <a:pt x="1777779" y="1100422"/>
                    <a:pt x="1770927" y="1134681"/>
                  </a:cubicBezTo>
                  <a:cubicBezTo>
                    <a:pt x="1766141" y="1158609"/>
                    <a:pt x="1755493" y="1180980"/>
                    <a:pt x="1747777" y="1204129"/>
                  </a:cubicBezTo>
                  <a:cubicBezTo>
                    <a:pt x="1731802" y="1252053"/>
                    <a:pt x="1742973" y="1228698"/>
                    <a:pt x="1713053" y="1273577"/>
                  </a:cubicBezTo>
                  <a:cubicBezTo>
                    <a:pt x="1692953" y="1333882"/>
                    <a:pt x="1714646" y="1286055"/>
                    <a:pt x="1678329" y="1331451"/>
                  </a:cubicBezTo>
                  <a:cubicBezTo>
                    <a:pt x="1634234" y="1386570"/>
                    <a:pt x="1679985" y="1349639"/>
                    <a:pt x="1620456" y="1389324"/>
                  </a:cubicBezTo>
                  <a:cubicBezTo>
                    <a:pt x="1612740" y="1400899"/>
                    <a:pt x="1605997" y="1413185"/>
                    <a:pt x="1597307" y="1424048"/>
                  </a:cubicBezTo>
                  <a:cubicBezTo>
                    <a:pt x="1565967" y="1463224"/>
                    <a:pt x="1550936" y="1447417"/>
                    <a:pt x="1527859" y="1516646"/>
                  </a:cubicBezTo>
                  <a:cubicBezTo>
                    <a:pt x="1511885" y="1564567"/>
                    <a:pt x="1523052" y="1541218"/>
                    <a:pt x="1493134" y="1586094"/>
                  </a:cubicBezTo>
                  <a:cubicBezTo>
                    <a:pt x="1462270" y="1678691"/>
                    <a:pt x="1493134" y="1562945"/>
                    <a:pt x="1493134" y="1655542"/>
                  </a:cubicBezTo>
                  <a:cubicBezTo>
                    <a:pt x="1493134" y="1686648"/>
                    <a:pt x="1488078" y="1717724"/>
                    <a:pt x="1481560" y="1748139"/>
                  </a:cubicBezTo>
                  <a:cubicBezTo>
                    <a:pt x="1476447" y="1771999"/>
                    <a:pt x="1475665" y="1800333"/>
                    <a:pt x="1458410" y="1817588"/>
                  </a:cubicBezTo>
                  <a:cubicBezTo>
                    <a:pt x="1413849" y="1862149"/>
                    <a:pt x="1432766" y="1838692"/>
                    <a:pt x="1400537" y="1887036"/>
                  </a:cubicBezTo>
                  <a:cubicBezTo>
                    <a:pt x="1385104" y="1883178"/>
                    <a:pt x="1368050" y="1883354"/>
                    <a:pt x="1354238" y="1875461"/>
                  </a:cubicBezTo>
                  <a:cubicBezTo>
                    <a:pt x="1340026" y="1867340"/>
                    <a:pt x="1335043" y="1845913"/>
                    <a:pt x="1319514" y="1840737"/>
                  </a:cubicBezTo>
                  <a:cubicBezTo>
                    <a:pt x="1286369" y="1829689"/>
                    <a:pt x="1250010" y="1833495"/>
                    <a:pt x="1215342" y="1829162"/>
                  </a:cubicBezTo>
                  <a:lnTo>
                    <a:pt x="1041722" y="1806013"/>
                  </a:lnTo>
                  <a:cubicBezTo>
                    <a:pt x="1013541" y="1721473"/>
                    <a:pt x="1024490" y="1760238"/>
                    <a:pt x="1006998" y="1690266"/>
                  </a:cubicBezTo>
                  <a:cubicBezTo>
                    <a:pt x="1003140" y="1647826"/>
                    <a:pt x="1001055" y="1605187"/>
                    <a:pt x="995423" y="1562945"/>
                  </a:cubicBezTo>
                  <a:cubicBezTo>
                    <a:pt x="993320" y="1547177"/>
                    <a:pt x="990962" y="1530875"/>
                    <a:pt x="983848" y="1516646"/>
                  </a:cubicBezTo>
                  <a:cubicBezTo>
                    <a:pt x="971406" y="1491761"/>
                    <a:pt x="946348" y="1473592"/>
                    <a:pt x="937550" y="1447198"/>
                  </a:cubicBezTo>
                  <a:cubicBezTo>
                    <a:pt x="908456" y="1359918"/>
                    <a:pt x="947702" y="1467501"/>
                    <a:pt x="902826" y="1377750"/>
                  </a:cubicBezTo>
                  <a:cubicBezTo>
                    <a:pt x="854905" y="1281908"/>
                    <a:pt x="934444" y="1407816"/>
                    <a:pt x="868102" y="1308302"/>
                  </a:cubicBezTo>
                  <a:cubicBezTo>
                    <a:pt x="864244" y="1231137"/>
                    <a:pt x="883237" y="1149305"/>
                    <a:pt x="856527" y="1076808"/>
                  </a:cubicBezTo>
                  <a:cubicBezTo>
                    <a:pt x="848414" y="1054786"/>
                    <a:pt x="806176" y="1074742"/>
                    <a:pt x="787079" y="1088383"/>
                  </a:cubicBezTo>
                  <a:cubicBezTo>
                    <a:pt x="774134" y="1097629"/>
                    <a:pt x="780075" y="1119444"/>
                    <a:pt x="775504" y="1134681"/>
                  </a:cubicBezTo>
                  <a:cubicBezTo>
                    <a:pt x="768492" y="1158053"/>
                    <a:pt x="760071" y="1180980"/>
                    <a:pt x="752355" y="1204129"/>
                  </a:cubicBezTo>
                  <a:cubicBezTo>
                    <a:pt x="748497" y="1215704"/>
                    <a:pt x="749407" y="1230226"/>
                    <a:pt x="740780" y="1238853"/>
                  </a:cubicBezTo>
                  <a:lnTo>
                    <a:pt x="717631" y="1262003"/>
                  </a:lnTo>
                  <a:cubicBezTo>
                    <a:pt x="713773" y="1281294"/>
                    <a:pt x="706056" y="1300203"/>
                    <a:pt x="706056" y="1319876"/>
                  </a:cubicBezTo>
                  <a:cubicBezTo>
                    <a:pt x="706056" y="1503644"/>
                    <a:pt x="697787" y="1468682"/>
                    <a:pt x="729205" y="1562945"/>
                  </a:cubicBezTo>
                  <a:cubicBezTo>
                    <a:pt x="725347" y="1574520"/>
                    <a:pt x="726258" y="1589042"/>
                    <a:pt x="717631" y="1597669"/>
                  </a:cubicBezTo>
                  <a:cubicBezTo>
                    <a:pt x="709004" y="1606296"/>
                    <a:pt x="694871" y="1611636"/>
                    <a:pt x="682907" y="1609243"/>
                  </a:cubicBezTo>
                  <a:cubicBezTo>
                    <a:pt x="668587" y="1606379"/>
                    <a:pt x="642015" y="1556777"/>
                    <a:pt x="636608" y="1551370"/>
                  </a:cubicBezTo>
                  <a:cubicBezTo>
                    <a:pt x="626771" y="1541533"/>
                    <a:pt x="613459" y="1535937"/>
                    <a:pt x="601884" y="1528220"/>
                  </a:cubicBezTo>
                  <a:cubicBezTo>
                    <a:pt x="594167" y="1539795"/>
                    <a:pt x="584384" y="1550233"/>
                    <a:pt x="578734" y="1562945"/>
                  </a:cubicBezTo>
                  <a:cubicBezTo>
                    <a:pt x="568824" y="1585243"/>
                    <a:pt x="569120" y="1612090"/>
                    <a:pt x="555585" y="1632393"/>
                  </a:cubicBezTo>
                  <a:cubicBezTo>
                    <a:pt x="547869" y="1643968"/>
                    <a:pt x="538086" y="1654405"/>
                    <a:pt x="532436" y="1667117"/>
                  </a:cubicBezTo>
                  <a:cubicBezTo>
                    <a:pt x="522526" y="1689415"/>
                    <a:pt x="517002" y="1713416"/>
                    <a:pt x="509286" y="1736565"/>
                  </a:cubicBezTo>
                  <a:cubicBezTo>
                    <a:pt x="505428" y="1748140"/>
                    <a:pt x="504480" y="1761137"/>
                    <a:pt x="497712" y="1771289"/>
                  </a:cubicBezTo>
                  <a:lnTo>
                    <a:pt x="474562" y="1806013"/>
                  </a:lnTo>
                  <a:cubicBezTo>
                    <a:pt x="442786" y="1901343"/>
                    <a:pt x="454864" y="1851305"/>
                    <a:pt x="439838" y="1956484"/>
                  </a:cubicBezTo>
                  <a:cubicBezTo>
                    <a:pt x="443696" y="2022074"/>
                    <a:pt x="446559" y="2087729"/>
                    <a:pt x="451413" y="2153253"/>
                  </a:cubicBezTo>
                  <a:cubicBezTo>
                    <a:pt x="454277" y="2191922"/>
                    <a:pt x="462988" y="2230225"/>
                    <a:pt x="462988" y="2269000"/>
                  </a:cubicBezTo>
                  <a:cubicBezTo>
                    <a:pt x="462988" y="2311616"/>
                    <a:pt x="455271" y="2353881"/>
                    <a:pt x="451413" y="2396322"/>
                  </a:cubicBezTo>
                  <a:cubicBezTo>
                    <a:pt x="452555" y="2406603"/>
                    <a:pt x="456054" y="2504372"/>
                    <a:pt x="474562" y="2535218"/>
                  </a:cubicBezTo>
                  <a:cubicBezTo>
                    <a:pt x="480177" y="2544576"/>
                    <a:pt x="488982" y="2551819"/>
                    <a:pt x="497712" y="2558367"/>
                  </a:cubicBezTo>
                  <a:cubicBezTo>
                    <a:pt x="519970" y="2575060"/>
                    <a:pt x="567160" y="2604666"/>
                    <a:pt x="567160" y="2604666"/>
                  </a:cubicBezTo>
                  <a:cubicBezTo>
                    <a:pt x="588879" y="2669827"/>
                    <a:pt x="582666" y="2635018"/>
                    <a:pt x="567160" y="2743562"/>
                  </a:cubicBezTo>
                  <a:cubicBezTo>
                    <a:pt x="564518" y="2762054"/>
                    <a:pt x="554782" y="2814615"/>
                    <a:pt x="544010" y="2836160"/>
                  </a:cubicBezTo>
                  <a:cubicBezTo>
                    <a:pt x="537789" y="2848602"/>
                    <a:pt x="532657" y="2863511"/>
                    <a:pt x="520861" y="2870884"/>
                  </a:cubicBezTo>
                  <a:cubicBezTo>
                    <a:pt x="500169" y="2883817"/>
                    <a:pt x="451413" y="2894033"/>
                    <a:pt x="451413" y="2894033"/>
                  </a:cubicBezTo>
                  <a:cubicBezTo>
                    <a:pt x="447555" y="2905608"/>
                    <a:pt x="451748" y="2926110"/>
                    <a:pt x="439838" y="2928757"/>
                  </a:cubicBezTo>
                  <a:cubicBezTo>
                    <a:pt x="328559" y="2953486"/>
                    <a:pt x="371991" y="2925967"/>
                    <a:pt x="324091" y="2894033"/>
                  </a:cubicBezTo>
                  <a:cubicBezTo>
                    <a:pt x="309735" y="2884462"/>
                    <a:pt x="292774" y="2879445"/>
                    <a:pt x="277793" y="2870884"/>
                  </a:cubicBezTo>
                  <a:cubicBezTo>
                    <a:pt x="265715" y="2863982"/>
                    <a:pt x="254644" y="2855451"/>
                    <a:pt x="243069" y="2847734"/>
                  </a:cubicBezTo>
                  <a:cubicBezTo>
                    <a:pt x="177479" y="2851592"/>
                    <a:pt x="110438" y="2845056"/>
                    <a:pt x="46299" y="2859309"/>
                  </a:cubicBezTo>
                  <a:cubicBezTo>
                    <a:pt x="34389" y="2861956"/>
                    <a:pt x="35781" y="2881878"/>
                    <a:pt x="34724" y="2894033"/>
                  </a:cubicBezTo>
                  <a:cubicBezTo>
                    <a:pt x="28031" y="2971004"/>
                    <a:pt x="29843" y="3048556"/>
                    <a:pt x="23150" y="3125527"/>
                  </a:cubicBezTo>
                  <a:cubicBezTo>
                    <a:pt x="22093" y="3137682"/>
                    <a:pt x="14927" y="3148520"/>
                    <a:pt x="11575" y="3160251"/>
                  </a:cubicBezTo>
                  <a:cubicBezTo>
                    <a:pt x="7205" y="3175547"/>
                    <a:pt x="3858" y="3191117"/>
                    <a:pt x="0" y="3206550"/>
                  </a:cubicBezTo>
                  <a:cubicBezTo>
                    <a:pt x="3858" y="3225841"/>
                    <a:pt x="3434" y="3246513"/>
                    <a:pt x="11575" y="3264423"/>
                  </a:cubicBezTo>
                  <a:cubicBezTo>
                    <a:pt x="34650" y="3315187"/>
                    <a:pt x="57207" y="3333204"/>
                    <a:pt x="92598" y="3368595"/>
                  </a:cubicBezTo>
                  <a:cubicBezTo>
                    <a:pt x="121689" y="3455874"/>
                    <a:pt x="82446" y="3348292"/>
                    <a:pt x="127322" y="3438043"/>
                  </a:cubicBezTo>
                  <a:cubicBezTo>
                    <a:pt x="135622" y="3454644"/>
                    <a:pt x="146764" y="3504238"/>
                    <a:pt x="150471" y="3519066"/>
                  </a:cubicBezTo>
                  <a:cubicBezTo>
                    <a:pt x="154139" y="3552077"/>
                    <a:pt x="154229" y="3619178"/>
                    <a:pt x="173621" y="3657962"/>
                  </a:cubicBezTo>
                  <a:cubicBezTo>
                    <a:pt x="179842" y="3670404"/>
                    <a:pt x="190549" y="3680244"/>
                    <a:pt x="196770" y="3692686"/>
                  </a:cubicBezTo>
                  <a:cubicBezTo>
                    <a:pt x="202226" y="3703599"/>
                    <a:pt x="200723" y="3717883"/>
                    <a:pt x="208345" y="3727410"/>
                  </a:cubicBezTo>
                  <a:cubicBezTo>
                    <a:pt x="228329" y="3752391"/>
                    <a:pt x="261563" y="3755183"/>
                    <a:pt x="289367" y="3762134"/>
                  </a:cubicBezTo>
                  <a:cubicBezTo>
                    <a:pt x="304800" y="3758276"/>
                    <a:pt x="321438" y="3757674"/>
                    <a:pt x="335666" y="3750560"/>
                  </a:cubicBezTo>
                  <a:cubicBezTo>
                    <a:pt x="345427" y="3745680"/>
                    <a:pt x="349457" y="3733025"/>
                    <a:pt x="358815" y="3727410"/>
                  </a:cubicBezTo>
                  <a:cubicBezTo>
                    <a:pt x="369277" y="3721133"/>
                    <a:pt x="381965" y="3719694"/>
                    <a:pt x="393540" y="3715836"/>
                  </a:cubicBezTo>
                  <a:cubicBezTo>
                    <a:pt x="401256" y="3708119"/>
                    <a:pt x="407959" y="3699234"/>
                    <a:pt x="416689" y="3692686"/>
                  </a:cubicBezTo>
                  <a:cubicBezTo>
                    <a:pt x="472554" y="3650787"/>
                    <a:pt x="478580" y="3650166"/>
                    <a:pt x="532436" y="3623238"/>
                  </a:cubicBezTo>
                  <a:cubicBezTo>
                    <a:pt x="563302" y="3627096"/>
                    <a:pt x="594044" y="3632118"/>
                    <a:pt x="625033" y="3634813"/>
                  </a:cubicBezTo>
                  <a:cubicBezTo>
                    <a:pt x="682817" y="3639838"/>
                    <a:pt x="741234" y="3638185"/>
                    <a:pt x="798653" y="3646388"/>
                  </a:cubicBezTo>
                  <a:cubicBezTo>
                    <a:pt x="900224" y="3660898"/>
                    <a:pt x="837009" y="3663434"/>
                    <a:pt x="902826" y="3692686"/>
                  </a:cubicBezTo>
                  <a:cubicBezTo>
                    <a:pt x="1026794" y="3747783"/>
                    <a:pt x="928413" y="3686596"/>
                    <a:pt x="1006998" y="3738985"/>
                  </a:cubicBezTo>
                  <a:cubicBezTo>
                    <a:pt x="1018573" y="3735127"/>
                    <a:pt x="1031570" y="3734178"/>
                    <a:pt x="1041722" y="3727410"/>
                  </a:cubicBezTo>
                  <a:cubicBezTo>
                    <a:pt x="1055342" y="3718330"/>
                    <a:pt x="1060917" y="3697862"/>
                    <a:pt x="1076446" y="3692686"/>
                  </a:cubicBezTo>
                  <a:lnTo>
                    <a:pt x="1111170" y="3704261"/>
                  </a:lnTo>
                  <a:cubicBezTo>
                    <a:pt x="1115028" y="3715836"/>
                    <a:pt x="1116820" y="3728320"/>
                    <a:pt x="1122745" y="3738985"/>
                  </a:cubicBezTo>
                  <a:cubicBezTo>
                    <a:pt x="1137557" y="3765647"/>
                    <a:pt x="1164095" y="3809104"/>
                    <a:pt x="1192193" y="3831583"/>
                  </a:cubicBezTo>
                  <a:cubicBezTo>
                    <a:pt x="1203056" y="3840273"/>
                    <a:pt x="1215342" y="3847016"/>
                    <a:pt x="1226917" y="3854732"/>
                  </a:cubicBezTo>
                  <a:cubicBezTo>
                    <a:pt x="1230775" y="3866307"/>
                    <a:pt x="1236485" y="3877421"/>
                    <a:pt x="1238491" y="3889456"/>
                  </a:cubicBezTo>
                  <a:cubicBezTo>
                    <a:pt x="1244235" y="3923918"/>
                    <a:pt x="1239018" y="3960483"/>
                    <a:pt x="1250066" y="3993628"/>
                  </a:cubicBezTo>
                  <a:cubicBezTo>
                    <a:pt x="1260295" y="4024316"/>
                    <a:pt x="1308830" y="4038147"/>
                    <a:pt x="1331089" y="4051502"/>
                  </a:cubicBezTo>
                  <a:cubicBezTo>
                    <a:pt x="1354946" y="4065816"/>
                    <a:pt x="1373546" y="4091052"/>
                    <a:pt x="1400537" y="4097800"/>
                  </a:cubicBezTo>
                  <a:cubicBezTo>
                    <a:pt x="1458673" y="4112334"/>
                    <a:pt x="1431744" y="4104344"/>
                    <a:pt x="1481560" y="4120950"/>
                  </a:cubicBezTo>
                  <a:cubicBezTo>
                    <a:pt x="1493135" y="4117092"/>
                    <a:pt x="1506653" y="4116866"/>
                    <a:pt x="1516284" y="4109375"/>
                  </a:cubicBezTo>
                  <a:cubicBezTo>
                    <a:pt x="1542126" y="4089276"/>
                    <a:pt x="1558492" y="4058087"/>
                    <a:pt x="1585732" y="4039927"/>
                  </a:cubicBezTo>
                  <a:lnTo>
                    <a:pt x="1620456" y="4016777"/>
                  </a:lnTo>
                  <a:cubicBezTo>
                    <a:pt x="1691706" y="3909901"/>
                    <a:pt x="1600783" y="4041368"/>
                    <a:pt x="1666755" y="3958904"/>
                  </a:cubicBezTo>
                  <a:cubicBezTo>
                    <a:pt x="1675445" y="3948041"/>
                    <a:pt x="1679041" y="3932870"/>
                    <a:pt x="1689904" y="3924180"/>
                  </a:cubicBezTo>
                  <a:cubicBezTo>
                    <a:pt x="1699431" y="3916558"/>
                    <a:pt x="1713053" y="3916463"/>
                    <a:pt x="1724628" y="3912605"/>
                  </a:cubicBezTo>
                  <a:cubicBezTo>
                    <a:pt x="1767069" y="3916463"/>
                    <a:pt x="1813332" y="3906158"/>
                    <a:pt x="1851950" y="3924180"/>
                  </a:cubicBezTo>
                  <a:cubicBezTo>
                    <a:pt x="1910935" y="3951706"/>
                    <a:pt x="1886854" y="3990070"/>
                    <a:pt x="1909823" y="4028352"/>
                  </a:cubicBezTo>
                  <a:cubicBezTo>
                    <a:pt x="1915438" y="4037710"/>
                    <a:pt x="1925256" y="4043785"/>
                    <a:pt x="1932972" y="4051502"/>
                  </a:cubicBezTo>
                  <a:cubicBezTo>
                    <a:pt x="1940689" y="4074651"/>
                    <a:pt x="1938867" y="4103696"/>
                    <a:pt x="1956122" y="4120950"/>
                  </a:cubicBezTo>
                  <a:cubicBezTo>
                    <a:pt x="1963839" y="4128666"/>
                    <a:pt x="1970541" y="4104348"/>
                    <a:pt x="1979271" y="4097800"/>
                  </a:cubicBezTo>
                  <a:cubicBezTo>
                    <a:pt x="2042948" y="4050042"/>
                    <a:pt x="2029307" y="4057973"/>
                    <a:pt x="2083443" y="4039927"/>
                  </a:cubicBezTo>
                  <a:cubicBezTo>
                    <a:pt x="2087301" y="4028352"/>
                    <a:pt x="2095018" y="4017404"/>
                    <a:pt x="2095018" y="4005203"/>
                  </a:cubicBezTo>
                  <a:cubicBezTo>
                    <a:pt x="2095018" y="3977921"/>
                    <a:pt x="2083443" y="3951462"/>
                    <a:pt x="2083443" y="3924180"/>
                  </a:cubicBezTo>
                  <a:cubicBezTo>
                    <a:pt x="2083443" y="3845547"/>
                    <a:pt x="2069899" y="3802028"/>
                    <a:pt x="2129742" y="3762134"/>
                  </a:cubicBezTo>
                  <a:cubicBezTo>
                    <a:pt x="2139894" y="3755366"/>
                    <a:pt x="2152891" y="3754418"/>
                    <a:pt x="2164466" y="3750560"/>
                  </a:cubicBezTo>
                  <a:cubicBezTo>
                    <a:pt x="2172182" y="3742843"/>
                    <a:pt x="2186261" y="3738239"/>
                    <a:pt x="2187615" y="3727410"/>
                  </a:cubicBezTo>
                  <a:cubicBezTo>
                    <a:pt x="2195042" y="3667992"/>
                    <a:pt x="2182966" y="3664887"/>
                    <a:pt x="2152891" y="3634813"/>
                  </a:cubicBezTo>
                  <a:cubicBezTo>
                    <a:pt x="2164412" y="3588729"/>
                    <a:pt x="2154227" y="3585349"/>
                    <a:pt x="2199190" y="3565365"/>
                  </a:cubicBezTo>
                  <a:cubicBezTo>
                    <a:pt x="2221488" y="3555455"/>
                    <a:pt x="2268638" y="3542215"/>
                    <a:pt x="2268638" y="3542215"/>
                  </a:cubicBezTo>
                  <a:cubicBezTo>
                    <a:pt x="2276355" y="3530640"/>
                    <a:pt x="2286138" y="3520203"/>
                    <a:pt x="2291788" y="3507491"/>
                  </a:cubicBezTo>
                  <a:cubicBezTo>
                    <a:pt x="2301698" y="3485193"/>
                    <a:pt x="2314937" y="3438043"/>
                    <a:pt x="2314937" y="3438043"/>
                  </a:cubicBezTo>
                  <a:cubicBezTo>
                    <a:pt x="2311079" y="3387886"/>
                    <a:pt x="2316324" y="3336179"/>
                    <a:pt x="2303362" y="3287572"/>
                  </a:cubicBezTo>
                  <a:cubicBezTo>
                    <a:pt x="2299778" y="3274131"/>
                    <a:pt x="2282360" y="3262136"/>
                    <a:pt x="2268638" y="3264423"/>
                  </a:cubicBezTo>
                  <a:cubicBezTo>
                    <a:pt x="2252492" y="3267114"/>
                    <a:pt x="2245489" y="3287572"/>
                    <a:pt x="2233914" y="3299147"/>
                  </a:cubicBezTo>
                  <a:cubicBezTo>
                    <a:pt x="2206906" y="3295289"/>
                    <a:pt x="2177293" y="3299773"/>
                    <a:pt x="2152891" y="3287572"/>
                  </a:cubicBezTo>
                  <a:cubicBezTo>
                    <a:pt x="2141978" y="3282116"/>
                    <a:pt x="2136786" y="3264176"/>
                    <a:pt x="2141317" y="3252848"/>
                  </a:cubicBezTo>
                  <a:cubicBezTo>
                    <a:pt x="2150199" y="3230645"/>
                    <a:pt x="2207234" y="3221901"/>
                    <a:pt x="2222340" y="3218124"/>
                  </a:cubicBezTo>
                  <a:cubicBezTo>
                    <a:pt x="2230056" y="3206549"/>
                    <a:pt x="2240009" y="3196186"/>
                    <a:pt x="2245489" y="3183400"/>
                  </a:cubicBezTo>
                  <a:cubicBezTo>
                    <a:pt x="2251755" y="3168779"/>
                    <a:pt x="2252694" y="3152398"/>
                    <a:pt x="2257064" y="3137102"/>
                  </a:cubicBezTo>
                  <a:cubicBezTo>
                    <a:pt x="2260416" y="3125370"/>
                    <a:pt x="2264780" y="3113952"/>
                    <a:pt x="2268638" y="3102377"/>
                  </a:cubicBezTo>
                  <a:cubicBezTo>
                    <a:pt x="2272496" y="2994347"/>
                    <a:pt x="2269800" y="2885883"/>
                    <a:pt x="2280213" y="2778286"/>
                  </a:cubicBezTo>
                  <a:cubicBezTo>
                    <a:pt x="2281553" y="2764440"/>
                    <a:pt x="2298478" y="2756587"/>
                    <a:pt x="2303362" y="2743562"/>
                  </a:cubicBezTo>
                  <a:cubicBezTo>
                    <a:pt x="2310270" y="2725142"/>
                    <a:pt x="2300000" y="2698492"/>
                    <a:pt x="2314937" y="2685689"/>
                  </a:cubicBezTo>
                  <a:cubicBezTo>
                    <a:pt x="2332756" y="2670416"/>
                    <a:pt x="2361236" y="2677972"/>
                    <a:pt x="2384385" y="2674114"/>
                  </a:cubicBezTo>
                  <a:cubicBezTo>
                    <a:pt x="2390185" y="2666380"/>
                    <a:pt x="2425533" y="2614701"/>
                    <a:pt x="2442259" y="2604666"/>
                  </a:cubicBezTo>
                  <a:cubicBezTo>
                    <a:pt x="2452721" y="2598389"/>
                    <a:pt x="2466070" y="2598547"/>
                    <a:pt x="2476983" y="2593091"/>
                  </a:cubicBezTo>
                  <a:cubicBezTo>
                    <a:pt x="2489425" y="2586870"/>
                    <a:pt x="2501020" y="2578848"/>
                    <a:pt x="2511707" y="2569942"/>
                  </a:cubicBezTo>
                  <a:cubicBezTo>
                    <a:pt x="2524282" y="2559463"/>
                    <a:pt x="2532122" y="2543167"/>
                    <a:pt x="2546431" y="2535218"/>
                  </a:cubicBezTo>
                  <a:cubicBezTo>
                    <a:pt x="2579471" y="2516863"/>
                    <a:pt x="2636351" y="2507974"/>
                    <a:pt x="2673752" y="2500494"/>
                  </a:cubicBezTo>
                  <a:cubicBezTo>
                    <a:pt x="2689185" y="2485061"/>
                    <a:pt x="2713149" y="2474900"/>
                    <a:pt x="2720051" y="2454195"/>
                  </a:cubicBezTo>
                  <a:cubicBezTo>
                    <a:pt x="2736025" y="2406274"/>
                    <a:pt x="2721474" y="2426239"/>
                    <a:pt x="2766350" y="2396322"/>
                  </a:cubicBezTo>
                  <a:cubicBezTo>
                    <a:pt x="2774066" y="2384747"/>
                    <a:pt x="2783849" y="2374310"/>
                    <a:pt x="2789499" y="2361598"/>
                  </a:cubicBezTo>
                  <a:cubicBezTo>
                    <a:pt x="2799409" y="2339300"/>
                    <a:pt x="2812648" y="2292150"/>
                    <a:pt x="2812648" y="2292150"/>
                  </a:cubicBezTo>
                  <a:cubicBezTo>
                    <a:pt x="2808790" y="2265142"/>
                    <a:pt x="2806424" y="2237879"/>
                    <a:pt x="2801074" y="2211127"/>
                  </a:cubicBezTo>
                  <a:cubicBezTo>
                    <a:pt x="2798681" y="2199163"/>
                    <a:pt x="2792146" y="2188313"/>
                    <a:pt x="2789499" y="2176403"/>
                  </a:cubicBezTo>
                  <a:cubicBezTo>
                    <a:pt x="2783072" y="2147484"/>
                    <a:pt x="2770044" y="2051790"/>
                    <a:pt x="2766350" y="2025932"/>
                  </a:cubicBezTo>
                  <a:cubicBezTo>
                    <a:pt x="2690986" y="2038493"/>
                    <a:pt x="2677729" y="2047182"/>
                    <a:pt x="2592729" y="2025932"/>
                  </a:cubicBezTo>
                  <a:cubicBezTo>
                    <a:pt x="2579233" y="2022558"/>
                    <a:pt x="2569580" y="2010499"/>
                    <a:pt x="2558005" y="2002783"/>
                  </a:cubicBezTo>
                  <a:cubicBezTo>
                    <a:pt x="2554147" y="1991208"/>
                    <a:pt x="2539339" y="1977986"/>
                    <a:pt x="2546431" y="1968058"/>
                  </a:cubicBezTo>
                  <a:cubicBezTo>
                    <a:pt x="2574477" y="1928794"/>
                    <a:pt x="2643605" y="1912517"/>
                    <a:pt x="2685327" y="1898610"/>
                  </a:cubicBezTo>
                  <a:lnTo>
                    <a:pt x="2720051" y="1887036"/>
                  </a:lnTo>
                  <a:cubicBezTo>
                    <a:pt x="2731626" y="1883178"/>
                    <a:pt x="2744623" y="1882229"/>
                    <a:pt x="2754775" y="1875461"/>
                  </a:cubicBezTo>
                  <a:cubicBezTo>
                    <a:pt x="2799651" y="1845544"/>
                    <a:pt x="2776302" y="1856711"/>
                    <a:pt x="2824223" y="1840737"/>
                  </a:cubicBezTo>
                  <a:lnTo>
                    <a:pt x="2847372" y="1771289"/>
                  </a:lnTo>
                  <a:cubicBezTo>
                    <a:pt x="2851230" y="1759714"/>
                    <a:pt x="2855988" y="1748402"/>
                    <a:pt x="2858947" y="1736565"/>
                  </a:cubicBezTo>
                  <a:cubicBezTo>
                    <a:pt x="2862805" y="1721132"/>
                    <a:pt x="2865951" y="1705503"/>
                    <a:pt x="2870522" y="1690266"/>
                  </a:cubicBezTo>
                  <a:cubicBezTo>
                    <a:pt x="2877534" y="1666894"/>
                    <a:pt x="2893671" y="1620818"/>
                    <a:pt x="2893671" y="1620818"/>
                  </a:cubicBezTo>
                  <a:cubicBezTo>
                    <a:pt x="2885955" y="1589952"/>
                    <a:pt x="2884750" y="1556677"/>
                    <a:pt x="2870522" y="1528220"/>
                  </a:cubicBezTo>
                  <a:cubicBezTo>
                    <a:pt x="2864301" y="1515778"/>
                    <a:pt x="2844488" y="1515934"/>
                    <a:pt x="2835798" y="1505071"/>
                  </a:cubicBezTo>
                  <a:cubicBezTo>
                    <a:pt x="2828176" y="1495544"/>
                    <a:pt x="2828081" y="1481922"/>
                    <a:pt x="2824223" y="1470347"/>
                  </a:cubicBezTo>
                  <a:cubicBezTo>
                    <a:pt x="2828081" y="1458772"/>
                    <a:pt x="2828176" y="1445150"/>
                    <a:pt x="2835798" y="1435623"/>
                  </a:cubicBezTo>
                  <a:cubicBezTo>
                    <a:pt x="2844488" y="1424760"/>
                    <a:pt x="2858080" y="1418695"/>
                    <a:pt x="2870522" y="1412474"/>
                  </a:cubicBezTo>
                  <a:cubicBezTo>
                    <a:pt x="2887128" y="1404171"/>
                    <a:pt x="2936709" y="1393033"/>
                    <a:pt x="2951545" y="1389324"/>
                  </a:cubicBezTo>
                  <a:cubicBezTo>
                    <a:pt x="2963120" y="1381608"/>
                    <a:pt x="2977579" y="1377038"/>
                    <a:pt x="2986269" y="1366175"/>
                  </a:cubicBezTo>
                  <a:cubicBezTo>
                    <a:pt x="2993891" y="1356648"/>
                    <a:pt x="2991566" y="1341913"/>
                    <a:pt x="2997843" y="1331451"/>
                  </a:cubicBezTo>
                  <a:cubicBezTo>
                    <a:pt x="3003458" y="1322093"/>
                    <a:pt x="3013276" y="1316018"/>
                    <a:pt x="3020993" y="1308302"/>
                  </a:cubicBezTo>
                  <a:cubicBezTo>
                    <a:pt x="3048541" y="1225656"/>
                    <a:pt x="3030606" y="1259157"/>
                    <a:pt x="3067291" y="1204129"/>
                  </a:cubicBezTo>
                  <a:cubicBezTo>
                    <a:pt x="3063433" y="1188696"/>
                    <a:pt x="3064541" y="1171067"/>
                    <a:pt x="3055717" y="1157831"/>
                  </a:cubicBezTo>
                  <a:cubicBezTo>
                    <a:pt x="3048001" y="1146256"/>
                    <a:pt x="3031856" y="1143371"/>
                    <a:pt x="3020993" y="1134681"/>
                  </a:cubicBezTo>
                  <a:cubicBezTo>
                    <a:pt x="2938538" y="1068717"/>
                    <a:pt x="3069982" y="1159624"/>
                    <a:pt x="2963119" y="1088383"/>
                  </a:cubicBezTo>
                  <a:cubicBezTo>
                    <a:pt x="2959261" y="1099958"/>
                    <a:pt x="2963696" y="1122002"/>
                    <a:pt x="2951545" y="1123107"/>
                  </a:cubicBezTo>
                  <a:cubicBezTo>
                    <a:pt x="2835854" y="1133624"/>
                    <a:pt x="2844513" y="1126103"/>
                    <a:pt x="2824223" y="1065233"/>
                  </a:cubicBezTo>
                  <a:cubicBezTo>
                    <a:pt x="2820365" y="988068"/>
                    <a:pt x="2829771" y="909079"/>
                    <a:pt x="2812648" y="833739"/>
                  </a:cubicBezTo>
                  <a:cubicBezTo>
                    <a:pt x="2808824" y="816914"/>
                    <a:pt x="2779970" y="821183"/>
                    <a:pt x="2766350" y="810590"/>
                  </a:cubicBezTo>
                  <a:cubicBezTo>
                    <a:pt x="2744815" y="793841"/>
                    <a:pt x="2708476" y="752717"/>
                    <a:pt x="2708476" y="752717"/>
                  </a:cubicBezTo>
                  <a:cubicBezTo>
                    <a:pt x="2690870" y="699898"/>
                    <a:pt x="2668846" y="669931"/>
                    <a:pt x="2696902" y="613820"/>
                  </a:cubicBezTo>
                  <a:cubicBezTo>
                    <a:pt x="2705877" y="595871"/>
                    <a:pt x="2749916" y="584574"/>
                    <a:pt x="2766350" y="579096"/>
                  </a:cubicBezTo>
                  <a:cubicBezTo>
                    <a:pt x="2762492" y="548230"/>
                    <a:pt x="2762960" y="516509"/>
                    <a:pt x="2754775" y="486499"/>
                  </a:cubicBezTo>
                  <a:cubicBezTo>
                    <a:pt x="2741935" y="439419"/>
                    <a:pt x="2702996" y="442232"/>
                    <a:pt x="2662177" y="428626"/>
                  </a:cubicBezTo>
                  <a:cubicBezTo>
                    <a:pt x="2594304" y="406002"/>
                    <a:pt x="2639590" y="418400"/>
                    <a:pt x="2523281" y="405476"/>
                  </a:cubicBezTo>
                  <a:cubicBezTo>
                    <a:pt x="2479615" y="390921"/>
                    <a:pt x="2458911" y="387405"/>
                    <a:pt x="2419109" y="347603"/>
                  </a:cubicBezTo>
                  <a:lnTo>
                    <a:pt x="2372810" y="301304"/>
                  </a:lnTo>
                  <a:cubicBezTo>
                    <a:pt x="2368952" y="285871"/>
                    <a:pt x="2365606" y="270301"/>
                    <a:pt x="2361236" y="255005"/>
                  </a:cubicBezTo>
                  <a:cubicBezTo>
                    <a:pt x="2357884" y="243274"/>
                    <a:pt x="2350875" y="232421"/>
                    <a:pt x="2349661" y="220281"/>
                  </a:cubicBezTo>
                  <a:cubicBezTo>
                    <a:pt x="2343123" y="154904"/>
                    <a:pt x="2364770" y="83552"/>
                    <a:pt x="2338086" y="23512"/>
                  </a:cubicBezTo>
                  <a:cubicBezTo>
                    <a:pt x="2327006" y="-1418"/>
                    <a:pt x="2284071" y="15795"/>
                    <a:pt x="2257064" y="11937"/>
                  </a:cubicBezTo>
                  <a:cubicBezTo>
                    <a:pt x="2245489" y="8079"/>
                    <a:pt x="2234304" y="-2031"/>
                    <a:pt x="2222340" y="362"/>
                  </a:cubicBezTo>
                  <a:cubicBezTo>
                    <a:pt x="2211639" y="2502"/>
                    <a:pt x="2206007" y="14990"/>
                    <a:pt x="2199190" y="23512"/>
                  </a:cubicBezTo>
                  <a:cubicBezTo>
                    <a:pt x="2190500" y="34375"/>
                    <a:pt x="2182262" y="45794"/>
                    <a:pt x="2176041" y="58236"/>
                  </a:cubicBezTo>
                  <a:cubicBezTo>
                    <a:pt x="2166316" y="77685"/>
                    <a:pt x="2158454" y="120715"/>
                    <a:pt x="2152891" y="139258"/>
                  </a:cubicBezTo>
                  <a:cubicBezTo>
                    <a:pt x="2145879" y="162631"/>
                    <a:pt x="2146997" y="191452"/>
                    <a:pt x="2129742" y="208707"/>
                  </a:cubicBezTo>
                  <a:lnTo>
                    <a:pt x="2095018" y="243431"/>
                  </a:lnTo>
                  <a:cubicBezTo>
                    <a:pt x="2085604" y="271672"/>
                    <a:pt x="2082731" y="290442"/>
                    <a:pt x="2060294" y="312879"/>
                  </a:cubicBezTo>
                  <a:cubicBezTo>
                    <a:pt x="2050457" y="322716"/>
                    <a:pt x="2037145" y="328312"/>
                    <a:pt x="2025570" y="336028"/>
                  </a:cubicBezTo>
                  <a:cubicBezTo>
                    <a:pt x="2010137" y="359177"/>
                    <a:pt x="1988069" y="379082"/>
                    <a:pt x="1979271" y="405476"/>
                  </a:cubicBezTo>
                  <a:cubicBezTo>
                    <a:pt x="1951518" y="488732"/>
                    <a:pt x="1985189" y="384762"/>
                    <a:pt x="1956122" y="486499"/>
                  </a:cubicBezTo>
                  <a:cubicBezTo>
                    <a:pt x="1952770" y="498230"/>
                    <a:pt x="1947506" y="509387"/>
                    <a:pt x="1944547" y="521223"/>
                  </a:cubicBezTo>
                  <a:cubicBezTo>
                    <a:pt x="1939775" y="540309"/>
                    <a:pt x="1938148" y="560116"/>
                    <a:pt x="1932972" y="579096"/>
                  </a:cubicBezTo>
                  <a:cubicBezTo>
                    <a:pt x="1926551" y="602638"/>
                    <a:pt x="1909823" y="648545"/>
                    <a:pt x="1909823" y="648545"/>
                  </a:cubicBezTo>
                  <a:cubicBezTo>
                    <a:pt x="1913681" y="698702"/>
                    <a:pt x="1915159" y="749099"/>
                    <a:pt x="1921398" y="799015"/>
                  </a:cubicBezTo>
                  <a:cubicBezTo>
                    <a:pt x="1922911" y="811121"/>
                    <a:pt x="1926695" y="823277"/>
                    <a:pt x="1932972" y="833739"/>
                  </a:cubicBezTo>
                  <a:cubicBezTo>
                    <a:pt x="1938587" y="843097"/>
                    <a:pt x="1948405" y="849172"/>
                    <a:pt x="1956122" y="856889"/>
                  </a:cubicBezTo>
                  <a:cubicBezTo>
                    <a:pt x="1959980" y="868464"/>
                    <a:pt x="1969702" y="879578"/>
                    <a:pt x="1967696" y="891613"/>
                  </a:cubicBezTo>
                  <a:cubicBezTo>
                    <a:pt x="1961536" y="928569"/>
                    <a:pt x="1936908" y="928884"/>
                    <a:pt x="1909823" y="937912"/>
                  </a:cubicBezTo>
                  <a:cubicBezTo>
                    <a:pt x="1882300" y="1020480"/>
                    <a:pt x="1921327" y="920654"/>
                    <a:pt x="1863524" y="1007360"/>
                  </a:cubicBezTo>
                  <a:cubicBezTo>
                    <a:pt x="1856756" y="1017512"/>
                    <a:pt x="1859041" y="1032156"/>
                    <a:pt x="1851950" y="1042084"/>
                  </a:cubicBezTo>
                  <a:cubicBezTo>
                    <a:pt x="1839264" y="1059844"/>
                    <a:pt x="1817758" y="1070223"/>
                    <a:pt x="1805651" y="1088383"/>
                  </a:cubicBezTo>
                  <a:cubicBezTo>
                    <a:pt x="1797935" y="1099958"/>
                    <a:pt x="1788723" y="1110665"/>
                    <a:pt x="1782502" y="1123107"/>
                  </a:cubicBezTo>
                  <a:cubicBezTo>
                    <a:pt x="1777046" y="1134020"/>
                    <a:pt x="1777204" y="1147369"/>
                    <a:pt x="1770927" y="1157831"/>
                  </a:cubicBezTo>
                  <a:cubicBezTo>
                    <a:pt x="1765312" y="1167189"/>
                    <a:pt x="1755494" y="1173264"/>
                    <a:pt x="1747777" y="1180980"/>
                  </a:cubicBezTo>
                  <a:lnTo>
                    <a:pt x="1736203" y="1215704"/>
                  </a:lnTo>
                  <a:lnTo>
                    <a:pt x="1666755" y="1343026"/>
                  </a:lnTo>
                  <a:lnTo>
                    <a:pt x="1956122" y="868464"/>
                  </a:lnTo>
                </a:path>
              </a:pathLst>
            </a:cu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 name="Freeform 20"/>
            <p:cNvSpPr/>
            <p:nvPr/>
          </p:nvSpPr>
          <p:spPr>
            <a:xfrm>
              <a:off x="5791200" y="2938274"/>
              <a:ext cx="511580" cy="440520"/>
            </a:xfrm>
            <a:custGeom>
              <a:avLst/>
              <a:gdLst>
                <a:gd name="connsiteX0" fmla="*/ 0 w 6817489"/>
                <a:gd name="connsiteY0" fmla="*/ 763929 h 5870513"/>
                <a:gd name="connsiteX1" fmla="*/ 0 w 6817489"/>
                <a:gd name="connsiteY1" fmla="*/ 763929 h 5870513"/>
                <a:gd name="connsiteX2" fmla="*/ 81023 w 6817489"/>
                <a:gd name="connsiteY2" fmla="*/ 833377 h 5870513"/>
                <a:gd name="connsiteX3" fmla="*/ 150471 w 6817489"/>
                <a:gd name="connsiteY3" fmla="*/ 856527 h 5870513"/>
                <a:gd name="connsiteX4" fmla="*/ 185195 w 6817489"/>
                <a:gd name="connsiteY4" fmla="*/ 868101 h 5870513"/>
                <a:gd name="connsiteX5" fmla="*/ 219919 w 6817489"/>
                <a:gd name="connsiteY5" fmla="*/ 891251 h 5870513"/>
                <a:gd name="connsiteX6" fmla="*/ 243069 w 6817489"/>
                <a:gd name="connsiteY6" fmla="*/ 914400 h 5870513"/>
                <a:gd name="connsiteX7" fmla="*/ 358816 w 6817489"/>
                <a:gd name="connsiteY7" fmla="*/ 983848 h 5870513"/>
                <a:gd name="connsiteX8" fmla="*/ 370390 w 6817489"/>
                <a:gd name="connsiteY8" fmla="*/ 1018572 h 5870513"/>
                <a:gd name="connsiteX9" fmla="*/ 358816 w 6817489"/>
                <a:gd name="connsiteY9" fmla="*/ 1053296 h 5870513"/>
                <a:gd name="connsiteX10" fmla="*/ 300942 w 6817489"/>
                <a:gd name="connsiteY10" fmla="*/ 1088020 h 5870513"/>
                <a:gd name="connsiteX11" fmla="*/ 219919 w 6817489"/>
                <a:gd name="connsiteY11" fmla="*/ 1099595 h 5870513"/>
                <a:gd name="connsiteX12" fmla="*/ 185195 w 6817489"/>
                <a:gd name="connsiteY12" fmla="*/ 1111170 h 5870513"/>
                <a:gd name="connsiteX13" fmla="*/ 185195 w 6817489"/>
                <a:gd name="connsiteY13" fmla="*/ 1215342 h 5870513"/>
                <a:gd name="connsiteX14" fmla="*/ 219919 w 6817489"/>
                <a:gd name="connsiteY14" fmla="*/ 1226916 h 5870513"/>
                <a:gd name="connsiteX15" fmla="*/ 393540 w 6817489"/>
                <a:gd name="connsiteY15" fmla="*/ 1238491 h 5870513"/>
                <a:gd name="connsiteX16" fmla="*/ 335666 w 6817489"/>
                <a:gd name="connsiteY16" fmla="*/ 1273215 h 5870513"/>
                <a:gd name="connsiteX17" fmla="*/ 312517 w 6817489"/>
                <a:gd name="connsiteY17" fmla="*/ 1296365 h 5870513"/>
                <a:gd name="connsiteX18" fmla="*/ 289368 w 6817489"/>
                <a:gd name="connsiteY18" fmla="*/ 1377387 h 5870513"/>
                <a:gd name="connsiteX19" fmla="*/ 231494 w 6817489"/>
                <a:gd name="connsiteY19" fmla="*/ 1423686 h 5870513"/>
                <a:gd name="connsiteX20" fmla="*/ 208345 w 6817489"/>
                <a:gd name="connsiteY20" fmla="*/ 1458410 h 5870513"/>
                <a:gd name="connsiteX21" fmla="*/ 185195 w 6817489"/>
                <a:gd name="connsiteY21" fmla="*/ 1527858 h 5870513"/>
                <a:gd name="connsiteX22" fmla="*/ 196770 w 6817489"/>
                <a:gd name="connsiteY22" fmla="*/ 1585732 h 5870513"/>
                <a:gd name="connsiteX23" fmla="*/ 208345 w 6817489"/>
                <a:gd name="connsiteY23" fmla="*/ 1620456 h 5870513"/>
                <a:gd name="connsiteX24" fmla="*/ 243069 w 6817489"/>
                <a:gd name="connsiteY24" fmla="*/ 1632030 h 5870513"/>
                <a:gd name="connsiteX25" fmla="*/ 254644 w 6817489"/>
                <a:gd name="connsiteY25" fmla="*/ 1666754 h 5870513"/>
                <a:gd name="connsiteX26" fmla="*/ 289368 w 6817489"/>
                <a:gd name="connsiteY26" fmla="*/ 1689904 h 5870513"/>
                <a:gd name="connsiteX27" fmla="*/ 358816 w 6817489"/>
                <a:gd name="connsiteY27" fmla="*/ 1759352 h 5870513"/>
                <a:gd name="connsiteX28" fmla="*/ 393540 w 6817489"/>
                <a:gd name="connsiteY28" fmla="*/ 1794076 h 5870513"/>
                <a:gd name="connsiteX29" fmla="*/ 486137 w 6817489"/>
                <a:gd name="connsiteY29" fmla="*/ 1909823 h 5870513"/>
                <a:gd name="connsiteX30" fmla="*/ 509287 w 6817489"/>
                <a:gd name="connsiteY30" fmla="*/ 1932972 h 5870513"/>
                <a:gd name="connsiteX31" fmla="*/ 532436 w 6817489"/>
                <a:gd name="connsiteY31" fmla="*/ 2071868 h 5870513"/>
                <a:gd name="connsiteX32" fmla="*/ 497712 w 6817489"/>
                <a:gd name="connsiteY32" fmla="*/ 2314937 h 5870513"/>
                <a:gd name="connsiteX33" fmla="*/ 474563 w 6817489"/>
                <a:gd name="connsiteY33" fmla="*/ 2349661 h 5870513"/>
                <a:gd name="connsiteX34" fmla="*/ 497712 w 6817489"/>
                <a:gd name="connsiteY34" fmla="*/ 2465408 h 5870513"/>
                <a:gd name="connsiteX35" fmla="*/ 578735 w 6817489"/>
                <a:gd name="connsiteY35" fmla="*/ 2500132 h 5870513"/>
                <a:gd name="connsiteX36" fmla="*/ 648183 w 6817489"/>
                <a:gd name="connsiteY36" fmla="*/ 2523281 h 5870513"/>
                <a:gd name="connsiteX37" fmla="*/ 682907 w 6817489"/>
                <a:gd name="connsiteY37" fmla="*/ 2534856 h 5870513"/>
                <a:gd name="connsiteX38" fmla="*/ 717631 w 6817489"/>
                <a:gd name="connsiteY38" fmla="*/ 2558005 h 5870513"/>
                <a:gd name="connsiteX39" fmla="*/ 740780 w 6817489"/>
                <a:gd name="connsiteY39" fmla="*/ 2592729 h 5870513"/>
                <a:gd name="connsiteX40" fmla="*/ 775504 w 6817489"/>
                <a:gd name="connsiteY40" fmla="*/ 2604304 h 5870513"/>
                <a:gd name="connsiteX41" fmla="*/ 752355 w 6817489"/>
                <a:gd name="connsiteY41" fmla="*/ 2720051 h 5870513"/>
                <a:gd name="connsiteX42" fmla="*/ 729206 w 6817489"/>
                <a:gd name="connsiteY42" fmla="*/ 2754775 h 5870513"/>
                <a:gd name="connsiteX43" fmla="*/ 763930 w 6817489"/>
                <a:gd name="connsiteY43" fmla="*/ 2905246 h 5870513"/>
                <a:gd name="connsiteX44" fmla="*/ 798654 w 6817489"/>
                <a:gd name="connsiteY44" fmla="*/ 2916820 h 5870513"/>
                <a:gd name="connsiteX45" fmla="*/ 833378 w 6817489"/>
                <a:gd name="connsiteY45" fmla="*/ 2939970 h 5870513"/>
                <a:gd name="connsiteX46" fmla="*/ 891251 w 6817489"/>
                <a:gd name="connsiteY46" fmla="*/ 2951544 h 5870513"/>
                <a:gd name="connsiteX47" fmla="*/ 902826 w 6817489"/>
                <a:gd name="connsiteY47" fmla="*/ 3055716 h 5870513"/>
                <a:gd name="connsiteX48" fmla="*/ 949125 w 6817489"/>
                <a:gd name="connsiteY48" fmla="*/ 3159889 h 5870513"/>
                <a:gd name="connsiteX49" fmla="*/ 1006998 w 6817489"/>
                <a:gd name="connsiteY49" fmla="*/ 3333509 h 5870513"/>
                <a:gd name="connsiteX50" fmla="*/ 1018573 w 6817489"/>
                <a:gd name="connsiteY50" fmla="*/ 3368233 h 5870513"/>
                <a:gd name="connsiteX51" fmla="*/ 1030147 w 6817489"/>
                <a:gd name="connsiteY51" fmla="*/ 3414532 h 5870513"/>
                <a:gd name="connsiteX52" fmla="*/ 1053297 w 6817489"/>
                <a:gd name="connsiteY52" fmla="*/ 3437681 h 5870513"/>
                <a:gd name="connsiteX53" fmla="*/ 1076446 w 6817489"/>
                <a:gd name="connsiteY53" fmla="*/ 3507129 h 5870513"/>
                <a:gd name="connsiteX54" fmla="*/ 1053297 w 6817489"/>
                <a:gd name="connsiteY54" fmla="*/ 3657600 h 5870513"/>
                <a:gd name="connsiteX55" fmla="*/ 1064871 w 6817489"/>
                <a:gd name="connsiteY55" fmla="*/ 3738623 h 5870513"/>
                <a:gd name="connsiteX56" fmla="*/ 1088021 w 6817489"/>
                <a:gd name="connsiteY56" fmla="*/ 3761772 h 5870513"/>
                <a:gd name="connsiteX57" fmla="*/ 1122745 w 6817489"/>
                <a:gd name="connsiteY57" fmla="*/ 3784921 h 5870513"/>
                <a:gd name="connsiteX58" fmla="*/ 1145894 w 6817489"/>
                <a:gd name="connsiteY58" fmla="*/ 3808071 h 5870513"/>
                <a:gd name="connsiteX59" fmla="*/ 1180618 w 6817489"/>
                <a:gd name="connsiteY59" fmla="*/ 3819646 h 5870513"/>
                <a:gd name="connsiteX60" fmla="*/ 1192193 w 6817489"/>
                <a:gd name="connsiteY60" fmla="*/ 3854370 h 5870513"/>
                <a:gd name="connsiteX61" fmla="*/ 1145894 w 6817489"/>
                <a:gd name="connsiteY61" fmla="*/ 3923818 h 5870513"/>
                <a:gd name="connsiteX62" fmla="*/ 1134319 w 6817489"/>
                <a:gd name="connsiteY62" fmla="*/ 3958542 h 5870513"/>
                <a:gd name="connsiteX63" fmla="*/ 1169044 w 6817489"/>
                <a:gd name="connsiteY63" fmla="*/ 4143737 h 5870513"/>
                <a:gd name="connsiteX64" fmla="*/ 1203768 w 6817489"/>
                <a:gd name="connsiteY64" fmla="*/ 4178461 h 5870513"/>
                <a:gd name="connsiteX65" fmla="*/ 1273216 w 6817489"/>
                <a:gd name="connsiteY65" fmla="*/ 4201610 h 5870513"/>
                <a:gd name="connsiteX66" fmla="*/ 1284790 w 6817489"/>
                <a:gd name="connsiteY66" fmla="*/ 4236334 h 5870513"/>
                <a:gd name="connsiteX67" fmla="*/ 1504709 w 6817489"/>
                <a:gd name="connsiteY67" fmla="*/ 4201610 h 5870513"/>
                <a:gd name="connsiteX68" fmla="*/ 1574157 w 6817489"/>
                <a:gd name="connsiteY68" fmla="*/ 4178461 h 5870513"/>
                <a:gd name="connsiteX69" fmla="*/ 1701479 w 6817489"/>
                <a:gd name="connsiteY69" fmla="*/ 4190035 h 5870513"/>
                <a:gd name="connsiteX70" fmla="*/ 1805651 w 6817489"/>
                <a:gd name="connsiteY70" fmla="*/ 4201610 h 5870513"/>
                <a:gd name="connsiteX71" fmla="*/ 1979271 w 6817489"/>
                <a:gd name="connsiteY71" fmla="*/ 4178461 h 5870513"/>
                <a:gd name="connsiteX72" fmla="*/ 2013995 w 6817489"/>
                <a:gd name="connsiteY72" fmla="*/ 4155311 h 5870513"/>
                <a:gd name="connsiteX73" fmla="*/ 2037145 w 6817489"/>
                <a:gd name="connsiteY73" fmla="*/ 4132162 h 5870513"/>
                <a:gd name="connsiteX74" fmla="*/ 2106593 w 6817489"/>
                <a:gd name="connsiteY74" fmla="*/ 4109013 h 5870513"/>
                <a:gd name="connsiteX75" fmla="*/ 2141317 w 6817489"/>
                <a:gd name="connsiteY75" fmla="*/ 4085863 h 5870513"/>
                <a:gd name="connsiteX76" fmla="*/ 2291788 w 6817489"/>
                <a:gd name="connsiteY76" fmla="*/ 4062714 h 5870513"/>
                <a:gd name="connsiteX77" fmla="*/ 2326512 w 6817489"/>
                <a:gd name="connsiteY77" fmla="*/ 4051139 h 5870513"/>
                <a:gd name="connsiteX78" fmla="*/ 2395960 w 6817489"/>
                <a:gd name="connsiteY78" fmla="*/ 4016415 h 5870513"/>
                <a:gd name="connsiteX79" fmla="*/ 2453833 w 6817489"/>
                <a:gd name="connsiteY79" fmla="*/ 4074289 h 5870513"/>
                <a:gd name="connsiteX80" fmla="*/ 2476983 w 6817489"/>
                <a:gd name="connsiteY80" fmla="*/ 4097438 h 5870513"/>
                <a:gd name="connsiteX81" fmla="*/ 2500132 w 6817489"/>
                <a:gd name="connsiteY81" fmla="*/ 4132162 h 5870513"/>
                <a:gd name="connsiteX82" fmla="*/ 2558006 w 6817489"/>
                <a:gd name="connsiteY82" fmla="*/ 4109013 h 5870513"/>
                <a:gd name="connsiteX83" fmla="*/ 2569580 w 6817489"/>
                <a:gd name="connsiteY83" fmla="*/ 4213185 h 5870513"/>
                <a:gd name="connsiteX84" fmla="*/ 2534856 w 6817489"/>
                <a:gd name="connsiteY84" fmla="*/ 4247909 h 5870513"/>
                <a:gd name="connsiteX85" fmla="*/ 2488557 w 6817489"/>
                <a:gd name="connsiteY85" fmla="*/ 4317357 h 5870513"/>
                <a:gd name="connsiteX86" fmla="*/ 2465408 w 6817489"/>
                <a:gd name="connsiteY86" fmla="*/ 4352081 h 5870513"/>
                <a:gd name="connsiteX87" fmla="*/ 2395960 w 6817489"/>
                <a:gd name="connsiteY87" fmla="*/ 4386805 h 5870513"/>
                <a:gd name="connsiteX88" fmla="*/ 2361236 w 6817489"/>
                <a:gd name="connsiteY88" fmla="*/ 4409954 h 5870513"/>
                <a:gd name="connsiteX89" fmla="*/ 2326512 w 6817489"/>
                <a:gd name="connsiteY89" fmla="*/ 4514127 h 5870513"/>
                <a:gd name="connsiteX90" fmla="*/ 2314937 w 6817489"/>
                <a:gd name="connsiteY90" fmla="*/ 4548851 h 5870513"/>
                <a:gd name="connsiteX91" fmla="*/ 2291788 w 6817489"/>
                <a:gd name="connsiteY91" fmla="*/ 4641448 h 5870513"/>
                <a:gd name="connsiteX92" fmla="*/ 2222340 w 6817489"/>
                <a:gd name="connsiteY92" fmla="*/ 4676172 h 5870513"/>
                <a:gd name="connsiteX93" fmla="*/ 2187616 w 6817489"/>
                <a:gd name="connsiteY93" fmla="*/ 4699321 h 5870513"/>
                <a:gd name="connsiteX94" fmla="*/ 2164466 w 6817489"/>
                <a:gd name="connsiteY94" fmla="*/ 4722471 h 5870513"/>
                <a:gd name="connsiteX95" fmla="*/ 2106593 w 6817489"/>
                <a:gd name="connsiteY95" fmla="*/ 4734046 h 5870513"/>
                <a:gd name="connsiteX96" fmla="*/ 2071869 w 6817489"/>
                <a:gd name="connsiteY96" fmla="*/ 4745620 h 5870513"/>
                <a:gd name="connsiteX97" fmla="*/ 1979271 w 6817489"/>
                <a:gd name="connsiteY97" fmla="*/ 4734046 h 5870513"/>
                <a:gd name="connsiteX98" fmla="*/ 1967697 w 6817489"/>
                <a:gd name="connsiteY98" fmla="*/ 4722471 h 5870513"/>
                <a:gd name="connsiteX99" fmla="*/ 1956122 w 6817489"/>
                <a:gd name="connsiteY99" fmla="*/ 4687747 h 5870513"/>
                <a:gd name="connsiteX100" fmla="*/ 1932973 w 6817489"/>
                <a:gd name="connsiteY100" fmla="*/ 4722471 h 5870513"/>
                <a:gd name="connsiteX101" fmla="*/ 1886674 w 6817489"/>
                <a:gd name="connsiteY101" fmla="*/ 4768770 h 5870513"/>
                <a:gd name="connsiteX102" fmla="*/ 1851950 w 6817489"/>
                <a:gd name="connsiteY102" fmla="*/ 4803494 h 5870513"/>
                <a:gd name="connsiteX103" fmla="*/ 1794076 w 6817489"/>
                <a:gd name="connsiteY103" fmla="*/ 4849792 h 5870513"/>
                <a:gd name="connsiteX104" fmla="*/ 1805651 w 6817489"/>
                <a:gd name="connsiteY104" fmla="*/ 4884516 h 5870513"/>
                <a:gd name="connsiteX105" fmla="*/ 1851950 w 6817489"/>
                <a:gd name="connsiteY105" fmla="*/ 4942390 h 5870513"/>
                <a:gd name="connsiteX106" fmla="*/ 1828800 w 6817489"/>
                <a:gd name="connsiteY106" fmla="*/ 5069711 h 5870513"/>
                <a:gd name="connsiteX107" fmla="*/ 1817226 w 6817489"/>
                <a:gd name="connsiteY107" fmla="*/ 5104435 h 5870513"/>
                <a:gd name="connsiteX108" fmla="*/ 1747778 w 6817489"/>
                <a:gd name="connsiteY108" fmla="*/ 5162309 h 5870513"/>
                <a:gd name="connsiteX109" fmla="*/ 1713054 w 6817489"/>
                <a:gd name="connsiteY109" fmla="*/ 5173884 h 5870513"/>
                <a:gd name="connsiteX110" fmla="*/ 1574157 w 6817489"/>
                <a:gd name="connsiteY110" fmla="*/ 5185458 h 5870513"/>
                <a:gd name="connsiteX111" fmla="*/ 1516284 w 6817489"/>
                <a:gd name="connsiteY111" fmla="*/ 5197033 h 5870513"/>
                <a:gd name="connsiteX112" fmla="*/ 1446836 w 6817489"/>
                <a:gd name="connsiteY112" fmla="*/ 5243332 h 5870513"/>
                <a:gd name="connsiteX113" fmla="*/ 1423687 w 6817489"/>
                <a:gd name="connsiteY113" fmla="*/ 5278056 h 5870513"/>
                <a:gd name="connsiteX114" fmla="*/ 1412112 w 6817489"/>
                <a:gd name="connsiteY114" fmla="*/ 5393803 h 5870513"/>
                <a:gd name="connsiteX115" fmla="*/ 1400537 w 6817489"/>
                <a:gd name="connsiteY115" fmla="*/ 5428527 h 5870513"/>
                <a:gd name="connsiteX116" fmla="*/ 1365813 w 6817489"/>
                <a:gd name="connsiteY116" fmla="*/ 5451676 h 5870513"/>
                <a:gd name="connsiteX117" fmla="*/ 1354238 w 6817489"/>
                <a:gd name="connsiteY117" fmla="*/ 5521124 h 5870513"/>
                <a:gd name="connsiteX118" fmla="*/ 1388963 w 6817489"/>
                <a:gd name="connsiteY118" fmla="*/ 5532699 h 5870513"/>
                <a:gd name="connsiteX119" fmla="*/ 1481560 w 6817489"/>
                <a:gd name="connsiteY119" fmla="*/ 5521124 h 5870513"/>
                <a:gd name="connsiteX120" fmla="*/ 1539433 w 6817489"/>
                <a:gd name="connsiteY120" fmla="*/ 5474825 h 5870513"/>
                <a:gd name="connsiteX121" fmla="*/ 1689904 w 6817489"/>
                <a:gd name="connsiteY121" fmla="*/ 5451676 h 5870513"/>
                <a:gd name="connsiteX122" fmla="*/ 1713054 w 6817489"/>
                <a:gd name="connsiteY122" fmla="*/ 5428527 h 5870513"/>
                <a:gd name="connsiteX123" fmla="*/ 1678330 w 6817489"/>
                <a:gd name="connsiteY123" fmla="*/ 5347504 h 5870513"/>
                <a:gd name="connsiteX124" fmla="*/ 1689904 w 6817489"/>
                <a:gd name="connsiteY124" fmla="*/ 5301205 h 5870513"/>
                <a:gd name="connsiteX125" fmla="*/ 1817226 w 6817489"/>
                <a:gd name="connsiteY125" fmla="*/ 5289630 h 5870513"/>
                <a:gd name="connsiteX126" fmla="*/ 1851950 w 6817489"/>
                <a:gd name="connsiteY126" fmla="*/ 5278056 h 5870513"/>
                <a:gd name="connsiteX127" fmla="*/ 2199190 w 6817489"/>
                <a:gd name="connsiteY127" fmla="*/ 5266481 h 5870513"/>
                <a:gd name="connsiteX128" fmla="*/ 2280213 w 6817489"/>
                <a:gd name="connsiteY128" fmla="*/ 5231757 h 5870513"/>
                <a:gd name="connsiteX129" fmla="*/ 2314937 w 6817489"/>
                <a:gd name="connsiteY129" fmla="*/ 5208608 h 5870513"/>
                <a:gd name="connsiteX130" fmla="*/ 2372811 w 6817489"/>
                <a:gd name="connsiteY130" fmla="*/ 5150734 h 5870513"/>
                <a:gd name="connsiteX131" fmla="*/ 2453833 w 6817489"/>
                <a:gd name="connsiteY131" fmla="*/ 5162309 h 5870513"/>
                <a:gd name="connsiteX132" fmla="*/ 2476983 w 6817489"/>
                <a:gd name="connsiteY132" fmla="*/ 5185458 h 5870513"/>
                <a:gd name="connsiteX133" fmla="*/ 2511707 w 6817489"/>
                <a:gd name="connsiteY133" fmla="*/ 5197033 h 5870513"/>
                <a:gd name="connsiteX134" fmla="*/ 2523282 w 6817489"/>
                <a:gd name="connsiteY134" fmla="*/ 4977114 h 5870513"/>
                <a:gd name="connsiteX135" fmla="*/ 2500132 w 6817489"/>
                <a:gd name="connsiteY135" fmla="*/ 4907666 h 5870513"/>
                <a:gd name="connsiteX136" fmla="*/ 2488557 w 6817489"/>
                <a:gd name="connsiteY136" fmla="*/ 4757195 h 5870513"/>
                <a:gd name="connsiteX137" fmla="*/ 2465408 w 6817489"/>
                <a:gd name="connsiteY137" fmla="*/ 4687747 h 5870513"/>
                <a:gd name="connsiteX138" fmla="*/ 2476983 w 6817489"/>
                <a:gd name="connsiteY138" fmla="*/ 4641448 h 5870513"/>
                <a:gd name="connsiteX139" fmla="*/ 2511707 w 6817489"/>
                <a:gd name="connsiteY139" fmla="*/ 4618299 h 5870513"/>
                <a:gd name="connsiteX140" fmla="*/ 2534856 w 6817489"/>
                <a:gd name="connsiteY140" fmla="*/ 4595149 h 5870513"/>
                <a:gd name="connsiteX141" fmla="*/ 2615879 w 6817489"/>
                <a:gd name="connsiteY141" fmla="*/ 4514127 h 5870513"/>
                <a:gd name="connsiteX142" fmla="*/ 2696902 w 6817489"/>
                <a:gd name="connsiteY142" fmla="*/ 4444678 h 5870513"/>
                <a:gd name="connsiteX143" fmla="*/ 2731626 w 6817489"/>
                <a:gd name="connsiteY143" fmla="*/ 4433104 h 5870513"/>
                <a:gd name="connsiteX144" fmla="*/ 2882097 w 6817489"/>
                <a:gd name="connsiteY144" fmla="*/ 4398380 h 5870513"/>
                <a:gd name="connsiteX145" fmla="*/ 2928395 w 6817489"/>
                <a:gd name="connsiteY145" fmla="*/ 4467828 h 5870513"/>
                <a:gd name="connsiteX146" fmla="*/ 2951545 w 6817489"/>
                <a:gd name="connsiteY146" fmla="*/ 4490977 h 5870513"/>
                <a:gd name="connsiteX147" fmla="*/ 2997844 w 6817489"/>
                <a:gd name="connsiteY147" fmla="*/ 4572000 h 5870513"/>
                <a:gd name="connsiteX148" fmla="*/ 3032568 w 6817489"/>
                <a:gd name="connsiteY148" fmla="*/ 4641448 h 5870513"/>
                <a:gd name="connsiteX149" fmla="*/ 3102016 w 6817489"/>
                <a:gd name="connsiteY149" fmla="*/ 4699321 h 5870513"/>
                <a:gd name="connsiteX150" fmla="*/ 3125165 w 6817489"/>
                <a:gd name="connsiteY150" fmla="*/ 4722471 h 5870513"/>
                <a:gd name="connsiteX151" fmla="*/ 3148314 w 6817489"/>
                <a:gd name="connsiteY151" fmla="*/ 4791919 h 5870513"/>
                <a:gd name="connsiteX152" fmla="*/ 3159889 w 6817489"/>
                <a:gd name="connsiteY152" fmla="*/ 4826643 h 5870513"/>
                <a:gd name="connsiteX153" fmla="*/ 3183038 w 6817489"/>
                <a:gd name="connsiteY153" fmla="*/ 4977114 h 5870513"/>
                <a:gd name="connsiteX154" fmla="*/ 3206188 w 6817489"/>
                <a:gd name="connsiteY154" fmla="*/ 5000263 h 5870513"/>
                <a:gd name="connsiteX155" fmla="*/ 3217763 w 6817489"/>
                <a:gd name="connsiteY155" fmla="*/ 5034987 h 5870513"/>
                <a:gd name="connsiteX156" fmla="*/ 3206188 w 6817489"/>
                <a:gd name="connsiteY156" fmla="*/ 5069711 h 5870513"/>
                <a:gd name="connsiteX157" fmla="*/ 3171464 w 6817489"/>
                <a:gd name="connsiteY157" fmla="*/ 5081286 h 5870513"/>
                <a:gd name="connsiteX158" fmla="*/ 3102016 w 6817489"/>
                <a:gd name="connsiteY158" fmla="*/ 5092861 h 5870513"/>
                <a:gd name="connsiteX159" fmla="*/ 3067292 w 6817489"/>
                <a:gd name="connsiteY159" fmla="*/ 5116010 h 5870513"/>
                <a:gd name="connsiteX160" fmla="*/ 2997844 w 6817489"/>
                <a:gd name="connsiteY160" fmla="*/ 5139159 h 5870513"/>
                <a:gd name="connsiteX161" fmla="*/ 2916821 w 6817489"/>
                <a:gd name="connsiteY161" fmla="*/ 5162309 h 5870513"/>
                <a:gd name="connsiteX162" fmla="*/ 2882097 w 6817489"/>
                <a:gd name="connsiteY162" fmla="*/ 5185458 h 5870513"/>
                <a:gd name="connsiteX163" fmla="*/ 2858947 w 6817489"/>
                <a:gd name="connsiteY163" fmla="*/ 5208608 h 5870513"/>
                <a:gd name="connsiteX164" fmla="*/ 2789499 w 6817489"/>
                <a:gd name="connsiteY164" fmla="*/ 5254906 h 5870513"/>
                <a:gd name="connsiteX165" fmla="*/ 2754775 w 6817489"/>
                <a:gd name="connsiteY165" fmla="*/ 5278056 h 5870513"/>
                <a:gd name="connsiteX166" fmla="*/ 2743200 w 6817489"/>
                <a:gd name="connsiteY166" fmla="*/ 5312780 h 5870513"/>
                <a:gd name="connsiteX167" fmla="*/ 2696902 w 6817489"/>
                <a:gd name="connsiteY167" fmla="*/ 5382228 h 5870513"/>
                <a:gd name="connsiteX168" fmla="*/ 2720051 w 6817489"/>
                <a:gd name="connsiteY168" fmla="*/ 5416952 h 5870513"/>
                <a:gd name="connsiteX169" fmla="*/ 2847373 w 6817489"/>
                <a:gd name="connsiteY169" fmla="*/ 5451676 h 5870513"/>
                <a:gd name="connsiteX170" fmla="*/ 2882097 w 6817489"/>
                <a:gd name="connsiteY170" fmla="*/ 5463251 h 5870513"/>
                <a:gd name="connsiteX171" fmla="*/ 2928395 w 6817489"/>
                <a:gd name="connsiteY171" fmla="*/ 5474825 h 5870513"/>
                <a:gd name="connsiteX172" fmla="*/ 2963119 w 6817489"/>
                <a:gd name="connsiteY172" fmla="*/ 5486400 h 5870513"/>
                <a:gd name="connsiteX173" fmla="*/ 3078866 w 6817489"/>
                <a:gd name="connsiteY173" fmla="*/ 5497975 h 5870513"/>
                <a:gd name="connsiteX174" fmla="*/ 3136740 w 6817489"/>
                <a:gd name="connsiteY174" fmla="*/ 5509549 h 5870513"/>
                <a:gd name="connsiteX175" fmla="*/ 3275636 w 6817489"/>
                <a:gd name="connsiteY175" fmla="*/ 5521124 h 5870513"/>
                <a:gd name="connsiteX176" fmla="*/ 3310360 w 6817489"/>
                <a:gd name="connsiteY176" fmla="*/ 5544273 h 5870513"/>
                <a:gd name="connsiteX177" fmla="*/ 3333509 w 6817489"/>
                <a:gd name="connsiteY177" fmla="*/ 5567423 h 5870513"/>
                <a:gd name="connsiteX178" fmla="*/ 3402957 w 6817489"/>
                <a:gd name="connsiteY178" fmla="*/ 5590572 h 5870513"/>
                <a:gd name="connsiteX179" fmla="*/ 3449256 w 6817489"/>
                <a:gd name="connsiteY179" fmla="*/ 5671595 h 5870513"/>
                <a:gd name="connsiteX180" fmla="*/ 3483980 w 6817489"/>
                <a:gd name="connsiteY180" fmla="*/ 5706319 h 5870513"/>
                <a:gd name="connsiteX181" fmla="*/ 3565003 w 6817489"/>
                <a:gd name="connsiteY181" fmla="*/ 5787342 h 5870513"/>
                <a:gd name="connsiteX182" fmla="*/ 3599727 w 6817489"/>
                <a:gd name="connsiteY182" fmla="*/ 5810491 h 5870513"/>
                <a:gd name="connsiteX183" fmla="*/ 3634451 w 6817489"/>
                <a:gd name="connsiteY183" fmla="*/ 5845215 h 5870513"/>
                <a:gd name="connsiteX184" fmla="*/ 3703899 w 6817489"/>
                <a:gd name="connsiteY184" fmla="*/ 5868365 h 5870513"/>
                <a:gd name="connsiteX185" fmla="*/ 3808071 w 6817489"/>
                <a:gd name="connsiteY185" fmla="*/ 5856790 h 5870513"/>
                <a:gd name="connsiteX186" fmla="*/ 3819646 w 6817489"/>
                <a:gd name="connsiteY186" fmla="*/ 5752618 h 5870513"/>
                <a:gd name="connsiteX187" fmla="*/ 3900669 w 6817489"/>
                <a:gd name="connsiteY187" fmla="*/ 5717894 h 5870513"/>
                <a:gd name="connsiteX188" fmla="*/ 3970117 w 6817489"/>
                <a:gd name="connsiteY188" fmla="*/ 5636871 h 5870513"/>
                <a:gd name="connsiteX189" fmla="*/ 3981692 w 6817489"/>
                <a:gd name="connsiteY189" fmla="*/ 5590572 h 5870513"/>
                <a:gd name="connsiteX190" fmla="*/ 4085864 w 6817489"/>
                <a:gd name="connsiteY190" fmla="*/ 5578997 h 5870513"/>
                <a:gd name="connsiteX191" fmla="*/ 4120588 w 6817489"/>
                <a:gd name="connsiteY191" fmla="*/ 5590572 h 5870513"/>
                <a:gd name="connsiteX192" fmla="*/ 4201611 w 6817489"/>
                <a:gd name="connsiteY192" fmla="*/ 5578997 h 5870513"/>
                <a:gd name="connsiteX193" fmla="*/ 4236335 w 6817489"/>
                <a:gd name="connsiteY193" fmla="*/ 5544273 h 5870513"/>
                <a:gd name="connsiteX194" fmla="*/ 4271059 w 6817489"/>
                <a:gd name="connsiteY194" fmla="*/ 5474825 h 5870513"/>
                <a:gd name="connsiteX195" fmla="*/ 4305783 w 6817489"/>
                <a:gd name="connsiteY195" fmla="*/ 5312780 h 5870513"/>
                <a:gd name="connsiteX196" fmla="*/ 4328932 w 6817489"/>
                <a:gd name="connsiteY196" fmla="*/ 5289630 h 5870513"/>
                <a:gd name="connsiteX197" fmla="*/ 4375231 w 6817489"/>
                <a:gd name="connsiteY197" fmla="*/ 5220182 h 5870513"/>
                <a:gd name="connsiteX198" fmla="*/ 4409955 w 6817489"/>
                <a:gd name="connsiteY198" fmla="*/ 5197033 h 5870513"/>
                <a:gd name="connsiteX199" fmla="*/ 4502552 w 6817489"/>
                <a:gd name="connsiteY199" fmla="*/ 5173884 h 5870513"/>
                <a:gd name="connsiteX200" fmla="*/ 4560426 w 6817489"/>
                <a:gd name="connsiteY200" fmla="*/ 5116010 h 5870513"/>
                <a:gd name="connsiteX201" fmla="*/ 4595150 w 6817489"/>
                <a:gd name="connsiteY201" fmla="*/ 5092861 h 5870513"/>
                <a:gd name="connsiteX202" fmla="*/ 4618299 w 6817489"/>
                <a:gd name="connsiteY202" fmla="*/ 5069711 h 5870513"/>
                <a:gd name="connsiteX203" fmla="*/ 4629874 w 6817489"/>
                <a:gd name="connsiteY203" fmla="*/ 5034987 h 5870513"/>
                <a:gd name="connsiteX204" fmla="*/ 4664598 w 6817489"/>
                <a:gd name="connsiteY204" fmla="*/ 5011838 h 5870513"/>
                <a:gd name="connsiteX205" fmla="*/ 4687747 w 6817489"/>
                <a:gd name="connsiteY205" fmla="*/ 4977114 h 5870513"/>
                <a:gd name="connsiteX206" fmla="*/ 4676173 w 6817489"/>
                <a:gd name="connsiteY206" fmla="*/ 4896091 h 5870513"/>
                <a:gd name="connsiteX207" fmla="*/ 4653023 w 6817489"/>
                <a:gd name="connsiteY207" fmla="*/ 4826643 h 5870513"/>
                <a:gd name="connsiteX208" fmla="*/ 4664598 w 6817489"/>
                <a:gd name="connsiteY208" fmla="*/ 4768770 h 5870513"/>
                <a:gd name="connsiteX209" fmla="*/ 4734046 w 6817489"/>
                <a:gd name="connsiteY209" fmla="*/ 4722471 h 5870513"/>
                <a:gd name="connsiteX210" fmla="*/ 4780345 w 6817489"/>
                <a:gd name="connsiteY210" fmla="*/ 4664597 h 5870513"/>
                <a:gd name="connsiteX211" fmla="*/ 4815069 w 6817489"/>
                <a:gd name="connsiteY211" fmla="*/ 4606724 h 5870513"/>
                <a:gd name="connsiteX212" fmla="*/ 4884517 w 6817489"/>
                <a:gd name="connsiteY212" fmla="*/ 4583575 h 5870513"/>
                <a:gd name="connsiteX213" fmla="*/ 4953965 w 6817489"/>
                <a:gd name="connsiteY213" fmla="*/ 4548851 h 5870513"/>
                <a:gd name="connsiteX214" fmla="*/ 4988689 w 6817489"/>
                <a:gd name="connsiteY214" fmla="*/ 4560425 h 5870513"/>
                <a:gd name="connsiteX215" fmla="*/ 5046563 w 6817489"/>
                <a:gd name="connsiteY215" fmla="*/ 4606724 h 5870513"/>
                <a:gd name="connsiteX216" fmla="*/ 5081287 w 6817489"/>
                <a:gd name="connsiteY216" fmla="*/ 4618299 h 5870513"/>
                <a:gd name="connsiteX217" fmla="*/ 5092861 w 6817489"/>
                <a:gd name="connsiteY217" fmla="*/ 4653023 h 5870513"/>
                <a:gd name="connsiteX218" fmla="*/ 5162309 w 6817489"/>
                <a:gd name="connsiteY218" fmla="*/ 4687747 h 5870513"/>
                <a:gd name="connsiteX219" fmla="*/ 5185459 w 6817489"/>
                <a:gd name="connsiteY219" fmla="*/ 4710896 h 5870513"/>
                <a:gd name="connsiteX220" fmla="*/ 5324355 w 6817489"/>
                <a:gd name="connsiteY220" fmla="*/ 4710896 h 5870513"/>
                <a:gd name="connsiteX221" fmla="*/ 5393803 w 6817489"/>
                <a:gd name="connsiteY221" fmla="*/ 4653023 h 5870513"/>
                <a:gd name="connsiteX222" fmla="*/ 5463251 w 6817489"/>
                <a:gd name="connsiteY222" fmla="*/ 4641448 h 5870513"/>
                <a:gd name="connsiteX223" fmla="*/ 5451676 w 6817489"/>
                <a:gd name="connsiteY223" fmla="*/ 4525701 h 5870513"/>
                <a:gd name="connsiteX224" fmla="*/ 5440102 w 6817489"/>
                <a:gd name="connsiteY224" fmla="*/ 4490977 h 5870513"/>
                <a:gd name="connsiteX225" fmla="*/ 5428527 w 6817489"/>
                <a:gd name="connsiteY225" fmla="*/ 4444678 h 5870513"/>
                <a:gd name="connsiteX226" fmla="*/ 5440102 w 6817489"/>
                <a:gd name="connsiteY226" fmla="*/ 4386805 h 5870513"/>
                <a:gd name="connsiteX227" fmla="*/ 5509550 w 6817489"/>
                <a:gd name="connsiteY227" fmla="*/ 4375230 h 5870513"/>
                <a:gd name="connsiteX228" fmla="*/ 5555849 w 6817489"/>
                <a:gd name="connsiteY228" fmla="*/ 4363656 h 5870513"/>
                <a:gd name="connsiteX229" fmla="*/ 5613722 w 6817489"/>
                <a:gd name="connsiteY229" fmla="*/ 4352081 h 5870513"/>
                <a:gd name="connsiteX230" fmla="*/ 5683170 w 6817489"/>
                <a:gd name="connsiteY230" fmla="*/ 4317357 h 5870513"/>
                <a:gd name="connsiteX231" fmla="*/ 5741044 w 6817489"/>
                <a:gd name="connsiteY231" fmla="*/ 4271058 h 5870513"/>
                <a:gd name="connsiteX232" fmla="*/ 5856790 w 6817489"/>
                <a:gd name="connsiteY232" fmla="*/ 4282633 h 5870513"/>
                <a:gd name="connsiteX233" fmla="*/ 5891514 w 6817489"/>
                <a:gd name="connsiteY233" fmla="*/ 4294208 h 5870513"/>
                <a:gd name="connsiteX234" fmla="*/ 5903089 w 6817489"/>
                <a:gd name="connsiteY234" fmla="*/ 4328932 h 5870513"/>
                <a:gd name="connsiteX235" fmla="*/ 5926238 w 6817489"/>
                <a:gd name="connsiteY235" fmla="*/ 4363656 h 5870513"/>
                <a:gd name="connsiteX236" fmla="*/ 5949388 w 6817489"/>
                <a:gd name="connsiteY236" fmla="*/ 4433104 h 5870513"/>
                <a:gd name="connsiteX237" fmla="*/ 6018836 w 6817489"/>
                <a:gd name="connsiteY237" fmla="*/ 4467828 h 5870513"/>
                <a:gd name="connsiteX238" fmla="*/ 6111433 w 6817489"/>
                <a:gd name="connsiteY238" fmla="*/ 4456253 h 5870513"/>
                <a:gd name="connsiteX239" fmla="*/ 6146157 w 6817489"/>
                <a:gd name="connsiteY239" fmla="*/ 4433104 h 5870513"/>
                <a:gd name="connsiteX240" fmla="*/ 6180882 w 6817489"/>
                <a:gd name="connsiteY240" fmla="*/ 4421529 h 5870513"/>
                <a:gd name="connsiteX241" fmla="*/ 6192456 w 6817489"/>
                <a:gd name="connsiteY241" fmla="*/ 4375230 h 5870513"/>
                <a:gd name="connsiteX242" fmla="*/ 6215606 w 6817489"/>
                <a:gd name="connsiteY242" fmla="*/ 4352081 h 5870513"/>
                <a:gd name="connsiteX243" fmla="*/ 6296628 w 6817489"/>
                <a:gd name="connsiteY243" fmla="*/ 4317357 h 5870513"/>
                <a:gd name="connsiteX244" fmla="*/ 6366076 w 6817489"/>
                <a:gd name="connsiteY244" fmla="*/ 4340506 h 5870513"/>
                <a:gd name="connsiteX245" fmla="*/ 6435525 w 6817489"/>
                <a:gd name="connsiteY245" fmla="*/ 4375230 h 5870513"/>
                <a:gd name="connsiteX246" fmla="*/ 6470249 w 6817489"/>
                <a:gd name="connsiteY246" fmla="*/ 4398380 h 5870513"/>
                <a:gd name="connsiteX247" fmla="*/ 6504973 w 6817489"/>
                <a:gd name="connsiteY247" fmla="*/ 4409954 h 5870513"/>
                <a:gd name="connsiteX248" fmla="*/ 6562846 w 6817489"/>
                <a:gd name="connsiteY248" fmla="*/ 4444678 h 5870513"/>
                <a:gd name="connsiteX249" fmla="*/ 6585995 w 6817489"/>
                <a:gd name="connsiteY249" fmla="*/ 4467828 h 5870513"/>
                <a:gd name="connsiteX250" fmla="*/ 6724892 w 6817489"/>
                <a:gd name="connsiteY250" fmla="*/ 4490977 h 5870513"/>
                <a:gd name="connsiteX251" fmla="*/ 6794340 w 6817489"/>
                <a:gd name="connsiteY251" fmla="*/ 4514127 h 5870513"/>
                <a:gd name="connsiteX252" fmla="*/ 6771190 w 6817489"/>
                <a:gd name="connsiteY252" fmla="*/ 4352081 h 5870513"/>
                <a:gd name="connsiteX253" fmla="*/ 6794340 w 6817489"/>
                <a:gd name="connsiteY253" fmla="*/ 4236334 h 5870513"/>
                <a:gd name="connsiteX254" fmla="*/ 6817489 w 6817489"/>
                <a:gd name="connsiteY254" fmla="*/ 4201610 h 5870513"/>
                <a:gd name="connsiteX255" fmla="*/ 6759616 w 6817489"/>
                <a:gd name="connsiteY255" fmla="*/ 4097438 h 5870513"/>
                <a:gd name="connsiteX256" fmla="*/ 6690168 w 6817489"/>
                <a:gd name="connsiteY256" fmla="*/ 4016415 h 5870513"/>
                <a:gd name="connsiteX257" fmla="*/ 6678593 w 6817489"/>
                <a:gd name="connsiteY257" fmla="*/ 3946967 h 5870513"/>
                <a:gd name="connsiteX258" fmla="*/ 6597570 w 6817489"/>
                <a:gd name="connsiteY258" fmla="*/ 3912243 h 5870513"/>
                <a:gd name="connsiteX259" fmla="*/ 6458674 w 6817489"/>
                <a:gd name="connsiteY259" fmla="*/ 3877519 h 5870513"/>
                <a:gd name="connsiteX260" fmla="*/ 6389226 w 6817489"/>
                <a:gd name="connsiteY260" fmla="*/ 3842795 h 5870513"/>
                <a:gd name="connsiteX261" fmla="*/ 6331352 w 6817489"/>
                <a:gd name="connsiteY261" fmla="*/ 3808071 h 5870513"/>
                <a:gd name="connsiteX262" fmla="*/ 6308203 w 6817489"/>
                <a:gd name="connsiteY262" fmla="*/ 3784921 h 5870513"/>
                <a:gd name="connsiteX263" fmla="*/ 6273479 w 6817489"/>
                <a:gd name="connsiteY263" fmla="*/ 3761772 h 5870513"/>
                <a:gd name="connsiteX264" fmla="*/ 6238755 w 6817489"/>
                <a:gd name="connsiteY264" fmla="*/ 3750197 h 5870513"/>
                <a:gd name="connsiteX265" fmla="*/ 6169307 w 6817489"/>
                <a:gd name="connsiteY265" fmla="*/ 3703899 h 5870513"/>
                <a:gd name="connsiteX266" fmla="*/ 6134583 w 6817489"/>
                <a:gd name="connsiteY266" fmla="*/ 3680749 h 5870513"/>
                <a:gd name="connsiteX267" fmla="*/ 6099859 w 6817489"/>
                <a:gd name="connsiteY267" fmla="*/ 3669175 h 5870513"/>
                <a:gd name="connsiteX268" fmla="*/ 6065135 w 6817489"/>
                <a:gd name="connsiteY268" fmla="*/ 3611301 h 5870513"/>
                <a:gd name="connsiteX269" fmla="*/ 6041985 w 6817489"/>
                <a:gd name="connsiteY269" fmla="*/ 3588152 h 5870513"/>
                <a:gd name="connsiteX270" fmla="*/ 6030411 w 6817489"/>
                <a:gd name="connsiteY270" fmla="*/ 3472405 h 5870513"/>
                <a:gd name="connsiteX271" fmla="*/ 6065135 w 6817489"/>
                <a:gd name="connsiteY271" fmla="*/ 3460830 h 5870513"/>
                <a:gd name="connsiteX272" fmla="*/ 6076709 w 6817489"/>
                <a:gd name="connsiteY272" fmla="*/ 3391382 h 5870513"/>
                <a:gd name="connsiteX273" fmla="*/ 6041985 w 6817489"/>
                <a:gd name="connsiteY273" fmla="*/ 3379808 h 5870513"/>
                <a:gd name="connsiteX274" fmla="*/ 6018836 w 6817489"/>
                <a:gd name="connsiteY274" fmla="*/ 3356658 h 5870513"/>
                <a:gd name="connsiteX275" fmla="*/ 5949388 w 6817489"/>
                <a:gd name="connsiteY275" fmla="*/ 3333509 h 5870513"/>
                <a:gd name="connsiteX276" fmla="*/ 5879940 w 6817489"/>
                <a:gd name="connsiteY276" fmla="*/ 3240911 h 5870513"/>
                <a:gd name="connsiteX277" fmla="*/ 5868365 w 6817489"/>
                <a:gd name="connsiteY277" fmla="*/ 3206187 h 5870513"/>
                <a:gd name="connsiteX278" fmla="*/ 5833641 w 6817489"/>
                <a:gd name="connsiteY278" fmla="*/ 3136739 h 5870513"/>
                <a:gd name="connsiteX279" fmla="*/ 5822066 w 6817489"/>
                <a:gd name="connsiteY279" fmla="*/ 3078866 h 5870513"/>
                <a:gd name="connsiteX280" fmla="*/ 5787342 w 6817489"/>
                <a:gd name="connsiteY280" fmla="*/ 3020992 h 5870513"/>
                <a:gd name="connsiteX281" fmla="*/ 5648446 w 6817489"/>
                <a:gd name="connsiteY281" fmla="*/ 2997843 h 5870513"/>
                <a:gd name="connsiteX282" fmla="*/ 5625297 w 6817489"/>
                <a:gd name="connsiteY282" fmla="*/ 2963119 h 5870513"/>
                <a:gd name="connsiteX283" fmla="*/ 5613722 w 6817489"/>
                <a:gd name="connsiteY283" fmla="*/ 2928395 h 5870513"/>
                <a:gd name="connsiteX284" fmla="*/ 5578998 w 6817489"/>
                <a:gd name="connsiteY284" fmla="*/ 2893671 h 5870513"/>
                <a:gd name="connsiteX285" fmla="*/ 5567423 w 6817489"/>
                <a:gd name="connsiteY285" fmla="*/ 2858947 h 5870513"/>
                <a:gd name="connsiteX286" fmla="*/ 5532699 w 6817489"/>
                <a:gd name="connsiteY286" fmla="*/ 2870521 h 5870513"/>
                <a:gd name="connsiteX287" fmla="*/ 5521125 w 6817489"/>
                <a:gd name="connsiteY287" fmla="*/ 2905246 h 5870513"/>
                <a:gd name="connsiteX288" fmla="*/ 5544274 w 6817489"/>
                <a:gd name="connsiteY288" fmla="*/ 2870521 h 5870513"/>
                <a:gd name="connsiteX289" fmla="*/ 5578998 w 6817489"/>
                <a:gd name="connsiteY289" fmla="*/ 2801073 h 5870513"/>
                <a:gd name="connsiteX290" fmla="*/ 5567423 w 6817489"/>
                <a:gd name="connsiteY290" fmla="*/ 2731625 h 5870513"/>
                <a:gd name="connsiteX291" fmla="*/ 5463251 w 6817489"/>
                <a:gd name="connsiteY291" fmla="*/ 2673752 h 5870513"/>
                <a:gd name="connsiteX292" fmla="*/ 5393803 w 6817489"/>
                <a:gd name="connsiteY292" fmla="*/ 2650603 h 5870513"/>
                <a:gd name="connsiteX293" fmla="*/ 5359079 w 6817489"/>
                <a:gd name="connsiteY293" fmla="*/ 2639028 h 5870513"/>
                <a:gd name="connsiteX294" fmla="*/ 5254907 w 6817489"/>
                <a:gd name="connsiteY294" fmla="*/ 2581154 h 5870513"/>
                <a:gd name="connsiteX295" fmla="*/ 5197033 w 6817489"/>
                <a:gd name="connsiteY295" fmla="*/ 2546430 h 5870513"/>
                <a:gd name="connsiteX296" fmla="*/ 5162309 w 6817489"/>
                <a:gd name="connsiteY296" fmla="*/ 2523281 h 5870513"/>
                <a:gd name="connsiteX297" fmla="*/ 5092861 w 6817489"/>
                <a:gd name="connsiteY297" fmla="*/ 2500132 h 5870513"/>
                <a:gd name="connsiteX298" fmla="*/ 5023413 w 6817489"/>
                <a:gd name="connsiteY298" fmla="*/ 2453833 h 5870513"/>
                <a:gd name="connsiteX299" fmla="*/ 4988689 w 6817489"/>
                <a:gd name="connsiteY299" fmla="*/ 2442258 h 5870513"/>
                <a:gd name="connsiteX300" fmla="*/ 4953965 w 6817489"/>
                <a:gd name="connsiteY300" fmla="*/ 2419109 h 5870513"/>
                <a:gd name="connsiteX301" fmla="*/ 4919241 w 6817489"/>
                <a:gd name="connsiteY301" fmla="*/ 2407534 h 5870513"/>
                <a:gd name="connsiteX302" fmla="*/ 4884517 w 6817489"/>
                <a:gd name="connsiteY302" fmla="*/ 2384385 h 5870513"/>
                <a:gd name="connsiteX303" fmla="*/ 4791919 w 6817489"/>
                <a:gd name="connsiteY303" fmla="*/ 2361235 h 5870513"/>
                <a:gd name="connsiteX304" fmla="*/ 4757195 w 6817489"/>
                <a:gd name="connsiteY304" fmla="*/ 2349661 h 5870513"/>
                <a:gd name="connsiteX305" fmla="*/ 4664598 w 6817489"/>
                <a:gd name="connsiteY305" fmla="*/ 2326511 h 5870513"/>
                <a:gd name="connsiteX306" fmla="*/ 4629874 w 6817489"/>
                <a:gd name="connsiteY306" fmla="*/ 2257063 h 5870513"/>
                <a:gd name="connsiteX307" fmla="*/ 4664598 w 6817489"/>
                <a:gd name="connsiteY307" fmla="*/ 2233914 h 5870513"/>
                <a:gd name="connsiteX308" fmla="*/ 4676173 w 6817489"/>
                <a:gd name="connsiteY308" fmla="*/ 2187615 h 5870513"/>
                <a:gd name="connsiteX309" fmla="*/ 4687747 w 6817489"/>
                <a:gd name="connsiteY309" fmla="*/ 2152891 h 5870513"/>
                <a:gd name="connsiteX310" fmla="*/ 4676173 w 6817489"/>
                <a:gd name="connsiteY310" fmla="*/ 2095018 h 5870513"/>
                <a:gd name="connsiteX311" fmla="*/ 4572000 w 6817489"/>
                <a:gd name="connsiteY311" fmla="*/ 2106592 h 5870513"/>
                <a:gd name="connsiteX312" fmla="*/ 4502552 w 6817489"/>
                <a:gd name="connsiteY312" fmla="*/ 2129742 h 5870513"/>
                <a:gd name="connsiteX313" fmla="*/ 4421530 w 6817489"/>
                <a:gd name="connsiteY313" fmla="*/ 2141316 h 5870513"/>
                <a:gd name="connsiteX314" fmla="*/ 4386806 w 6817489"/>
                <a:gd name="connsiteY314" fmla="*/ 2152891 h 5870513"/>
                <a:gd name="connsiteX315" fmla="*/ 4375231 w 6817489"/>
                <a:gd name="connsiteY315" fmla="*/ 2118167 h 5870513"/>
                <a:gd name="connsiteX316" fmla="*/ 4352082 w 6817489"/>
                <a:gd name="connsiteY316" fmla="*/ 2083443 h 5870513"/>
                <a:gd name="connsiteX317" fmla="*/ 4317357 w 6817489"/>
                <a:gd name="connsiteY317" fmla="*/ 2071868 h 5870513"/>
                <a:gd name="connsiteX318" fmla="*/ 4236335 w 6817489"/>
                <a:gd name="connsiteY318" fmla="*/ 2060294 h 5870513"/>
                <a:gd name="connsiteX319" fmla="*/ 4143737 w 6817489"/>
                <a:gd name="connsiteY319" fmla="*/ 1979271 h 5870513"/>
                <a:gd name="connsiteX320" fmla="*/ 4120588 w 6817489"/>
                <a:gd name="connsiteY320" fmla="*/ 1956121 h 5870513"/>
                <a:gd name="connsiteX321" fmla="*/ 4085864 w 6817489"/>
                <a:gd name="connsiteY321" fmla="*/ 1932972 h 5870513"/>
                <a:gd name="connsiteX322" fmla="*/ 4062714 w 6817489"/>
                <a:gd name="connsiteY322" fmla="*/ 1909823 h 5870513"/>
                <a:gd name="connsiteX323" fmla="*/ 4016416 w 6817489"/>
                <a:gd name="connsiteY323" fmla="*/ 1898248 h 5870513"/>
                <a:gd name="connsiteX324" fmla="*/ 3993266 w 6817489"/>
                <a:gd name="connsiteY324" fmla="*/ 1875099 h 5870513"/>
                <a:gd name="connsiteX325" fmla="*/ 3923818 w 6817489"/>
                <a:gd name="connsiteY325" fmla="*/ 1851949 h 5870513"/>
                <a:gd name="connsiteX326" fmla="*/ 3889094 w 6817489"/>
                <a:gd name="connsiteY326" fmla="*/ 1817225 h 5870513"/>
                <a:gd name="connsiteX327" fmla="*/ 3865945 w 6817489"/>
                <a:gd name="connsiteY327" fmla="*/ 1747777 h 5870513"/>
                <a:gd name="connsiteX328" fmla="*/ 3877519 w 6817489"/>
                <a:gd name="connsiteY328" fmla="*/ 1689904 h 5870513"/>
                <a:gd name="connsiteX329" fmla="*/ 3889094 w 6817489"/>
                <a:gd name="connsiteY329" fmla="*/ 1655180 h 5870513"/>
                <a:gd name="connsiteX330" fmla="*/ 3831221 w 6817489"/>
                <a:gd name="connsiteY330" fmla="*/ 1620456 h 5870513"/>
                <a:gd name="connsiteX331" fmla="*/ 3750198 w 6817489"/>
                <a:gd name="connsiteY331" fmla="*/ 1597306 h 5870513"/>
                <a:gd name="connsiteX332" fmla="*/ 3657600 w 6817489"/>
                <a:gd name="connsiteY332" fmla="*/ 1527858 h 5870513"/>
                <a:gd name="connsiteX333" fmla="*/ 3622876 w 6817489"/>
                <a:gd name="connsiteY333" fmla="*/ 1469985 h 5870513"/>
                <a:gd name="connsiteX334" fmla="*/ 3611302 w 6817489"/>
                <a:gd name="connsiteY334" fmla="*/ 1435261 h 5870513"/>
                <a:gd name="connsiteX335" fmla="*/ 3588152 w 6817489"/>
                <a:gd name="connsiteY335" fmla="*/ 1412111 h 5870513"/>
                <a:gd name="connsiteX336" fmla="*/ 3518704 w 6817489"/>
                <a:gd name="connsiteY336" fmla="*/ 1319514 h 5870513"/>
                <a:gd name="connsiteX337" fmla="*/ 3507130 w 6817489"/>
                <a:gd name="connsiteY337" fmla="*/ 1284790 h 5870513"/>
                <a:gd name="connsiteX338" fmla="*/ 3449256 w 6817489"/>
                <a:gd name="connsiteY338" fmla="*/ 1226916 h 5870513"/>
                <a:gd name="connsiteX339" fmla="*/ 3402957 w 6817489"/>
                <a:gd name="connsiteY339" fmla="*/ 1134319 h 5870513"/>
                <a:gd name="connsiteX340" fmla="*/ 3391383 w 6817489"/>
                <a:gd name="connsiteY340" fmla="*/ 1088020 h 5870513"/>
                <a:gd name="connsiteX341" fmla="*/ 3379808 w 6817489"/>
                <a:gd name="connsiteY341" fmla="*/ 1053296 h 5870513"/>
                <a:gd name="connsiteX342" fmla="*/ 3414532 w 6817489"/>
                <a:gd name="connsiteY342" fmla="*/ 972273 h 5870513"/>
                <a:gd name="connsiteX343" fmla="*/ 3426107 w 6817489"/>
                <a:gd name="connsiteY343" fmla="*/ 937549 h 5870513"/>
                <a:gd name="connsiteX344" fmla="*/ 3321935 w 6817489"/>
                <a:gd name="connsiteY344" fmla="*/ 914400 h 5870513"/>
                <a:gd name="connsiteX345" fmla="*/ 3264061 w 6817489"/>
                <a:gd name="connsiteY345" fmla="*/ 983848 h 5870513"/>
                <a:gd name="connsiteX346" fmla="*/ 3194613 w 6817489"/>
                <a:gd name="connsiteY346" fmla="*/ 1030147 h 5870513"/>
                <a:gd name="connsiteX347" fmla="*/ 3159889 w 6817489"/>
                <a:gd name="connsiteY347" fmla="*/ 1064871 h 5870513"/>
                <a:gd name="connsiteX348" fmla="*/ 3055717 w 6817489"/>
                <a:gd name="connsiteY348" fmla="*/ 1053296 h 5870513"/>
                <a:gd name="connsiteX349" fmla="*/ 3020993 w 6817489"/>
                <a:gd name="connsiteY349" fmla="*/ 1041721 h 5870513"/>
                <a:gd name="connsiteX350" fmla="*/ 2986269 w 6817489"/>
                <a:gd name="connsiteY350" fmla="*/ 1030147 h 5870513"/>
                <a:gd name="connsiteX351" fmla="*/ 2974694 w 6817489"/>
                <a:gd name="connsiteY351" fmla="*/ 995423 h 5870513"/>
                <a:gd name="connsiteX352" fmla="*/ 2731626 w 6817489"/>
                <a:gd name="connsiteY352" fmla="*/ 960699 h 5870513"/>
                <a:gd name="connsiteX353" fmla="*/ 2639028 w 6817489"/>
                <a:gd name="connsiteY353" fmla="*/ 891251 h 5870513"/>
                <a:gd name="connsiteX354" fmla="*/ 2569580 w 6817489"/>
                <a:gd name="connsiteY354" fmla="*/ 868101 h 5870513"/>
                <a:gd name="connsiteX355" fmla="*/ 2534856 w 6817489"/>
                <a:gd name="connsiteY355" fmla="*/ 856527 h 5870513"/>
                <a:gd name="connsiteX356" fmla="*/ 2523282 w 6817489"/>
                <a:gd name="connsiteY356" fmla="*/ 821803 h 5870513"/>
                <a:gd name="connsiteX357" fmla="*/ 2500132 w 6817489"/>
                <a:gd name="connsiteY357" fmla="*/ 798653 h 5870513"/>
                <a:gd name="connsiteX358" fmla="*/ 2511707 w 6817489"/>
                <a:gd name="connsiteY358" fmla="*/ 706056 h 5870513"/>
                <a:gd name="connsiteX359" fmla="*/ 2534856 w 6817489"/>
                <a:gd name="connsiteY359" fmla="*/ 682906 h 5870513"/>
                <a:gd name="connsiteX360" fmla="*/ 2801074 w 6817489"/>
                <a:gd name="connsiteY360" fmla="*/ 671332 h 5870513"/>
                <a:gd name="connsiteX361" fmla="*/ 2858947 w 6817489"/>
                <a:gd name="connsiteY361" fmla="*/ 590309 h 5870513"/>
                <a:gd name="connsiteX362" fmla="*/ 2882097 w 6817489"/>
                <a:gd name="connsiteY362" fmla="*/ 613458 h 5870513"/>
                <a:gd name="connsiteX363" fmla="*/ 2905246 w 6817489"/>
                <a:gd name="connsiteY363" fmla="*/ 520861 h 5870513"/>
                <a:gd name="connsiteX364" fmla="*/ 2963119 w 6817489"/>
                <a:gd name="connsiteY364" fmla="*/ 497711 h 5870513"/>
                <a:gd name="connsiteX365" fmla="*/ 3032568 w 6817489"/>
                <a:gd name="connsiteY365" fmla="*/ 474562 h 5870513"/>
                <a:gd name="connsiteX366" fmla="*/ 3067292 w 6817489"/>
                <a:gd name="connsiteY366" fmla="*/ 486137 h 5870513"/>
                <a:gd name="connsiteX367" fmla="*/ 3345084 w 6817489"/>
                <a:gd name="connsiteY367" fmla="*/ 462987 h 5870513"/>
                <a:gd name="connsiteX368" fmla="*/ 3310360 w 6817489"/>
                <a:gd name="connsiteY368" fmla="*/ 451413 h 5870513"/>
                <a:gd name="connsiteX369" fmla="*/ 3298785 w 6817489"/>
                <a:gd name="connsiteY369" fmla="*/ 405114 h 5870513"/>
                <a:gd name="connsiteX370" fmla="*/ 3217763 w 6817489"/>
                <a:gd name="connsiteY370" fmla="*/ 324091 h 5870513"/>
                <a:gd name="connsiteX371" fmla="*/ 3194613 w 6817489"/>
                <a:gd name="connsiteY371" fmla="*/ 300942 h 5870513"/>
                <a:gd name="connsiteX372" fmla="*/ 2997844 w 6817489"/>
                <a:gd name="connsiteY372" fmla="*/ 277792 h 5870513"/>
                <a:gd name="connsiteX373" fmla="*/ 2905246 w 6817489"/>
                <a:gd name="connsiteY373" fmla="*/ 208344 h 5870513"/>
                <a:gd name="connsiteX374" fmla="*/ 2766350 w 6817489"/>
                <a:gd name="connsiteY374" fmla="*/ 219919 h 5870513"/>
                <a:gd name="connsiteX375" fmla="*/ 2720051 w 6817489"/>
                <a:gd name="connsiteY375" fmla="*/ 231494 h 5870513"/>
                <a:gd name="connsiteX376" fmla="*/ 2546431 w 6817489"/>
                <a:gd name="connsiteY376" fmla="*/ 243068 h 5870513"/>
                <a:gd name="connsiteX377" fmla="*/ 2442259 w 6817489"/>
                <a:gd name="connsiteY377" fmla="*/ 254643 h 5870513"/>
                <a:gd name="connsiteX378" fmla="*/ 2407535 w 6817489"/>
                <a:gd name="connsiteY378" fmla="*/ 277792 h 5870513"/>
                <a:gd name="connsiteX379" fmla="*/ 2349661 w 6817489"/>
                <a:gd name="connsiteY379" fmla="*/ 335666 h 5870513"/>
                <a:gd name="connsiteX380" fmla="*/ 2338087 w 6817489"/>
                <a:gd name="connsiteY380" fmla="*/ 370390 h 5870513"/>
                <a:gd name="connsiteX381" fmla="*/ 2280213 w 6817489"/>
                <a:gd name="connsiteY381" fmla="*/ 405114 h 5870513"/>
                <a:gd name="connsiteX382" fmla="*/ 2199190 w 6817489"/>
                <a:gd name="connsiteY382" fmla="*/ 439838 h 5870513"/>
                <a:gd name="connsiteX383" fmla="*/ 2048719 w 6817489"/>
                <a:gd name="connsiteY383" fmla="*/ 405114 h 5870513"/>
                <a:gd name="connsiteX384" fmla="*/ 2037145 w 6817489"/>
                <a:gd name="connsiteY384" fmla="*/ 370390 h 5870513"/>
                <a:gd name="connsiteX385" fmla="*/ 2048719 w 6817489"/>
                <a:gd name="connsiteY385" fmla="*/ 219919 h 5870513"/>
                <a:gd name="connsiteX386" fmla="*/ 2095018 w 6817489"/>
                <a:gd name="connsiteY386" fmla="*/ 150471 h 5870513"/>
                <a:gd name="connsiteX387" fmla="*/ 2083444 w 6817489"/>
                <a:gd name="connsiteY387" fmla="*/ 34724 h 5870513"/>
                <a:gd name="connsiteX388" fmla="*/ 2048719 w 6817489"/>
                <a:gd name="connsiteY388" fmla="*/ 11575 h 5870513"/>
                <a:gd name="connsiteX389" fmla="*/ 1932973 w 6817489"/>
                <a:gd name="connsiteY389" fmla="*/ 0 h 5870513"/>
                <a:gd name="connsiteX390" fmla="*/ 1828800 w 6817489"/>
                <a:gd name="connsiteY390" fmla="*/ 23149 h 5870513"/>
                <a:gd name="connsiteX391" fmla="*/ 1736203 w 6817489"/>
                <a:gd name="connsiteY391" fmla="*/ 92597 h 5870513"/>
                <a:gd name="connsiteX392" fmla="*/ 1666755 w 6817489"/>
                <a:gd name="connsiteY392" fmla="*/ 138896 h 5870513"/>
                <a:gd name="connsiteX393" fmla="*/ 1632031 w 6817489"/>
                <a:gd name="connsiteY393" fmla="*/ 150471 h 5870513"/>
                <a:gd name="connsiteX394" fmla="*/ 1597307 w 6817489"/>
                <a:gd name="connsiteY394" fmla="*/ 173620 h 5870513"/>
                <a:gd name="connsiteX395" fmla="*/ 1539433 w 6817489"/>
                <a:gd name="connsiteY395" fmla="*/ 185195 h 5870513"/>
                <a:gd name="connsiteX396" fmla="*/ 1504709 w 6817489"/>
                <a:gd name="connsiteY396" fmla="*/ 196770 h 5870513"/>
                <a:gd name="connsiteX397" fmla="*/ 1400537 w 6817489"/>
                <a:gd name="connsiteY397" fmla="*/ 185195 h 5870513"/>
                <a:gd name="connsiteX398" fmla="*/ 1319514 w 6817489"/>
                <a:gd name="connsiteY398" fmla="*/ 173620 h 5870513"/>
                <a:gd name="connsiteX399" fmla="*/ 1250066 w 6817489"/>
                <a:gd name="connsiteY399" fmla="*/ 185195 h 5870513"/>
                <a:gd name="connsiteX400" fmla="*/ 1180618 w 6817489"/>
                <a:gd name="connsiteY400" fmla="*/ 231494 h 5870513"/>
                <a:gd name="connsiteX401" fmla="*/ 1145894 w 6817489"/>
                <a:gd name="connsiteY401" fmla="*/ 254643 h 5870513"/>
                <a:gd name="connsiteX402" fmla="*/ 1076446 w 6817489"/>
                <a:gd name="connsiteY402" fmla="*/ 277792 h 5870513"/>
                <a:gd name="connsiteX403" fmla="*/ 856527 w 6817489"/>
                <a:gd name="connsiteY403" fmla="*/ 266218 h 5870513"/>
                <a:gd name="connsiteX404" fmla="*/ 752355 w 6817489"/>
                <a:gd name="connsiteY404" fmla="*/ 254643 h 5870513"/>
                <a:gd name="connsiteX405" fmla="*/ 613459 w 6817489"/>
                <a:gd name="connsiteY405" fmla="*/ 266218 h 5870513"/>
                <a:gd name="connsiteX406" fmla="*/ 544011 w 6817489"/>
                <a:gd name="connsiteY406" fmla="*/ 289367 h 5870513"/>
                <a:gd name="connsiteX407" fmla="*/ 474563 w 6817489"/>
                <a:gd name="connsiteY407" fmla="*/ 324091 h 5870513"/>
                <a:gd name="connsiteX408" fmla="*/ 439838 w 6817489"/>
                <a:gd name="connsiteY408" fmla="*/ 347240 h 5870513"/>
                <a:gd name="connsiteX409" fmla="*/ 370390 w 6817489"/>
                <a:gd name="connsiteY409" fmla="*/ 370390 h 5870513"/>
                <a:gd name="connsiteX410" fmla="*/ 335666 w 6817489"/>
                <a:gd name="connsiteY410" fmla="*/ 393539 h 5870513"/>
                <a:gd name="connsiteX411" fmla="*/ 266218 w 6817489"/>
                <a:gd name="connsiteY411" fmla="*/ 416689 h 5870513"/>
                <a:gd name="connsiteX412" fmla="*/ 231494 w 6817489"/>
                <a:gd name="connsiteY412" fmla="*/ 428263 h 5870513"/>
                <a:gd name="connsiteX413" fmla="*/ 173621 w 6817489"/>
                <a:gd name="connsiteY413" fmla="*/ 486137 h 5870513"/>
                <a:gd name="connsiteX414" fmla="*/ 115747 w 6817489"/>
                <a:gd name="connsiteY414" fmla="*/ 544010 h 5870513"/>
                <a:gd name="connsiteX415" fmla="*/ 69449 w 6817489"/>
                <a:gd name="connsiteY415" fmla="*/ 636608 h 5870513"/>
                <a:gd name="connsiteX416" fmla="*/ 57874 w 6817489"/>
                <a:gd name="connsiteY416" fmla="*/ 671332 h 5870513"/>
                <a:gd name="connsiteX417" fmla="*/ 46299 w 6817489"/>
                <a:gd name="connsiteY417" fmla="*/ 717630 h 5870513"/>
                <a:gd name="connsiteX418" fmla="*/ 0 w 6817489"/>
                <a:gd name="connsiteY418" fmla="*/ 763929 h 5870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Lst>
              <a:rect l="l" t="t" r="r" b="b"/>
              <a:pathLst>
                <a:path w="6817489" h="5870513">
                  <a:moveTo>
                    <a:pt x="0" y="763929"/>
                  </a:moveTo>
                  <a:lnTo>
                    <a:pt x="0" y="763929"/>
                  </a:lnTo>
                  <a:cubicBezTo>
                    <a:pt x="27008" y="787078"/>
                    <a:pt x="50729" y="814734"/>
                    <a:pt x="81023" y="833377"/>
                  </a:cubicBezTo>
                  <a:cubicBezTo>
                    <a:pt x="101805" y="846166"/>
                    <a:pt x="127322" y="848811"/>
                    <a:pt x="150471" y="856527"/>
                  </a:cubicBezTo>
                  <a:lnTo>
                    <a:pt x="185195" y="868101"/>
                  </a:lnTo>
                  <a:cubicBezTo>
                    <a:pt x="196770" y="875818"/>
                    <a:pt x="209056" y="882561"/>
                    <a:pt x="219919" y="891251"/>
                  </a:cubicBezTo>
                  <a:cubicBezTo>
                    <a:pt x="228440" y="898068"/>
                    <a:pt x="234339" y="907852"/>
                    <a:pt x="243069" y="914400"/>
                  </a:cubicBezTo>
                  <a:cubicBezTo>
                    <a:pt x="298943" y="956305"/>
                    <a:pt x="304954" y="956918"/>
                    <a:pt x="358816" y="983848"/>
                  </a:cubicBezTo>
                  <a:cubicBezTo>
                    <a:pt x="362674" y="995423"/>
                    <a:pt x="370390" y="1006371"/>
                    <a:pt x="370390" y="1018572"/>
                  </a:cubicBezTo>
                  <a:cubicBezTo>
                    <a:pt x="370390" y="1030773"/>
                    <a:pt x="365093" y="1042834"/>
                    <a:pt x="358816" y="1053296"/>
                  </a:cubicBezTo>
                  <a:cubicBezTo>
                    <a:pt x="345148" y="1076076"/>
                    <a:pt x="325773" y="1083054"/>
                    <a:pt x="300942" y="1088020"/>
                  </a:cubicBezTo>
                  <a:cubicBezTo>
                    <a:pt x="274190" y="1093370"/>
                    <a:pt x="246927" y="1095737"/>
                    <a:pt x="219919" y="1099595"/>
                  </a:cubicBezTo>
                  <a:cubicBezTo>
                    <a:pt x="208344" y="1103453"/>
                    <a:pt x="193822" y="1102543"/>
                    <a:pt x="185195" y="1111170"/>
                  </a:cubicBezTo>
                  <a:cubicBezTo>
                    <a:pt x="163296" y="1133070"/>
                    <a:pt x="177202" y="1201354"/>
                    <a:pt x="185195" y="1215342"/>
                  </a:cubicBezTo>
                  <a:cubicBezTo>
                    <a:pt x="191248" y="1225935"/>
                    <a:pt x="207793" y="1225569"/>
                    <a:pt x="219919" y="1226916"/>
                  </a:cubicBezTo>
                  <a:cubicBezTo>
                    <a:pt x="277566" y="1233321"/>
                    <a:pt x="335666" y="1234633"/>
                    <a:pt x="393540" y="1238491"/>
                  </a:cubicBezTo>
                  <a:cubicBezTo>
                    <a:pt x="334878" y="1297150"/>
                    <a:pt x="410800" y="1228133"/>
                    <a:pt x="335666" y="1273215"/>
                  </a:cubicBezTo>
                  <a:cubicBezTo>
                    <a:pt x="326308" y="1278830"/>
                    <a:pt x="320233" y="1288648"/>
                    <a:pt x="312517" y="1296365"/>
                  </a:cubicBezTo>
                  <a:cubicBezTo>
                    <a:pt x="310356" y="1305008"/>
                    <a:pt x="296482" y="1365530"/>
                    <a:pt x="289368" y="1377387"/>
                  </a:cubicBezTo>
                  <a:cubicBezTo>
                    <a:pt x="278372" y="1395713"/>
                    <a:pt x="247266" y="1413171"/>
                    <a:pt x="231494" y="1423686"/>
                  </a:cubicBezTo>
                  <a:cubicBezTo>
                    <a:pt x="223778" y="1435261"/>
                    <a:pt x="213995" y="1445698"/>
                    <a:pt x="208345" y="1458410"/>
                  </a:cubicBezTo>
                  <a:cubicBezTo>
                    <a:pt x="198435" y="1480708"/>
                    <a:pt x="185195" y="1527858"/>
                    <a:pt x="185195" y="1527858"/>
                  </a:cubicBezTo>
                  <a:cubicBezTo>
                    <a:pt x="189053" y="1547149"/>
                    <a:pt x="191998" y="1566646"/>
                    <a:pt x="196770" y="1585732"/>
                  </a:cubicBezTo>
                  <a:cubicBezTo>
                    <a:pt x="199729" y="1597569"/>
                    <a:pt x="199718" y="1611829"/>
                    <a:pt x="208345" y="1620456"/>
                  </a:cubicBezTo>
                  <a:cubicBezTo>
                    <a:pt x="216972" y="1629083"/>
                    <a:pt x="231494" y="1628172"/>
                    <a:pt x="243069" y="1632030"/>
                  </a:cubicBezTo>
                  <a:cubicBezTo>
                    <a:pt x="246927" y="1643605"/>
                    <a:pt x="247022" y="1657227"/>
                    <a:pt x="254644" y="1666754"/>
                  </a:cubicBezTo>
                  <a:cubicBezTo>
                    <a:pt x="263334" y="1677617"/>
                    <a:pt x="278971" y="1680662"/>
                    <a:pt x="289368" y="1689904"/>
                  </a:cubicBezTo>
                  <a:cubicBezTo>
                    <a:pt x="313837" y="1711654"/>
                    <a:pt x="335667" y="1736203"/>
                    <a:pt x="358816" y="1759352"/>
                  </a:cubicBezTo>
                  <a:cubicBezTo>
                    <a:pt x="370391" y="1770927"/>
                    <a:pt x="384460" y="1780456"/>
                    <a:pt x="393540" y="1794076"/>
                  </a:cubicBezTo>
                  <a:cubicBezTo>
                    <a:pt x="451942" y="1881680"/>
                    <a:pt x="420167" y="1843854"/>
                    <a:pt x="486137" y="1909823"/>
                  </a:cubicBezTo>
                  <a:lnTo>
                    <a:pt x="509287" y="1932972"/>
                  </a:lnTo>
                  <a:cubicBezTo>
                    <a:pt x="527396" y="1987302"/>
                    <a:pt x="532436" y="1994339"/>
                    <a:pt x="532436" y="2071868"/>
                  </a:cubicBezTo>
                  <a:cubicBezTo>
                    <a:pt x="532436" y="2102102"/>
                    <a:pt x="533650" y="2261029"/>
                    <a:pt x="497712" y="2314937"/>
                  </a:cubicBezTo>
                  <a:lnTo>
                    <a:pt x="474563" y="2349661"/>
                  </a:lnTo>
                  <a:cubicBezTo>
                    <a:pt x="474602" y="2349893"/>
                    <a:pt x="490037" y="2453895"/>
                    <a:pt x="497712" y="2465408"/>
                  </a:cubicBezTo>
                  <a:cubicBezTo>
                    <a:pt x="514545" y="2490657"/>
                    <a:pt x="554537" y="2492873"/>
                    <a:pt x="578735" y="2500132"/>
                  </a:cubicBezTo>
                  <a:cubicBezTo>
                    <a:pt x="602107" y="2507144"/>
                    <a:pt x="625034" y="2515565"/>
                    <a:pt x="648183" y="2523281"/>
                  </a:cubicBezTo>
                  <a:cubicBezTo>
                    <a:pt x="659758" y="2527139"/>
                    <a:pt x="672755" y="2528088"/>
                    <a:pt x="682907" y="2534856"/>
                  </a:cubicBezTo>
                  <a:lnTo>
                    <a:pt x="717631" y="2558005"/>
                  </a:lnTo>
                  <a:cubicBezTo>
                    <a:pt x="725347" y="2569580"/>
                    <a:pt x="729917" y="2584039"/>
                    <a:pt x="740780" y="2592729"/>
                  </a:cubicBezTo>
                  <a:cubicBezTo>
                    <a:pt x="750307" y="2600351"/>
                    <a:pt x="772545" y="2592467"/>
                    <a:pt x="775504" y="2604304"/>
                  </a:cubicBezTo>
                  <a:cubicBezTo>
                    <a:pt x="779059" y="2618525"/>
                    <a:pt x="765020" y="2694721"/>
                    <a:pt x="752355" y="2720051"/>
                  </a:cubicBezTo>
                  <a:cubicBezTo>
                    <a:pt x="746134" y="2732493"/>
                    <a:pt x="736922" y="2743200"/>
                    <a:pt x="729206" y="2754775"/>
                  </a:cubicBezTo>
                  <a:cubicBezTo>
                    <a:pt x="733766" y="2804932"/>
                    <a:pt x="712696" y="2874506"/>
                    <a:pt x="763930" y="2905246"/>
                  </a:cubicBezTo>
                  <a:cubicBezTo>
                    <a:pt x="774392" y="2911523"/>
                    <a:pt x="787079" y="2912962"/>
                    <a:pt x="798654" y="2916820"/>
                  </a:cubicBezTo>
                  <a:cubicBezTo>
                    <a:pt x="810229" y="2924537"/>
                    <a:pt x="820353" y="2935085"/>
                    <a:pt x="833378" y="2939970"/>
                  </a:cubicBezTo>
                  <a:cubicBezTo>
                    <a:pt x="851798" y="2946878"/>
                    <a:pt x="881129" y="2934675"/>
                    <a:pt x="891251" y="2951544"/>
                  </a:cubicBezTo>
                  <a:cubicBezTo>
                    <a:pt x="909226" y="2981503"/>
                    <a:pt x="895974" y="3021457"/>
                    <a:pt x="902826" y="3055716"/>
                  </a:cubicBezTo>
                  <a:cubicBezTo>
                    <a:pt x="914633" y="3114752"/>
                    <a:pt x="921413" y="3118322"/>
                    <a:pt x="949125" y="3159889"/>
                  </a:cubicBezTo>
                  <a:lnTo>
                    <a:pt x="1006998" y="3333509"/>
                  </a:lnTo>
                  <a:cubicBezTo>
                    <a:pt x="1010856" y="3345084"/>
                    <a:pt x="1015614" y="3356396"/>
                    <a:pt x="1018573" y="3368233"/>
                  </a:cubicBezTo>
                  <a:cubicBezTo>
                    <a:pt x="1022431" y="3383666"/>
                    <a:pt x="1023033" y="3400304"/>
                    <a:pt x="1030147" y="3414532"/>
                  </a:cubicBezTo>
                  <a:cubicBezTo>
                    <a:pt x="1035027" y="3424293"/>
                    <a:pt x="1045580" y="3429965"/>
                    <a:pt x="1053297" y="3437681"/>
                  </a:cubicBezTo>
                  <a:cubicBezTo>
                    <a:pt x="1061013" y="3460830"/>
                    <a:pt x="1079141" y="3482877"/>
                    <a:pt x="1076446" y="3507129"/>
                  </a:cubicBezTo>
                  <a:cubicBezTo>
                    <a:pt x="1063114" y="3627112"/>
                    <a:pt x="1073344" y="3577406"/>
                    <a:pt x="1053297" y="3657600"/>
                  </a:cubicBezTo>
                  <a:cubicBezTo>
                    <a:pt x="1057155" y="3684608"/>
                    <a:pt x="1056244" y="3712741"/>
                    <a:pt x="1064871" y="3738623"/>
                  </a:cubicBezTo>
                  <a:cubicBezTo>
                    <a:pt x="1068322" y="3748976"/>
                    <a:pt x="1079499" y="3754955"/>
                    <a:pt x="1088021" y="3761772"/>
                  </a:cubicBezTo>
                  <a:cubicBezTo>
                    <a:pt x="1098884" y="3770462"/>
                    <a:pt x="1111882" y="3776231"/>
                    <a:pt x="1122745" y="3784921"/>
                  </a:cubicBezTo>
                  <a:cubicBezTo>
                    <a:pt x="1131266" y="3791738"/>
                    <a:pt x="1136536" y="3802456"/>
                    <a:pt x="1145894" y="3808071"/>
                  </a:cubicBezTo>
                  <a:cubicBezTo>
                    <a:pt x="1156356" y="3814348"/>
                    <a:pt x="1169043" y="3815788"/>
                    <a:pt x="1180618" y="3819646"/>
                  </a:cubicBezTo>
                  <a:cubicBezTo>
                    <a:pt x="1184476" y="3831221"/>
                    <a:pt x="1196051" y="3842795"/>
                    <a:pt x="1192193" y="3854370"/>
                  </a:cubicBezTo>
                  <a:cubicBezTo>
                    <a:pt x="1183395" y="3880764"/>
                    <a:pt x="1154692" y="3897424"/>
                    <a:pt x="1145894" y="3923818"/>
                  </a:cubicBezTo>
                  <a:lnTo>
                    <a:pt x="1134319" y="3958542"/>
                  </a:lnTo>
                  <a:cubicBezTo>
                    <a:pt x="1135818" y="3973529"/>
                    <a:pt x="1141501" y="4116194"/>
                    <a:pt x="1169044" y="4143737"/>
                  </a:cubicBezTo>
                  <a:cubicBezTo>
                    <a:pt x="1180619" y="4155312"/>
                    <a:pt x="1189459" y="4170512"/>
                    <a:pt x="1203768" y="4178461"/>
                  </a:cubicBezTo>
                  <a:cubicBezTo>
                    <a:pt x="1225099" y="4190311"/>
                    <a:pt x="1273216" y="4201610"/>
                    <a:pt x="1273216" y="4201610"/>
                  </a:cubicBezTo>
                  <a:cubicBezTo>
                    <a:pt x="1277074" y="4213185"/>
                    <a:pt x="1272673" y="4234908"/>
                    <a:pt x="1284790" y="4236334"/>
                  </a:cubicBezTo>
                  <a:cubicBezTo>
                    <a:pt x="1571569" y="4270072"/>
                    <a:pt x="1398796" y="4248682"/>
                    <a:pt x="1504709" y="4201610"/>
                  </a:cubicBezTo>
                  <a:cubicBezTo>
                    <a:pt x="1527007" y="4191700"/>
                    <a:pt x="1574157" y="4178461"/>
                    <a:pt x="1574157" y="4178461"/>
                  </a:cubicBezTo>
                  <a:lnTo>
                    <a:pt x="1701479" y="4190035"/>
                  </a:lnTo>
                  <a:cubicBezTo>
                    <a:pt x="1736243" y="4193511"/>
                    <a:pt x="1770744" y="4203064"/>
                    <a:pt x="1805651" y="4201610"/>
                  </a:cubicBezTo>
                  <a:cubicBezTo>
                    <a:pt x="1863986" y="4199180"/>
                    <a:pt x="1921398" y="4186177"/>
                    <a:pt x="1979271" y="4178461"/>
                  </a:cubicBezTo>
                  <a:cubicBezTo>
                    <a:pt x="1990846" y="4170744"/>
                    <a:pt x="2003132" y="4164001"/>
                    <a:pt x="2013995" y="4155311"/>
                  </a:cubicBezTo>
                  <a:cubicBezTo>
                    <a:pt x="2022516" y="4148494"/>
                    <a:pt x="2027384" y="4137042"/>
                    <a:pt x="2037145" y="4132162"/>
                  </a:cubicBezTo>
                  <a:cubicBezTo>
                    <a:pt x="2058970" y="4121250"/>
                    <a:pt x="2106593" y="4109013"/>
                    <a:pt x="2106593" y="4109013"/>
                  </a:cubicBezTo>
                  <a:cubicBezTo>
                    <a:pt x="2118168" y="4101296"/>
                    <a:pt x="2128874" y="4092084"/>
                    <a:pt x="2141317" y="4085863"/>
                  </a:cubicBezTo>
                  <a:cubicBezTo>
                    <a:pt x="2183027" y="4065008"/>
                    <a:pt x="2258605" y="4066032"/>
                    <a:pt x="2291788" y="4062714"/>
                  </a:cubicBezTo>
                  <a:cubicBezTo>
                    <a:pt x="2303363" y="4058856"/>
                    <a:pt x="2315599" y="4056595"/>
                    <a:pt x="2326512" y="4051139"/>
                  </a:cubicBezTo>
                  <a:cubicBezTo>
                    <a:pt x="2416263" y="4006263"/>
                    <a:pt x="2308680" y="4045509"/>
                    <a:pt x="2395960" y="4016415"/>
                  </a:cubicBezTo>
                  <a:cubicBezTo>
                    <a:pt x="2455723" y="4036337"/>
                    <a:pt x="2412967" y="4012990"/>
                    <a:pt x="2453833" y="4074289"/>
                  </a:cubicBezTo>
                  <a:cubicBezTo>
                    <a:pt x="2459886" y="4083369"/>
                    <a:pt x="2470166" y="4088917"/>
                    <a:pt x="2476983" y="4097438"/>
                  </a:cubicBezTo>
                  <a:cubicBezTo>
                    <a:pt x="2485673" y="4108301"/>
                    <a:pt x="2492416" y="4120587"/>
                    <a:pt x="2500132" y="4132162"/>
                  </a:cubicBezTo>
                  <a:cubicBezTo>
                    <a:pt x="2519423" y="4124446"/>
                    <a:pt x="2537438" y="4106075"/>
                    <a:pt x="2558006" y="4109013"/>
                  </a:cubicBezTo>
                  <a:cubicBezTo>
                    <a:pt x="2601810" y="4115271"/>
                    <a:pt x="2570559" y="4210983"/>
                    <a:pt x="2569580" y="4213185"/>
                  </a:cubicBezTo>
                  <a:cubicBezTo>
                    <a:pt x="2562932" y="4228143"/>
                    <a:pt x="2544906" y="4234988"/>
                    <a:pt x="2534856" y="4247909"/>
                  </a:cubicBezTo>
                  <a:cubicBezTo>
                    <a:pt x="2517775" y="4269870"/>
                    <a:pt x="2503990" y="4294208"/>
                    <a:pt x="2488557" y="4317357"/>
                  </a:cubicBezTo>
                  <a:cubicBezTo>
                    <a:pt x="2480841" y="4328932"/>
                    <a:pt x="2476983" y="4344365"/>
                    <a:pt x="2465408" y="4352081"/>
                  </a:cubicBezTo>
                  <a:cubicBezTo>
                    <a:pt x="2365894" y="4418423"/>
                    <a:pt x="2491802" y="4338884"/>
                    <a:pt x="2395960" y="4386805"/>
                  </a:cubicBezTo>
                  <a:cubicBezTo>
                    <a:pt x="2383518" y="4393026"/>
                    <a:pt x="2372811" y="4402238"/>
                    <a:pt x="2361236" y="4409954"/>
                  </a:cubicBezTo>
                  <a:lnTo>
                    <a:pt x="2326512" y="4514127"/>
                  </a:lnTo>
                  <a:cubicBezTo>
                    <a:pt x="2322654" y="4525702"/>
                    <a:pt x="2317330" y="4536887"/>
                    <a:pt x="2314937" y="4548851"/>
                  </a:cubicBezTo>
                  <a:cubicBezTo>
                    <a:pt x="2314360" y="4551736"/>
                    <a:pt x="2301280" y="4629583"/>
                    <a:pt x="2291788" y="4641448"/>
                  </a:cubicBezTo>
                  <a:cubicBezTo>
                    <a:pt x="2269675" y="4669089"/>
                    <a:pt x="2250297" y="4662194"/>
                    <a:pt x="2222340" y="4676172"/>
                  </a:cubicBezTo>
                  <a:cubicBezTo>
                    <a:pt x="2209898" y="4682393"/>
                    <a:pt x="2198479" y="4690631"/>
                    <a:pt x="2187616" y="4699321"/>
                  </a:cubicBezTo>
                  <a:cubicBezTo>
                    <a:pt x="2179094" y="4706138"/>
                    <a:pt x="2174497" y="4718172"/>
                    <a:pt x="2164466" y="4722471"/>
                  </a:cubicBezTo>
                  <a:cubicBezTo>
                    <a:pt x="2146384" y="4730221"/>
                    <a:pt x="2125679" y="4729275"/>
                    <a:pt x="2106593" y="4734046"/>
                  </a:cubicBezTo>
                  <a:cubicBezTo>
                    <a:pt x="2094757" y="4737005"/>
                    <a:pt x="2083444" y="4741762"/>
                    <a:pt x="2071869" y="4745620"/>
                  </a:cubicBezTo>
                  <a:cubicBezTo>
                    <a:pt x="2041003" y="4741762"/>
                    <a:pt x="2006279" y="4749479"/>
                    <a:pt x="1979271" y="4734046"/>
                  </a:cubicBezTo>
                  <a:cubicBezTo>
                    <a:pt x="1960148" y="4723119"/>
                    <a:pt x="2030016" y="4660149"/>
                    <a:pt x="1967697" y="4722471"/>
                  </a:cubicBezTo>
                  <a:cubicBezTo>
                    <a:pt x="1963839" y="4710896"/>
                    <a:pt x="1968323" y="4687747"/>
                    <a:pt x="1956122" y="4687747"/>
                  </a:cubicBezTo>
                  <a:cubicBezTo>
                    <a:pt x="1942211" y="4687747"/>
                    <a:pt x="1942026" y="4711909"/>
                    <a:pt x="1932973" y="4722471"/>
                  </a:cubicBezTo>
                  <a:cubicBezTo>
                    <a:pt x="1918769" y="4739042"/>
                    <a:pt x="1902107" y="4753337"/>
                    <a:pt x="1886674" y="4768770"/>
                  </a:cubicBezTo>
                  <a:cubicBezTo>
                    <a:pt x="1875099" y="4780345"/>
                    <a:pt x="1865570" y="4794414"/>
                    <a:pt x="1851950" y="4803494"/>
                  </a:cubicBezTo>
                  <a:cubicBezTo>
                    <a:pt x="1808146" y="4832696"/>
                    <a:pt x="1827063" y="4816807"/>
                    <a:pt x="1794076" y="4849792"/>
                  </a:cubicBezTo>
                  <a:cubicBezTo>
                    <a:pt x="1797934" y="4861367"/>
                    <a:pt x="1800195" y="4873603"/>
                    <a:pt x="1805651" y="4884516"/>
                  </a:cubicBezTo>
                  <a:cubicBezTo>
                    <a:pt x="1820253" y="4913720"/>
                    <a:pt x="1830417" y="4920857"/>
                    <a:pt x="1851950" y="4942390"/>
                  </a:cubicBezTo>
                  <a:cubicBezTo>
                    <a:pt x="1842581" y="5007972"/>
                    <a:pt x="1844394" y="5015131"/>
                    <a:pt x="1828800" y="5069711"/>
                  </a:cubicBezTo>
                  <a:cubicBezTo>
                    <a:pt x="1825448" y="5081442"/>
                    <a:pt x="1823503" y="5093973"/>
                    <a:pt x="1817226" y="5104435"/>
                  </a:cubicBezTo>
                  <a:cubicBezTo>
                    <a:pt x="1807906" y="5119969"/>
                    <a:pt x="1754247" y="5158612"/>
                    <a:pt x="1747778" y="5162309"/>
                  </a:cubicBezTo>
                  <a:cubicBezTo>
                    <a:pt x="1737185" y="5168362"/>
                    <a:pt x="1725148" y="5172272"/>
                    <a:pt x="1713054" y="5173884"/>
                  </a:cubicBezTo>
                  <a:cubicBezTo>
                    <a:pt x="1667002" y="5180024"/>
                    <a:pt x="1620456" y="5181600"/>
                    <a:pt x="1574157" y="5185458"/>
                  </a:cubicBezTo>
                  <a:cubicBezTo>
                    <a:pt x="1554866" y="5189316"/>
                    <a:pt x="1534194" y="5188892"/>
                    <a:pt x="1516284" y="5197033"/>
                  </a:cubicBezTo>
                  <a:cubicBezTo>
                    <a:pt x="1490956" y="5208546"/>
                    <a:pt x="1446836" y="5243332"/>
                    <a:pt x="1446836" y="5243332"/>
                  </a:cubicBezTo>
                  <a:cubicBezTo>
                    <a:pt x="1439120" y="5254907"/>
                    <a:pt x="1426815" y="5264501"/>
                    <a:pt x="1423687" y="5278056"/>
                  </a:cubicBezTo>
                  <a:cubicBezTo>
                    <a:pt x="1414968" y="5315838"/>
                    <a:pt x="1418008" y="5355479"/>
                    <a:pt x="1412112" y="5393803"/>
                  </a:cubicBezTo>
                  <a:cubicBezTo>
                    <a:pt x="1410257" y="5405862"/>
                    <a:pt x="1408159" y="5419000"/>
                    <a:pt x="1400537" y="5428527"/>
                  </a:cubicBezTo>
                  <a:cubicBezTo>
                    <a:pt x="1391847" y="5439390"/>
                    <a:pt x="1377388" y="5443960"/>
                    <a:pt x="1365813" y="5451676"/>
                  </a:cubicBezTo>
                  <a:cubicBezTo>
                    <a:pt x="1350467" y="5474695"/>
                    <a:pt x="1325486" y="5492372"/>
                    <a:pt x="1354238" y="5521124"/>
                  </a:cubicBezTo>
                  <a:cubicBezTo>
                    <a:pt x="1362865" y="5529751"/>
                    <a:pt x="1377388" y="5528841"/>
                    <a:pt x="1388963" y="5532699"/>
                  </a:cubicBezTo>
                  <a:cubicBezTo>
                    <a:pt x="1419829" y="5528841"/>
                    <a:pt x="1451550" y="5529309"/>
                    <a:pt x="1481560" y="5521124"/>
                  </a:cubicBezTo>
                  <a:cubicBezTo>
                    <a:pt x="1524035" y="5509540"/>
                    <a:pt x="1507490" y="5493991"/>
                    <a:pt x="1539433" y="5474825"/>
                  </a:cubicBezTo>
                  <a:cubicBezTo>
                    <a:pt x="1572801" y="5454804"/>
                    <a:pt x="1683233" y="5452343"/>
                    <a:pt x="1689904" y="5451676"/>
                  </a:cubicBezTo>
                  <a:cubicBezTo>
                    <a:pt x="1697621" y="5443960"/>
                    <a:pt x="1711260" y="5439291"/>
                    <a:pt x="1713054" y="5428527"/>
                  </a:cubicBezTo>
                  <a:cubicBezTo>
                    <a:pt x="1718037" y="5398631"/>
                    <a:pt x="1692873" y="5369319"/>
                    <a:pt x="1678330" y="5347504"/>
                  </a:cubicBezTo>
                  <a:cubicBezTo>
                    <a:pt x="1682188" y="5332071"/>
                    <a:pt x="1675220" y="5307323"/>
                    <a:pt x="1689904" y="5301205"/>
                  </a:cubicBezTo>
                  <a:cubicBezTo>
                    <a:pt x="1729241" y="5284814"/>
                    <a:pt x="1775039" y="5295657"/>
                    <a:pt x="1817226" y="5289630"/>
                  </a:cubicBezTo>
                  <a:cubicBezTo>
                    <a:pt x="1829304" y="5287905"/>
                    <a:pt x="1839772" y="5278794"/>
                    <a:pt x="1851950" y="5278056"/>
                  </a:cubicBezTo>
                  <a:cubicBezTo>
                    <a:pt x="1967549" y="5271050"/>
                    <a:pt x="2083443" y="5270339"/>
                    <a:pt x="2199190" y="5266481"/>
                  </a:cubicBezTo>
                  <a:cubicBezTo>
                    <a:pt x="2238146" y="5253495"/>
                    <a:pt x="2240166" y="5254640"/>
                    <a:pt x="2280213" y="5231757"/>
                  </a:cubicBezTo>
                  <a:cubicBezTo>
                    <a:pt x="2292291" y="5224855"/>
                    <a:pt x="2304468" y="5217768"/>
                    <a:pt x="2314937" y="5208608"/>
                  </a:cubicBezTo>
                  <a:cubicBezTo>
                    <a:pt x="2335469" y="5190643"/>
                    <a:pt x="2372811" y="5150734"/>
                    <a:pt x="2372811" y="5150734"/>
                  </a:cubicBezTo>
                  <a:cubicBezTo>
                    <a:pt x="2399818" y="5154592"/>
                    <a:pt x="2427951" y="5153682"/>
                    <a:pt x="2453833" y="5162309"/>
                  </a:cubicBezTo>
                  <a:cubicBezTo>
                    <a:pt x="2464186" y="5165760"/>
                    <a:pt x="2467625" y="5179843"/>
                    <a:pt x="2476983" y="5185458"/>
                  </a:cubicBezTo>
                  <a:cubicBezTo>
                    <a:pt x="2487445" y="5191735"/>
                    <a:pt x="2500132" y="5193175"/>
                    <a:pt x="2511707" y="5197033"/>
                  </a:cubicBezTo>
                  <a:cubicBezTo>
                    <a:pt x="2566419" y="5114963"/>
                    <a:pt x="2547932" y="5157880"/>
                    <a:pt x="2523282" y="4977114"/>
                  </a:cubicBezTo>
                  <a:cubicBezTo>
                    <a:pt x="2519985" y="4952936"/>
                    <a:pt x="2500132" y="4907666"/>
                    <a:pt x="2500132" y="4907666"/>
                  </a:cubicBezTo>
                  <a:cubicBezTo>
                    <a:pt x="2496274" y="4857509"/>
                    <a:pt x="2496403" y="4806885"/>
                    <a:pt x="2488557" y="4757195"/>
                  </a:cubicBezTo>
                  <a:cubicBezTo>
                    <a:pt x="2484751" y="4733092"/>
                    <a:pt x="2465408" y="4687747"/>
                    <a:pt x="2465408" y="4687747"/>
                  </a:cubicBezTo>
                  <a:cubicBezTo>
                    <a:pt x="2469266" y="4672314"/>
                    <a:pt x="2468159" y="4654684"/>
                    <a:pt x="2476983" y="4641448"/>
                  </a:cubicBezTo>
                  <a:cubicBezTo>
                    <a:pt x="2484699" y="4629873"/>
                    <a:pt x="2500844" y="4626989"/>
                    <a:pt x="2511707" y="4618299"/>
                  </a:cubicBezTo>
                  <a:cubicBezTo>
                    <a:pt x="2520228" y="4611482"/>
                    <a:pt x="2527140" y="4602866"/>
                    <a:pt x="2534856" y="4595149"/>
                  </a:cubicBezTo>
                  <a:cubicBezTo>
                    <a:pt x="2561048" y="4516577"/>
                    <a:pt x="2523012" y="4606994"/>
                    <a:pt x="2615879" y="4514127"/>
                  </a:cubicBezTo>
                  <a:cubicBezTo>
                    <a:pt x="2644355" y="4485651"/>
                    <a:pt x="2661648" y="4462305"/>
                    <a:pt x="2696902" y="4444678"/>
                  </a:cubicBezTo>
                  <a:cubicBezTo>
                    <a:pt x="2707815" y="4439222"/>
                    <a:pt x="2720051" y="4436962"/>
                    <a:pt x="2731626" y="4433104"/>
                  </a:cubicBezTo>
                  <a:cubicBezTo>
                    <a:pt x="2773649" y="4391079"/>
                    <a:pt x="2787875" y="4366972"/>
                    <a:pt x="2882097" y="4398380"/>
                  </a:cubicBezTo>
                  <a:cubicBezTo>
                    <a:pt x="2908491" y="4407178"/>
                    <a:pt x="2908722" y="4448155"/>
                    <a:pt x="2928395" y="4467828"/>
                  </a:cubicBezTo>
                  <a:cubicBezTo>
                    <a:pt x="2936112" y="4475544"/>
                    <a:pt x="2944728" y="4482456"/>
                    <a:pt x="2951545" y="4490977"/>
                  </a:cubicBezTo>
                  <a:cubicBezTo>
                    <a:pt x="2969426" y="4513328"/>
                    <a:pt x="2986878" y="4546413"/>
                    <a:pt x="2997844" y="4572000"/>
                  </a:cubicBezTo>
                  <a:cubicBezTo>
                    <a:pt x="3016270" y="4614994"/>
                    <a:pt x="2999853" y="4602191"/>
                    <a:pt x="3032568" y="4641448"/>
                  </a:cubicBezTo>
                  <a:cubicBezTo>
                    <a:pt x="3073815" y="4690943"/>
                    <a:pt x="3056488" y="4662898"/>
                    <a:pt x="3102016" y="4699321"/>
                  </a:cubicBezTo>
                  <a:cubicBezTo>
                    <a:pt x="3110537" y="4706138"/>
                    <a:pt x="3117449" y="4714754"/>
                    <a:pt x="3125165" y="4722471"/>
                  </a:cubicBezTo>
                  <a:lnTo>
                    <a:pt x="3148314" y="4791919"/>
                  </a:lnTo>
                  <a:lnTo>
                    <a:pt x="3159889" y="4826643"/>
                  </a:lnTo>
                  <a:cubicBezTo>
                    <a:pt x="3160639" y="4833394"/>
                    <a:pt x="3168720" y="4948477"/>
                    <a:pt x="3183038" y="4977114"/>
                  </a:cubicBezTo>
                  <a:cubicBezTo>
                    <a:pt x="3187918" y="4986875"/>
                    <a:pt x="3198471" y="4992547"/>
                    <a:pt x="3206188" y="5000263"/>
                  </a:cubicBezTo>
                  <a:cubicBezTo>
                    <a:pt x="3210046" y="5011838"/>
                    <a:pt x="3217763" y="5022786"/>
                    <a:pt x="3217763" y="5034987"/>
                  </a:cubicBezTo>
                  <a:cubicBezTo>
                    <a:pt x="3217763" y="5047188"/>
                    <a:pt x="3214815" y="5061084"/>
                    <a:pt x="3206188" y="5069711"/>
                  </a:cubicBezTo>
                  <a:cubicBezTo>
                    <a:pt x="3197561" y="5078338"/>
                    <a:pt x="3183374" y="5078639"/>
                    <a:pt x="3171464" y="5081286"/>
                  </a:cubicBezTo>
                  <a:cubicBezTo>
                    <a:pt x="3148554" y="5086377"/>
                    <a:pt x="3125165" y="5089003"/>
                    <a:pt x="3102016" y="5092861"/>
                  </a:cubicBezTo>
                  <a:cubicBezTo>
                    <a:pt x="3090441" y="5100577"/>
                    <a:pt x="3080004" y="5110360"/>
                    <a:pt x="3067292" y="5116010"/>
                  </a:cubicBezTo>
                  <a:cubicBezTo>
                    <a:pt x="3044994" y="5125920"/>
                    <a:pt x="3020993" y="5131443"/>
                    <a:pt x="2997844" y="5139159"/>
                  </a:cubicBezTo>
                  <a:cubicBezTo>
                    <a:pt x="2948026" y="5155765"/>
                    <a:pt x="2974958" y="5147774"/>
                    <a:pt x="2916821" y="5162309"/>
                  </a:cubicBezTo>
                  <a:cubicBezTo>
                    <a:pt x="2905246" y="5170025"/>
                    <a:pt x="2892960" y="5176768"/>
                    <a:pt x="2882097" y="5185458"/>
                  </a:cubicBezTo>
                  <a:cubicBezTo>
                    <a:pt x="2873575" y="5192275"/>
                    <a:pt x="2867677" y="5202060"/>
                    <a:pt x="2858947" y="5208608"/>
                  </a:cubicBezTo>
                  <a:cubicBezTo>
                    <a:pt x="2836689" y="5225301"/>
                    <a:pt x="2812648" y="5239473"/>
                    <a:pt x="2789499" y="5254906"/>
                  </a:cubicBezTo>
                  <a:lnTo>
                    <a:pt x="2754775" y="5278056"/>
                  </a:lnTo>
                  <a:cubicBezTo>
                    <a:pt x="2750917" y="5289631"/>
                    <a:pt x="2749125" y="5302115"/>
                    <a:pt x="2743200" y="5312780"/>
                  </a:cubicBezTo>
                  <a:cubicBezTo>
                    <a:pt x="2729689" y="5337101"/>
                    <a:pt x="2696902" y="5382228"/>
                    <a:pt x="2696902" y="5382228"/>
                  </a:cubicBezTo>
                  <a:cubicBezTo>
                    <a:pt x="2704618" y="5393803"/>
                    <a:pt x="2708255" y="5409579"/>
                    <a:pt x="2720051" y="5416952"/>
                  </a:cubicBezTo>
                  <a:cubicBezTo>
                    <a:pt x="2753158" y="5437644"/>
                    <a:pt x="2809918" y="5442312"/>
                    <a:pt x="2847373" y="5451676"/>
                  </a:cubicBezTo>
                  <a:cubicBezTo>
                    <a:pt x="2859210" y="5454635"/>
                    <a:pt x="2870366" y="5459899"/>
                    <a:pt x="2882097" y="5463251"/>
                  </a:cubicBezTo>
                  <a:cubicBezTo>
                    <a:pt x="2897393" y="5467621"/>
                    <a:pt x="2913099" y="5470455"/>
                    <a:pt x="2928395" y="5474825"/>
                  </a:cubicBezTo>
                  <a:cubicBezTo>
                    <a:pt x="2940126" y="5478177"/>
                    <a:pt x="2951060" y="5484545"/>
                    <a:pt x="2963119" y="5486400"/>
                  </a:cubicBezTo>
                  <a:cubicBezTo>
                    <a:pt x="3001443" y="5492296"/>
                    <a:pt x="3040431" y="5492850"/>
                    <a:pt x="3078866" y="5497975"/>
                  </a:cubicBezTo>
                  <a:cubicBezTo>
                    <a:pt x="3098367" y="5500575"/>
                    <a:pt x="3117201" y="5507250"/>
                    <a:pt x="3136740" y="5509549"/>
                  </a:cubicBezTo>
                  <a:cubicBezTo>
                    <a:pt x="3182881" y="5514977"/>
                    <a:pt x="3229337" y="5517266"/>
                    <a:pt x="3275636" y="5521124"/>
                  </a:cubicBezTo>
                  <a:cubicBezTo>
                    <a:pt x="3287211" y="5528840"/>
                    <a:pt x="3299497" y="5535583"/>
                    <a:pt x="3310360" y="5544273"/>
                  </a:cubicBezTo>
                  <a:cubicBezTo>
                    <a:pt x="3318881" y="5551090"/>
                    <a:pt x="3323748" y="5562543"/>
                    <a:pt x="3333509" y="5567423"/>
                  </a:cubicBezTo>
                  <a:cubicBezTo>
                    <a:pt x="3355334" y="5578336"/>
                    <a:pt x="3402957" y="5590572"/>
                    <a:pt x="3402957" y="5590572"/>
                  </a:cubicBezTo>
                  <a:cubicBezTo>
                    <a:pt x="3417107" y="5618872"/>
                    <a:pt x="3428807" y="5647056"/>
                    <a:pt x="3449256" y="5671595"/>
                  </a:cubicBezTo>
                  <a:cubicBezTo>
                    <a:pt x="3459735" y="5684170"/>
                    <a:pt x="3473930" y="5693398"/>
                    <a:pt x="3483980" y="5706319"/>
                  </a:cubicBezTo>
                  <a:cubicBezTo>
                    <a:pt x="3581081" y="5831163"/>
                    <a:pt x="3484574" y="5747128"/>
                    <a:pt x="3565003" y="5787342"/>
                  </a:cubicBezTo>
                  <a:cubicBezTo>
                    <a:pt x="3577445" y="5793563"/>
                    <a:pt x="3589040" y="5801585"/>
                    <a:pt x="3599727" y="5810491"/>
                  </a:cubicBezTo>
                  <a:cubicBezTo>
                    <a:pt x="3612302" y="5820970"/>
                    <a:pt x="3620142" y="5837265"/>
                    <a:pt x="3634451" y="5845215"/>
                  </a:cubicBezTo>
                  <a:cubicBezTo>
                    <a:pt x="3655782" y="5857066"/>
                    <a:pt x="3703899" y="5868365"/>
                    <a:pt x="3703899" y="5868365"/>
                  </a:cubicBezTo>
                  <a:cubicBezTo>
                    <a:pt x="3738623" y="5864507"/>
                    <a:pt x="3783366" y="5881495"/>
                    <a:pt x="3808071" y="5856790"/>
                  </a:cubicBezTo>
                  <a:cubicBezTo>
                    <a:pt x="3832776" y="5832085"/>
                    <a:pt x="3805189" y="5784424"/>
                    <a:pt x="3819646" y="5752618"/>
                  </a:cubicBezTo>
                  <a:cubicBezTo>
                    <a:pt x="3824755" y="5741378"/>
                    <a:pt x="3886417" y="5722644"/>
                    <a:pt x="3900669" y="5717894"/>
                  </a:cubicBezTo>
                  <a:cubicBezTo>
                    <a:pt x="3956805" y="5661758"/>
                    <a:pt x="3934861" y="5689755"/>
                    <a:pt x="3970117" y="5636871"/>
                  </a:cubicBezTo>
                  <a:cubicBezTo>
                    <a:pt x="3973975" y="5621438"/>
                    <a:pt x="3972868" y="5603808"/>
                    <a:pt x="3981692" y="5590572"/>
                  </a:cubicBezTo>
                  <a:cubicBezTo>
                    <a:pt x="4008817" y="5549884"/>
                    <a:pt x="4048457" y="5572763"/>
                    <a:pt x="4085864" y="5578997"/>
                  </a:cubicBezTo>
                  <a:cubicBezTo>
                    <a:pt x="4097439" y="5582855"/>
                    <a:pt x="4108387" y="5590572"/>
                    <a:pt x="4120588" y="5590572"/>
                  </a:cubicBezTo>
                  <a:cubicBezTo>
                    <a:pt x="4147870" y="5590572"/>
                    <a:pt x="4176280" y="5589129"/>
                    <a:pt x="4201611" y="5578997"/>
                  </a:cubicBezTo>
                  <a:cubicBezTo>
                    <a:pt x="4216809" y="5572918"/>
                    <a:pt x="4225856" y="5556848"/>
                    <a:pt x="4236335" y="5544273"/>
                  </a:cubicBezTo>
                  <a:cubicBezTo>
                    <a:pt x="4261265" y="5514357"/>
                    <a:pt x="4259458" y="5509626"/>
                    <a:pt x="4271059" y="5474825"/>
                  </a:cubicBezTo>
                  <a:cubicBezTo>
                    <a:pt x="4280218" y="5374069"/>
                    <a:pt x="4260193" y="5369767"/>
                    <a:pt x="4305783" y="5312780"/>
                  </a:cubicBezTo>
                  <a:cubicBezTo>
                    <a:pt x="4312600" y="5304259"/>
                    <a:pt x="4322384" y="5298360"/>
                    <a:pt x="4328932" y="5289630"/>
                  </a:cubicBezTo>
                  <a:cubicBezTo>
                    <a:pt x="4345625" y="5267372"/>
                    <a:pt x="4352082" y="5235615"/>
                    <a:pt x="4375231" y="5220182"/>
                  </a:cubicBezTo>
                  <a:cubicBezTo>
                    <a:pt x="4386806" y="5212466"/>
                    <a:pt x="4396882" y="5201787"/>
                    <a:pt x="4409955" y="5197033"/>
                  </a:cubicBezTo>
                  <a:cubicBezTo>
                    <a:pt x="4439855" y="5186160"/>
                    <a:pt x="4502552" y="5173884"/>
                    <a:pt x="4502552" y="5173884"/>
                  </a:cubicBezTo>
                  <a:cubicBezTo>
                    <a:pt x="4595153" y="5112148"/>
                    <a:pt x="4483257" y="5193178"/>
                    <a:pt x="4560426" y="5116010"/>
                  </a:cubicBezTo>
                  <a:cubicBezTo>
                    <a:pt x="4570263" y="5106174"/>
                    <a:pt x="4584287" y="5101551"/>
                    <a:pt x="4595150" y="5092861"/>
                  </a:cubicBezTo>
                  <a:cubicBezTo>
                    <a:pt x="4603671" y="5086044"/>
                    <a:pt x="4610583" y="5077428"/>
                    <a:pt x="4618299" y="5069711"/>
                  </a:cubicBezTo>
                  <a:cubicBezTo>
                    <a:pt x="4622157" y="5058136"/>
                    <a:pt x="4622252" y="5044514"/>
                    <a:pt x="4629874" y="5034987"/>
                  </a:cubicBezTo>
                  <a:cubicBezTo>
                    <a:pt x="4638564" y="5024124"/>
                    <a:pt x="4654761" y="5021675"/>
                    <a:pt x="4664598" y="5011838"/>
                  </a:cubicBezTo>
                  <a:cubicBezTo>
                    <a:pt x="4674435" y="5002001"/>
                    <a:pt x="4680031" y="4988689"/>
                    <a:pt x="4687747" y="4977114"/>
                  </a:cubicBezTo>
                  <a:cubicBezTo>
                    <a:pt x="4683889" y="4950106"/>
                    <a:pt x="4682308" y="4922674"/>
                    <a:pt x="4676173" y="4896091"/>
                  </a:cubicBezTo>
                  <a:cubicBezTo>
                    <a:pt x="4670686" y="4872314"/>
                    <a:pt x="4653023" y="4826643"/>
                    <a:pt x="4653023" y="4826643"/>
                  </a:cubicBezTo>
                  <a:cubicBezTo>
                    <a:pt x="4656881" y="4807352"/>
                    <a:pt x="4652520" y="4784299"/>
                    <a:pt x="4664598" y="4768770"/>
                  </a:cubicBezTo>
                  <a:cubicBezTo>
                    <a:pt x="4681679" y="4746809"/>
                    <a:pt x="4734046" y="4722471"/>
                    <a:pt x="4734046" y="4722471"/>
                  </a:cubicBezTo>
                  <a:cubicBezTo>
                    <a:pt x="4763015" y="4606599"/>
                    <a:pt x="4719459" y="4725485"/>
                    <a:pt x="4780345" y="4664597"/>
                  </a:cubicBezTo>
                  <a:cubicBezTo>
                    <a:pt x="4819946" y="4624995"/>
                    <a:pt x="4761309" y="4633603"/>
                    <a:pt x="4815069" y="4606724"/>
                  </a:cubicBezTo>
                  <a:cubicBezTo>
                    <a:pt x="4836894" y="4595812"/>
                    <a:pt x="4884517" y="4583575"/>
                    <a:pt x="4884517" y="4583575"/>
                  </a:cubicBezTo>
                  <a:cubicBezTo>
                    <a:pt x="4909159" y="4558931"/>
                    <a:pt x="4911299" y="4548851"/>
                    <a:pt x="4953965" y="4548851"/>
                  </a:cubicBezTo>
                  <a:cubicBezTo>
                    <a:pt x="4966166" y="4548851"/>
                    <a:pt x="4977114" y="4556567"/>
                    <a:pt x="4988689" y="4560425"/>
                  </a:cubicBezTo>
                  <a:cubicBezTo>
                    <a:pt x="5010223" y="4581960"/>
                    <a:pt x="5017356" y="4592121"/>
                    <a:pt x="5046563" y="4606724"/>
                  </a:cubicBezTo>
                  <a:cubicBezTo>
                    <a:pt x="5057476" y="4612180"/>
                    <a:pt x="5069712" y="4614441"/>
                    <a:pt x="5081287" y="4618299"/>
                  </a:cubicBezTo>
                  <a:cubicBezTo>
                    <a:pt x="5085145" y="4629874"/>
                    <a:pt x="5085239" y="4643496"/>
                    <a:pt x="5092861" y="4653023"/>
                  </a:cubicBezTo>
                  <a:cubicBezTo>
                    <a:pt x="5109178" y="4673420"/>
                    <a:pt x="5139435" y="4680122"/>
                    <a:pt x="5162309" y="4687747"/>
                  </a:cubicBezTo>
                  <a:cubicBezTo>
                    <a:pt x="5170026" y="4695463"/>
                    <a:pt x="5175698" y="4706016"/>
                    <a:pt x="5185459" y="4710896"/>
                  </a:cubicBezTo>
                  <a:cubicBezTo>
                    <a:pt x="5231346" y="4733839"/>
                    <a:pt x="5275786" y="4716967"/>
                    <a:pt x="5324355" y="4710896"/>
                  </a:cubicBezTo>
                  <a:cubicBezTo>
                    <a:pt x="5340473" y="4694778"/>
                    <a:pt x="5369630" y="4661081"/>
                    <a:pt x="5393803" y="4653023"/>
                  </a:cubicBezTo>
                  <a:cubicBezTo>
                    <a:pt x="5416067" y="4645602"/>
                    <a:pt x="5440102" y="4645306"/>
                    <a:pt x="5463251" y="4641448"/>
                  </a:cubicBezTo>
                  <a:cubicBezTo>
                    <a:pt x="5459393" y="4602866"/>
                    <a:pt x="5457572" y="4564025"/>
                    <a:pt x="5451676" y="4525701"/>
                  </a:cubicBezTo>
                  <a:cubicBezTo>
                    <a:pt x="5449821" y="4513642"/>
                    <a:pt x="5443454" y="4502708"/>
                    <a:pt x="5440102" y="4490977"/>
                  </a:cubicBezTo>
                  <a:cubicBezTo>
                    <a:pt x="5435732" y="4475681"/>
                    <a:pt x="5432385" y="4460111"/>
                    <a:pt x="5428527" y="4444678"/>
                  </a:cubicBezTo>
                  <a:cubicBezTo>
                    <a:pt x="5432385" y="4425387"/>
                    <a:pt x="5425165" y="4399608"/>
                    <a:pt x="5440102" y="4386805"/>
                  </a:cubicBezTo>
                  <a:cubicBezTo>
                    <a:pt x="5457921" y="4371532"/>
                    <a:pt x="5486537" y="4379833"/>
                    <a:pt x="5509550" y="4375230"/>
                  </a:cubicBezTo>
                  <a:cubicBezTo>
                    <a:pt x="5525149" y="4372110"/>
                    <a:pt x="5540320" y="4367107"/>
                    <a:pt x="5555849" y="4363656"/>
                  </a:cubicBezTo>
                  <a:cubicBezTo>
                    <a:pt x="5575054" y="4359388"/>
                    <a:pt x="5594431" y="4355939"/>
                    <a:pt x="5613722" y="4352081"/>
                  </a:cubicBezTo>
                  <a:cubicBezTo>
                    <a:pt x="5713236" y="4285739"/>
                    <a:pt x="5587328" y="4365278"/>
                    <a:pt x="5683170" y="4317357"/>
                  </a:cubicBezTo>
                  <a:cubicBezTo>
                    <a:pt x="5712374" y="4302755"/>
                    <a:pt x="5719511" y="4292591"/>
                    <a:pt x="5741044" y="4271058"/>
                  </a:cubicBezTo>
                  <a:cubicBezTo>
                    <a:pt x="5779626" y="4274916"/>
                    <a:pt x="5818466" y="4276737"/>
                    <a:pt x="5856790" y="4282633"/>
                  </a:cubicBezTo>
                  <a:cubicBezTo>
                    <a:pt x="5868849" y="4284488"/>
                    <a:pt x="5882887" y="4285581"/>
                    <a:pt x="5891514" y="4294208"/>
                  </a:cubicBezTo>
                  <a:cubicBezTo>
                    <a:pt x="5900141" y="4302835"/>
                    <a:pt x="5897633" y="4318019"/>
                    <a:pt x="5903089" y="4328932"/>
                  </a:cubicBezTo>
                  <a:cubicBezTo>
                    <a:pt x="5909310" y="4341374"/>
                    <a:pt x="5920588" y="4350944"/>
                    <a:pt x="5926238" y="4363656"/>
                  </a:cubicBezTo>
                  <a:cubicBezTo>
                    <a:pt x="5936148" y="4385954"/>
                    <a:pt x="5929085" y="4419569"/>
                    <a:pt x="5949388" y="4433104"/>
                  </a:cubicBezTo>
                  <a:cubicBezTo>
                    <a:pt x="5994264" y="4463021"/>
                    <a:pt x="5970915" y="4451854"/>
                    <a:pt x="6018836" y="4467828"/>
                  </a:cubicBezTo>
                  <a:cubicBezTo>
                    <a:pt x="6049702" y="4463970"/>
                    <a:pt x="6081423" y="4464438"/>
                    <a:pt x="6111433" y="4456253"/>
                  </a:cubicBezTo>
                  <a:cubicBezTo>
                    <a:pt x="6124854" y="4452593"/>
                    <a:pt x="6133715" y="4439325"/>
                    <a:pt x="6146157" y="4433104"/>
                  </a:cubicBezTo>
                  <a:cubicBezTo>
                    <a:pt x="6157070" y="4427648"/>
                    <a:pt x="6169307" y="4425387"/>
                    <a:pt x="6180882" y="4421529"/>
                  </a:cubicBezTo>
                  <a:cubicBezTo>
                    <a:pt x="6184740" y="4406096"/>
                    <a:pt x="6185342" y="4389458"/>
                    <a:pt x="6192456" y="4375230"/>
                  </a:cubicBezTo>
                  <a:cubicBezTo>
                    <a:pt x="6197336" y="4365469"/>
                    <a:pt x="6207084" y="4358898"/>
                    <a:pt x="6215606" y="4352081"/>
                  </a:cubicBezTo>
                  <a:cubicBezTo>
                    <a:pt x="6251940" y="4323015"/>
                    <a:pt x="6250130" y="4328982"/>
                    <a:pt x="6296628" y="4317357"/>
                  </a:cubicBezTo>
                  <a:cubicBezTo>
                    <a:pt x="6319777" y="4325073"/>
                    <a:pt x="6345773" y="4326970"/>
                    <a:pt x="6366076" y="4340506"/>
                  </a:cubicBezTo>
                  <a:cubicBezTo>
                    <a:pt x="6410952" y="4370424"/>
                    <a:pt x="6387603" y="4359257"/>
                    <a:pt x="6435525" y="4375230"/>
                  </a:cubicBezTo>
                  <a:cubicBezTo>
                    <a:pt x="6447100" y="4382947"/>
                    <a:pt x="6457806" y="4392159"/>
                    <a:pt x="6470249" y="4398380"/>
                  </a:cubicBezTo>
                  <a:cubicBezTo>
                    <a:pt x="6481162" y="4403836"/>
                    <a:pt x="6494511" y="4403677"/>
                    <a:pt x="6504973" y="4409954"/>
                  </a:cubicBezTo>
                  <a:cubicBezTo>
                    <a:pt x="6584414" y="4457619"/>
                    <a:pt x="6464479" y="4411891"/>
                    <a:pt x="6562846" y="4444678"/>
                  </a:cubicBezTo>
                  <a:cubicBezTo>
                    <a:pt x="6570562" y="4452395"/>
                    <a:pt x="6576234" y="4462948"/>
                    <a:pt x="6585995" y="4467828"/>
                  </a:cubicBezTo>
                  <a:cubicBezTo>
                    <a:pt x="6611488" y="4480575"/>
                    <a:pt x="6716200" y="4489891"/>
                    <a:pt x="6724892" y="4490977"/>
                  </a:cubicBezTo>
                  <a:cubicBezTo>
                    <a:pt x="6748041" y="4498694"/>
                    <a:pt x="6796549" y="4538428"/>
                    <a:pt x="6794340" y="4514127"/>
                  </a:cubicBezTo>
                  <a:cubicBezTo>
                    <a:pt x="6781660" y="4374654"/>
                    <a:pt x="6796242" y="4427234"/>
                    <a:pt x="6771190" y="4352081"/>
                  </a:cubicBezTo>
                  <a:cubicBezTo>
                    <a:pt x="6775456" y="4322219"/>
                    <a:pt x="6778178" y="4268658"/>
                    <a:pt x="6794340" y="4236334"/>
                  </a:cubicBezTo>
                  <a:cubicBezTo>
                    <a:pt x="6800561" y="4223892"/>
                    <a:pt x="6809773" y="4213185"/>
                    <a:pt x="6817489" y="4201610"/>
                  </a:cubicBezTo>
                  <a:cubicBezTo>
                    <a:pt x="6802934" y="4157946"/>
                    <a:pt x="6799414" y="4137236"/>
                    <a:pt x="6759616" y="4097438"/>
                  </a:cubicBezTo>
                  <a:cubicBezTo>
                    <a:pt x="6703480" y="4041302"/>
                    <a:pt x="6725424" y="4069299"/>
                    <a:pt x="6690168" y="4016415"/>
                  </a:cubicBezTo>
                  <a:cubicBezTo>
                    <a:pt x="6686310" y="3993266"/>
                    <a:pt x="6689089" y="3967958"/>
                    <a:pt x="6678593" y="3946967"/>
                  </a:cubicBezTo>
                  <a:cubicBezTo>
                    <a:pt x="6667612" y="3925004"/>
                    <a:pt x="6615077" y="3915745"/>
                    <a:pt x="6597570" y="3912243"/>
                  </a:cubicBezTo>
                  <a:cubicBezTo>
                    <a:pt x="6560378" y="3904804"/>
                    <a:pt x="6491822" y="3899617"/>
                    <a:pt x="6458674" y="3877519"/>
                  </a:cubicBezTo>
                  <a:cubicBezTo>
                    <a:pt x="6413798" y="3847602"/>
                    <a:pt x="6437147" y="3858769"/>
                    <a:pt x="6389226" y="3842795"/>
                  </a:cubicBezTo>
                  <a:cubicBezTo>
                    <a:pt x="6330564" y="3784136"/>
                    <a:pt x="6406486" y="3853153"/>
                    <a:pt x="6331352" y="3808071"/>
                  </a:cubicBezTo>
                  <a:cubicBezTo>
                    <a:pt x="6321994" y="3802456"/>
                    <a:pt x="6316724" y="3791738"/>
                    <a:pt x="6308203" y="3784921"/>
                  </a:cubicBezTo>
                  <a:cubicBezTo>
                    <a:pt x="6297340" y="3776231"/>
                    <a:pt x="6285921" y="3767993"/>
                    <a:pt x="6273479" y="3761772"/>
                  </a:cubicBezTo>
                  <a:cubicBezTo>
                    <a:pt x="6262566" y="3756316"/>
                    <a:pt x="6249420" y="3756122"/>
                    <a:pt x="6238755" y="3750197"/>
                  </a:cubicBezTo>
                  <a:cubicBezTo>
                    <a:pt x="6214434" y="3736686"/>
                    <a:pt x="6192456" y="3719332"/>
                    <a:pt x="6169307" y="3703899"/>
                  </a:cubicBezTo>
                  <a:cubicBezTo>
                    <a:pt x="6157732" y="3696182"/>
                    <a:pt x="6147780" y="3685148"/>
                    <a:pt x="6134583" y="3680749"/>
                  </a:cubicBezTo>
                  <a:lnTo>
                    <a:pt x="6099859" y="3669175"/>
                  </a:lnTo>
                  <a:cubicBezTo>
                    <a:pt x="6041200" y="3610516"/>
                    <a:pt x="6110214" y="3686432"/>
                    <a:pt x="6065135" y="3611301"/>
                  </a:cubicBezTo>
                  <a:cubicBezTo>
                    <a:pt x="6059520" y="3601943"/>
                    <a:pt x="6049702" y="3595868"/>
                    <a:pt x="6041985" y="3588152"/>
                  </a:cubicBezTo>
                  <a:cubicBezTo>
                    <a:pt x="6031167" y="3555699"/>
                    <a:pt x="6001599" y="3508420"/>
                    <a:pt x="6030411" y="3472405"/>
                  </a:cubicBezTo>
                  <a:cubicBezTo>
                    <a:pt x="6038033" y="3462878"/>
                    <a:pt x="6053560" y="3464688"/>
                    <a:pt x="6065135" y="3460830"/>
                  </a:cubicBezTo>
                  <a:cubicBezTo>
                    <a:pt x="6080482" y="3437810"/>
                    <a:pt x="6105462" y="3420134"/>
                    <a:pt x="6076709" y="3391382"/>
                  </a:cubicBezTo>
                  <a:cubicBezTo>
                    <a:pt x="6068082" y="3382755"/>
                    <a:pt x="6053560" y="3383666"/>
                    <a:pt x="6041985" y="3379808"/>
                  </a:cubicBezTo>
                  <a:cubicBezTo>
                    <a:pt x="6034269" y="3372091"/>
                    <a:pt x="6028597" y="3361538"/>
                    <a:pt x="6018836" y="3356658"/>
                  </a:cubicBezTo>
                  <a:cubicBezTo>
                    <a:pt x="5997011" y="3345745"/>
                    <a:pt x="5949388" y="3333509"/>
                    <a:pt x="5949388" y="3333509"/>
                  </a:cubicBezTo>
                  <a:cubicBezTo>
                    <a:pt x="5921965" y="3306086"/>
                    <a:pt x="5893029" y="3280177"/>
                    <a:pt x="5879940" y="3240911"/>
                  </a:cubicBezTo>
                  <a:cubicBezTo>
                    <a:pt x="5876082" y="3229336"/>
                    <a:pt x="5873821" y="3217100"/>
                    <a:pt x="5868365" y="3206187"/>
                  </a:cubicBezTo>
                  <a:cubicBezTo>
                    <a:pt x="5840076" y="3149608"/>
                    <a:pt x="5848188" y="3194924"/>
                    <a:pt x="5833641" y="3136739"/>
                  </a:cubicBezTo>
                  <a:cubicBezTo>
                    <a:pt x="5828869" y="3117653"/>
                    <a:pt x="5826837" y="3097952"/>
                    <a:pt x="5822066" y="3078866"/>
                  </a:cubicBezTo>
                  <a:cubicBezTo>
                    <a:pt x="5815639" y="3053159"/>
                    <a:pt x="5811429" y="3035444"/>
                    <a:pt x="5787342" y="3020992"/>
                  </a:cubicBezTo>
                  <a:cubicBezTo>
                    <a:pt x="5756495" y="3002484"/>
                    <a:pt x="5658729" y="2998986"/>
                    <a:pt x="5648446" y="2997843"/>
                  </a:cubicBezTo>
                  <a:cubicBezTo>
                    <a:pt x="5640730" y="2986268"/>
                    <a:pt x="5631518" y="2975561"/>
                    <a:pt x="5625297" y="2963119"/>
                  </a:cubicBezTo>
                  <a:cubicBezTo>
                    <a:pt x="5619841" y="2952206"/>
                    <a:pt x="5620490" y="2938547"/>
                    <a:pt x="5613722" y="2928395"/>
                  </a:cubicBezTo>
                  <a:cubicBezTo>
                    <a:pt x="5604642" y="2914775"/>
                    <a:pt x="5590573" y="2905246"/>
                    <a:pt x="5578998" y="2893671"/>
                  </a:cubicBezTo>
                  <a:cubicBezTo>
                    <a:pt x="5575140" y="2882096"/>
                    <a:pt x="5578336" y="2864403"/>
                    <a:pt x="5567423" y="2858947"/>
                  </a:cubicBezTo>
                  <a:cubicBezTo>
                    <a:pt x="5556510" y="2853491"/>
                    <a:pt x="5541326" y="2861894"/>
                    <a:pt x="5532699" y="2870521"/>
                  </a:cubicBezTo>
                  <a:cubicBezTo>
                    <a:pt x="5524072" y="2879149"/>
                    <a:pt x="5508924" y="2905246"/>
                    <a:pt x="5521125" y="2905246"/>
                  </a:cubicBezTo>
                  <a:cubicBezTo>
                    <a:pt x="5535036" y="2905246"/>
                    <a:pt x="5538053" y="2882964"/>
                    <a:pt x="5544274" y="2870521"/>
                  </a:cubicBezTo>
                  <a:cubicBezTo>
                    <a:pt x="5592192" y="2774683"/>
                    <a:pt x="5512660" y="2900582"/>
                    <a:pt x="5578998" y="2801073"/>
                  </a:cubicBezTo>
                  <a:cubicBezTo>
                    <a:pt x="5575140" y="2777924"/>
                    <a:pt x="5576955" y="2753071"/>
                    <a:pt x="5567423" y="2731625"/>
                  </a:cubicBezTo>
                  <a:cubicBezTo>
                    <a:pt x="5549343" y="2690946"/>
                    <a:pt x="5497695" y="2685233"/>
                    <a:pt x="5463251" y="2673752"/>
                  </a:cubicBezTo>
                  <a:lnTo>
                    <a:pt x="5393803" y="2650603"/>
                  </a:lnTo>
                  <a:cubicBezTo>
                    <a:pt x="5382228" y="2646745"/>
                    <a:pt x="5369231" y="2645796"/>
                    <a:pt x="5359079" y="2639028"/>
                  </a:cubicBezTo>
                  <a:cubicBezTo>
                    <a:pt x="5279479" y="2585961"/>
                    <a:pt x="5316025" y="2601527"/>
                    <a:pt x="5254907" y="2581154"/>
                  </a:cubicBezTo>
                  <a:cubicBezTo>
                    <a:pt x="5209690" y="2535939"/>
                    <a:pt x="5257136" y="2576481"/>
                    <a:pt x="5197033" y="2546430"/>
                  </a:cubicBezTo>
                  <a:cubicBezTo>
                    <a:pt x="5184591" y="2540209"/>
                    <a:pt x="5175021" y="2528931"/>
                    <a:pt x="5162309" y="2523281"/>
                  </a:cubicBezTo>
                  <a:cubicBezTo>
                    <a:pt x="5140011" y="2513371"/>
                    <a:pt x="5092861" y="2500132"/>
                    <a:pt x="5092861" y="2500132"/>
                  </a:cubicBezTo>
                  <a:cubicBezTo>
                    <a:pt x="5069712" y="2484699"/>
                    <a:pt x="5049807" y="2462631"/>
                    <a:pt x="5023413" y="2453833"/>
                  </a:cubicBezTo>
                  <a:cubicBezTo>
                    <a:pt x="5011838" y="2449975"/>
                    <a:pt x="4999602" y="2447714"/>
                    <a:pt x="4988689" y="2442258"/>
                  </a:cubicBezTo>
                  <a:cubicBezTo>
                    <a:pt x="4976247" y="2436037"/>
                    <a:pt x="4966407" y="2425330"/>
                    <a:pt x="4953965" y="2419109"/>
                  </a:cubicBezTo>
                  <a:cubicBezTo>
                    <a:pt x="4943052" y="2413653"/>
                    <a:pt x="4930154" y="2412990"/>
                    <a:pt x="4919241" y="2407534"/>
                  </a:cubicBezTo>
                  <a:cubicBezTo>
                    <a:pt x="4906799" y="2401313"/>
                    <a:pt x="4896959" y="2390606"/>
                    <a:pt x="4884517" y="2384385"/>
                  </a:cubicBezTo>
                  <a:cubicBezTo>
                    <a:pt x="4858058" y="2371155"/>
                    <a:pt x="4818336" y="2367839"/>
                    <a:pt x="4791919" y="2361235"/>
                  </a:cubicBezTo>
                  <a:cubicBezTo>
                    <a:pt x="4780083" y="2358276"/>
                    <a:pt x="4769031" y="2352620"/>
                    <a:pt x="4757195" y="2349661"/>
                  </a:cubicBezTo>
                  <a:lnTo>
                    <a:pt x="4664598" y="2326511"/>
                  </a:lnTo>
                  <a:cubicBezTo>
                    <a:pt x="4659724" y="2319200"/>
                    <a:pt x="4623884" y="2272038"/>
                    <a:pt x="4629874" y="2257063"/>
                  </a:cubicBezTo>
                  <a:cubicBezTo>
                    <a:pt x="4635040" y="2244147"/>
                    <a:pt x="4653023" y="2241630"/>
                    <a:pt x="4664598" y="2233914"/>
                  </a:cubicBezTo>
                  <a:cubicBezTo>
                    <a:pt x="4668456" y="2218481"/>
                    <a:pt x="4671803" y="2202911"/>
                    <a:pt x="4676173" y="2187615"/>
                  </a:cubicBezTo>
                  <a:cubicBezTo>
                    <a:pt x="4679525" y="2175884"/>
                    <a:pt x="4687747" y="2165092"/>
                    <a:pt x="4687747" y="2152891"/>
                  </a:cubicBezTo>
                  <a:cubicBezTo>
                    <a:pt x="4687747" y="2133218"/>
                    <a:pt x="4680031" y="2114309"/>
                    <a:pt x="4676173" y="2095018"/>
                  </a:cubicBezTo>
                  <a:cubicBezTo>
                    <a:pt x="4641449" y="2098876"/>
                    <a:pt x="4606260" y="2099740"/>
                    <a:pt x="4572000" y="2106592"/>
                  </a:cubicBezTo>
                  <a:cubicBezTo>
                    <a:pt x="4548072" y="2111378"/>
                    <a:pt x="4526708" y="2126291"/>
                    <a:pt x="4502552" y="2129742"/>
                  </a:cubicBezTo>
                  <a:lnTo>
                    <a:pt x="4421530" y="2141316"/>
                  </a:lnTo>
                  <a:cubicBezTo>
                    <a:pt x="4409955" y="2145174"/>
                    <a:pt x="4397719" y="2158347"/>
                    <a:pt x="4386806" y="2152891"/>
                  </a:cubicBezTo>
                  <a:cubicBezTo>
                    <a:pt x="4375893" y="2147435"/>
                    <a:pt x="4380687" y="2129080"/>
                    <a:pt x="4375231" y="2118167"/>
                  </a:cubicBezTo>
                  <a:cubicBezTo>
                    <a:pt x="4369010" y="2105725"/>
                    <a:pt x="4362945" y="2092133"/>
                    <a:pt x="4352082" y="2083443"/>
                  </a:cubicBezTo>
                  <a:cubicBezTo>
                    <a:pt x="4342555" y="2075821"/>
                    <a:pt x="4329321" y="2074261"/>
                    <a:pt x="4317357" y="2071868"/>
                  </a:cubicBezTo>
                  <a:cubicBezTo>
                    <a:pt x="4290605" y="2066518"/>
                    <a:pt x="4263342" y="2064152"/>
                    <a:pt x="4236335" y="2060294"/>
                  </a:cubicBezTo>
                  <a:cubicBezTo>
                    <a:pt x="4093529" y="1917488"/>
                    <a:pt x="4239452" y="2055844"/>
                    <a:pt x="4143737" y="1979271"/>
                  </a:cubicBezTo>
                  <a:cubicBezTo>
                    <a:pt x="4135216" y="1972454"/>
                    <a:pt x="4129109" y="1962938"/>
                    <a:pt x="4120588" y="1956121"/>
                  </a:cubicBezTo>
                  <a:cubicBezTo>
                    <a:pt x="4109725" y="1947431"/>
                    <a:pt x="4096727" y="1941662"/>
                    <a:pt x="4085864" y="1932972"/>
                  </a:cubicBezTo>
                  <a:cubicBezTo>
                    <a:pt x="4077342" y="1926155"/>
                    <a:pt x="4072475" y="1914703"/>
                    <a:pt x="4062714" y="1909823"/>
                  </a:cubicBezTo>
                  <a:cubicBezTo>
                    <a:pt x="4048486" y="1902709"/>
                    <a:pt x="4031849" y="1902106"/>
                    <a:pt x="4016416" y="1898248"/>
                  </a:cubicBezTo>
                  <a:cubicBezTo>
                    <a:pt x="4008699" y="1890532"/>
                    <a:pt x="4003027" y="1879979"/>
                    <a:pt x="3993266" y="1875099"/>
                  </a:cubicBezTo>
                  <a:cubicBezTo>
                    <a:pt x="3971441" y="1864186"/>
                    <a:pt x="3923818" y="1851949"/>
                    <a:pt x="3923818" y="1851949"/>
                  </a:cubicBezTo>
                  <a:cubicBezTo>
                    <a:pt x="3912243" y="1840374"/>
                    <a:pt x="3897043" y="1831534"/>
                    <a:pt x="3889094" y="1817225"/>
                  </a:cubicBezTo>
                  <a:cubicBezTo>
                    <a:pt x="3877244" y="1795894"/>
                    <a:pt x="3865945" y="1747777"/>
                    <a:pt x="3865945" y="1747777"/>
                  </a:cubicBezTo>
                  <a:cubicBezTo>
                    <a:pt x="3869803" y="1728486"/>
                    <a:pt x="3872748" y="1708990"/>
                    <a:pt x="3877519" y="1689904"/>
                  </a:cubicBezTo>
                  <a:cubicBezTo>
                    <a:pt x="3880478" y="1678067"/>
                    <a:pt x="3891487" y="1667144"/>
                    <a:pt x="3889094" y="1655180"/>
                  </a:cubicBezTo>
                  <a:cubicBezTo>
                    <a:pt x="3884687" y="1633141"/>
                    <a:pt x="3845699" y="1624593"/>
                    <a:pt x="3831221" y="1620456"/>
                  </a:cubicBezTo>
                  <a:cubicBezTo>
                    <a:pt x="3818880" y="1616930"/>
                    <a:pt x="3764891" y="1605469"/>
                    <a:pt x="3750198" y="1597306"/>
                  </a:cubicBezTo>
                  <a:cubicBezTo>
                    <a:pt x="3691301" y="1564585"/>
                    <a:pt x="3692723" y="1562981"/>
                    <a:pt x="3657600" y="1527858"/>
                  </a:cubicBezTo>
                  <a:cubicBezTo>
                    <a:pt x="3624813" y="1429491"/>
                    <a:pt x="3670541" y="1549426"/>
                    <a:pt x="3622876" y="1469985"/>
                  </a:cubicBezTo>
                  <a:cubicBezTo>
                    <a:pt x="3616599" y="1459523"/>
                    <a:pt x="3617579" y="1445723"/>
                    <a:pt x="3611302" y="1435261"/>
                  </a:cubicBezTo>
                  <a:cubicBezTo>
                    <a:pt x="3605687" y="1425903"/>
                    <a:pt x="3594700" y="1420841"/>
                    <a:pt x="3588152" y="1412111"/>
                  </a:cubicBezTo>
                  <a:cubicBezTo>
                    <a:pt x="3509627" y="1307411"/>
                    <a:pt x="3571794" y="1372601"/>
                    <a:pt x="3518704" y="1319514"/>
                  </a:cubicBezTo>
                  <a:cubicBezTo>
                    <a:pt x="3514846" y="1307939"/>
                    <a:pt x="3514450" y="1294551"/>
                    <a:pt x="3507130" y="1284790"/>
                  </a:cubicBezTo>
                  <a:cubicBezTo>
                    <a:pt x="3490761" y="1262964"/>
                    <a:pt x="3449256" y="1226916"/>
                    <a:pt x="3449256" y="1226916"/>
                  </a:cubicBezTo>
                  <a:cubicBezTo>
                    <a:pt x="3422656" y="1147115"/>
                    <a:pt x="3443362" y="1174722"/>
                    <a:pt x="3402957" y="1134319"/>
                  </a:cubicBezTo>
                  <a:cubicBezTo>
                    <a:pt x="3399099" y="1118886"/>
                    <a:pt x="3395753" y="1103316"/>
                    <a:pt x="3391383" y="1088020"/>
                  </a:cubicBezTo>
                  <a:cubicBezTo>
                    <a:pt x="3388031" y="1076289"/>
                    <a:pt x="3379808" y="1065497"/>
                    <a:pt x="3379808" y="1053296"/>
                  </a:cubicBezTo>
                  <a:cubicBezTo>
                    <a:pt x="3379808" y="1005119"/>
                    <a:pt x="3395631" y="1010075"/>
                    <a:pt x="3414532" y="972273"/>
                  </a:cubicBezTo>
                  <a:cubicBezTo>
                    <a:pt x="3419988" y="961360"/>
                    <a:pt x="3422249" y="949124"/>
                    <a:pt x="3426107" y="937549"/>
                  </a:cubicBezTo>
                  <a:cubicBezTo>
                    <a:pt x="3407609" y="882056"/>
                    <a:pt x="3419210" y="879027"/>
                    <a:pt x="3321935" y="914400"/>
                  </a:cubicBezTo>
                  <a:cubicBezTo>
                    <a:pt x="3297677" y="923221"/>
                    <a:pt x="3279037" y="965877"/>
                    <a:pt x="3264061" y="983848"/>
                  </a:cubicBezTo>
                  <a:cubicBezTo>
                    <a:pt x="3230713" y="1023865"/>
                    <a:pt x="3237410" y="1015881"/>
                    <a:pt x="3194613" y="1030147"/>
                  </a:cubicBezTo>
                  <a:cubicBezTo>
                    <a:pt x="3183038" y="1041722"/>
                    <a:pt x="3173509" y="1055791"/>
                    <a:pt x="3159889" y="1064871"/>
                  </a:cubicBezTo>
                  <a:cubicBezTo>
                    <a:pt x="3121306" y="1090593"/>
                    <a:pt x="3098159" y="1067444"/>
                    <a:pt x="3055717" y="1053296"/>
                  </a:cubicBezTo>
                  <a:lnTo>
                    <a:pt x="3020993" y="1041721"/>
                  </a:lnTo>
                  <a:lnTo>
                    <a:pt x="2986269" y="1030147"/>
                  </a:lnTo>
                  <a:cubicBezTo>
                    <a:pt x="2982411" y="1018572"/>
                    <a:pt x="2980971" y="1005885"/>
                    <a:pt x="2974694" y="995423"/>
                  </a:cubicBezTo>
                  <a:cubicBezTo>
                    <a:pt x="2930638" y="921996"/>
                    <a:pt x="2753916" y="961872"/>
                    <a:pt x="2731626" y="960699"/>
                  </a:cubicBezTo>
                  <a:cubicBezTo>
                    <a:pt x="2704203" y="933276"/>
                    <a:pt x="2678294" y="904340"/>
                    <a:pt x="2639028" y="891251"/>
                  </a:cubicBezTo>
                  <a:lnTo>
                    <a:pt x="2569580" y="868101"/>
                  </a:lnTo>
                  <a:lnTo>
                    <a:pt x="2534856" y="856527"/>
                  </a:lnTo>
                  <a:cubicBezTo>
                    <a:pt x="2530998" y="844952"/>
                    <a:pt x="2529559" y="832265"/>
                    <a:pt x="2523282" y="821803"/>
                  </a:cubicBezTo>
                  <a:cubicBezTo>
                    <a:pt x="2517667" y="812445"/>
                    <a:pt x="2501218" y="809512"/>
                    <a:pt x="2500132" y="798653"/>
                  </a:cubicBezTo>
                  <a:cubicBezTo>
                    <a:pt x="2497037" y="767701"/>
                    <a:pt x="2502769" y="735850"/>
                    <a:pt x="2511707" y="706056"/>
                  </a:cubicBezTo>
                  <a:cubicBezTo>
                    <a:pt x="2514843" y="695603"/>
                    <a:pt x="2524021" y="684206"/>
                    <a:pt x="2534856" y="682906"/>
                  </a:cubicBezTo>
                  <a:cubicBezTo>
                    <a:pt x="2623046" y="672323"/>
                    <a:pt x="2712335" y="675190"/>
                    <a:pt x="2801074" y="671332"/>
                  </a:cubicBezTo>
                  <a:cubicBezTo>
                    <a:pt x="2856000" y="616406"/>
                    <a:pt x="2840472" y="645739"/>
                    <a:pt x="2858947" y="590309"/>
                  </a:cubicBezTo>
                  <a:cubicBezTo>
                    <a:pt x="2866664" y="598025"/>
                    <a:pt x="2876044" y="622538"/>
                    <a:pt x="2882097" y="613458"/>
                  </a:cubicBezTo>
                  <a:cubicBezTo>
                    <a:pt x="2899745" y="586986"/>
                    <a:pt x="2905246" y="520861"/>
                    <a:pt x="2905246" y="520861"/>
                  </a:cubicBezTo>
                  <a:cubicBezTo>
                    <a:pt x="2977126" y="544820"/>
                    <a:pt x="2905885" y="533482"/>
                    <a:pt x="2963119" y="497711"/>
                  </a:cubicBezTo>
                  <a:cubicBezTo>
                    <a:pt x="2983812" y="484778"/>
                    <a:pt x="3032568" y="474562"/>
                    <a:pt x="3032568" y="474562"/>
                  </a:cubicBezTo>
                  <a:cubicBezTo>
                    <a:pt x="3044143" y="478420"/>
                    <a:pt x="3055091" y="486137"/>
                    <a:pt x="3067292" y="486137"/>
                  </a:cubicBezTo>
                  <a:cubicBezTo>
                    <a:pt x="3265196" y="486137"/>
                    <a:pt x="3234018" y="490754"/>
                    <a:pt x="3345084" y="462987"/>
                  </a:cubicBezTo>
                  <a:cubicBezTo>
                    <a:pt x="3333509" y="459129"/>
                    <a:pt x="3317982" y="460940"/>
                    <a:pt x="3310360" y="451413"/>
                  </a:cubicBezTo>
                  <a:cubicBezTo>
                    <a:pt x="3300422" y="438991"/>
                    <a:pt x="3305899" y="419343"/>
                    <a:pt x="3298785" y="405114"/>
                  </a:cubicBezTo>
                  <a:cubicBezTo>
                    <a:pt x="3261639" y="330821"/>
                    <a:pt x="3271900" y="342137"/>
                    <a:pt x="3217763" y="324091"/>
                  </a:cubicBezTo>
                  <a:cubicBezTo>
                    <a:pt x="3210046" y="316375"/>
                    <a:pt x="3205066" y="304078"/>
                    <a:pt x="3194613" y="300942"/>
                  </a:cubicBezTo>
                  <a:cubicBezTo>
                    <a:pt x="3185255" y="298134"/>
                    <a:pt x="3000501" y="278087"/>
                    <a:pt x="2997844" y="277792"/>
                  </a:cubicBezTo>
                  <a:cubicBezTo>
                    <a:pt x="2931343" y="211292"/>
                    <a:pt x="2965852" y="228546"/>
                    <a:pt x="2905246" y="208344"/>
                  </a:cubicBezTo>
                  <a:cubicBezTo>
                    <a:pt x="2858947" y="212202"/>
                    <a:pt x="2812450" y="214156"/>
                    <a:pt x="2766350" y="219919"/>
                  </a:cubicBezTo>
                  <a:cubicBezTo>
                    <a:pt x="2750565" y="221892"/>
                    <a:pt x="2735872" y="229829"/>
                    <a:pt x="2720051" y="231494"/>
                  </a:cubicBezTo>
                  <a:cubicBezTo>
                    <a:pt x="2662368" y="237566"/>
                    <a:pt x="2604232" y="238251"/>
                    <a:pt x="2546431" y="243068"/>
                  </a:cubicBezTo>
                  <a:cubicBezTo>
                    <a:pt x="2511614" y="245969"/>
                    <a:pt x="2476983" y="250785"/>
                    <a:pt x="2442259" y="254643"/>
                  </a:cubicBezTo>
                  <a:cubicBezTo>
                    <a:pt x="2430684" y="262359"/>
                    <a:pt x="2418004" y="268632"/>
                    <a:pt x="2407535" y="277792"/>
                  </a:cubicBezTo>
                  <a:cubicBezTo>
                    <a:pt x="2387003" y="295757"/>
                    <a:pt x="2349661" y="335666"/>
                    <a:pt x="2349661" y="335666"/>
                  </a:cubicBezTo>
                  <a:cubicBezTo>
                    <a:pt x="2345803" y="347241"/>
                    <a:pt x="2344364" y="359928"/>
                    <a:pt x="2338087" y="370390"/>
                  </a:cubicBezTo>
                  <a:cubicBezTo>
                    <a:pt x="2320320" y="400001"/>
                    <a:pt x="2309625" y="392509"/>
                    <a:pt x="2280213" y="405114"/>
                  </a:cubicBezTo>
                  <a:cubicBezTo>
                    <a:pt x="2180093" y="448023"/>
                    <a:pt x="2280624" y="412693"/>
                    <a:pt x="2199190" y="439838"/>
                  </a:cubicBezTo>
                  <a:cubicBezTo>
                    <a:pt x="2149040" y="435279"/>
                    <a:pt x="2079459" y="456346"/>
                    <a:pt x="2048719" y="405114"/>
                  </a:cubicBezTo>
                  <a:cubicBezTo>
                    <a:pt x="2042442" y="394652"/>
                    <a:pt x="2041003" y="381965"/>
                    <a:pt x="2037145" y="370390"/>
                  </a:cubicBezTo>
                  <a:cubicBezTo>
                    <a:pt x="2041003" y="320233"/>
                    <a:pt x="2035917" y="268568"/>
                    <a:pt x="2048719" y="219919"/>
                  </a:cubicBezTo>
                  <a:cubicBezTo>
                    <a:pt x="2055799" y="193013"/>
                    <a:pt x="2095018" y="150471"/>
                    <a:pt x="2095018" y="150471"/>
                  </a:cubicBezTo>
                  <a:cubicBezTo>
                    <a:pt x="2091160" y="111889"/>
                    <a:pt x="2095706" y="71509"/>
                    <a:pt x="2083444" y="34724"/>
                  </a:cubicBezTo>
                  <a:cubicBezTo>
                    <a:pt x="2079045" y="21527"/>
                    <a:pt x="2062274" y="14703"/>
                    <a:pt x="2048719" y="11575"/>
                  </a:cubicBezTo>
                  <a:cubicBezTo>
                    <a:pt x="2010938" y="2856"/>
                    <a:pt x="1971555" y="3858"/>
                    <a:pt x="1932973" y="0"/>
                  </a:cubicBezTo>
                  <a:cubicBezTo>
                    <a:pt x="1929795" y="530"/>
                    <a:pt x="1845080" y="10939"/>
                    <a:pt x="1828800" y="23149"/>
                  </a:cubicBezTo>
                  <a:cubicBezTo>
                    <a:pt x="1722398" y="102950"/>
                    <a:pt x="1814654" y="66448"/>
                    <a:pt x="1736203" y="92597"/>
                  </a:cubicBezTo>
                  <a:cubicBezTo>
                    <a:pt x="1713054" y="108030"/>
                    <a:pt x="1693149" y="130098"/>
                    <a:pt x="1666755" y="138896"/>
                  </a:cubicBezTo>
                  <a:cubicBezTo>
                    <a:pt x="1655180" y="142754"/>
                    <a:pt x="1642944" y="145015"/>
                    <a:pt x="1632031" y="150471"/>
                  </a:cubicBezTo>
                  <a:cubicBezTo>
                    <a:pt x="1619589" y="156692"/>
                    <a:pt x="1610332" y="168736"/>
                    <a:pt x="1597307" y="173620"/>
                  </a:cubicBezTo>
                  <a:cubicBezTo>
                    <a:pt x="1578886" y="180528"/>
                    <a:pt x="1558519" y="180423"/>
                    <a:pt x="1539433" y="185195"/>
                  </a:cubicBezTo>
                  <a:cubicBezTo>
                    <a:pt x="1527596" y="188154"/>
                    <a:pt x="1516284" y="192912"/>
                    <a:pt x="1504709" y="196770"/>
                  </a:cubicBezTo>
                  <a:lnTo>
                    <a:pt x="1400537" y="185195"/>
                  </a:lnTo>
                  <a:cubicBezTo>
                    <a:pt x="1373466" y="181811"/>
                    <a:pt x="1346796" y="173620"/>
                    <a:pt x="1319514" y="173620"/>
                  </a:cubicBezTo>
                  <a:cubicBezTo>
                    <a:pt x="1296045" y="173620"/>
                    <a:pt x="1273215" y="181337"/>
                    <a:pt x="1250066" y="185195"/>
                  </a:cubicBezTo>
                  <a:cubicBezTo>
                    <a:pt x="1184242" y="251019"/>
                    <a:pt x="1247621" y="197992"/>
                    <a:pt x="1180618" y="231494"/>
                  </a:cubicBezTo>
                  <a:cubicBezTo>
                    <a:pt x="1168176" y="237715"/>
                    <a:pt x="1158606" y="248993"/>
                    <a:pt x="1145894" y="254643"/>
                  </a:cubicBezTo>
                  <a:cubicBezTo>
                    <a:pt x="1123596" y="264553"/>
                    <a:pt x="1076446" y="277792"/>
                    <a:pt x="1076446" y="277792"/>
                  </a:cubicBezTo>
                  <a:lnTo>
                    <a:pt x="856527" y="266218"/>
                  </a:lnTo>
                  <a:cubicBezTo>
                    <a:pt x="821678" y="263729"/>
                    <a:pt x="787293" y="254643"/>
                    <a:pt x="752355" y="254643"/>
                  </a:cubicBezTo>
                  <a:cubicBezTo>
                    <a:pt x="705896" y="254643"/>
                    <a:pt x="659758" y="262360"/>
                    <a:pt x="613459" y="266218"/>
                  </a:cubicBezTo>
                  <a:cubicBezTo>
                    <a:pt x="590310" y="273934"/>
                    <a:pt x="561266" y="272113"/>
                    <a:pt x="544011" y="289367"/>
                  </a:cubicBezTo>
                  <a:cubicBezTo>
                    <a:pt x="509612" y="323764"/>
                    <a:pt x="531448" y="309869"/>
                    <a:pt x="474563" y="324091"/>
                  </a:cubicBezTo>
                  <a:cubicBezTo>
                    <a:pt x="462988" y="331807"/>
                    <a:pt x="452550" y="341590"/>
                    <a:pt x="439838" y="347240"/>
                  </a:cubicBezTo>
                  <a:cubicBezTo>
                    <a:pt x="417540" y="357150"/>
                    <a:pt x="390693" y="356855"/>
                    <a:pt x="370390" y="370390"/>
                  </a:cubicBezTo>
                  <a:cubicBezTo>
                    <a:pt x="358815" y="378106"/>
                    <a:pt x="348378" y="387889"/>
                    <a:pt x="335666" y="393539"/>
                  </a:cubicBezTo>
                  <a:cubicBezTo>
                    <a:pt x="313368" y="403449"/>
                    <a:pt x="289367" y="408973"/>
                    <a:pt x="266218" y="416689"/>
                  </a:cubicBezTo>
                  <a:lnTo>
                    <a:pt x="231494" y="428263"/>
                  </a:lnTo>
                  <a:cubicBezTo>
                    <a:pt x="185198" y="497708"/>
                    <a:pt x="235350" y="432124"/>
                    <a:pt x="173621" y="486137"/>
                  </a:cubicBezTo>
                  <a:cubicBezTo>
                    <a:pt x="153089" y="504102"/>
                    <a:pt x="115747" y="544010"/>
                    <a:pt x="115747" y="544010"/>
                  </a:cubicBezTo>
                  <a:cubicBezTo>
                    <a:pt x="89147" y="623811"/>
                    <a:pt x="109852" y="596203"/>
                    <a:pt x="69449" y="636608"/>
                  </a:cubicBezTo>
                  <a:cubicBezTo>
                    <a:pt x="65591" y="648183"/>
                    <a:pt x="61226" y="659601"/>
                    <a:pt x="57874" y="671332"/>
                  </a:cubicBezTo>
                  <a:cubicBezTo>
                    <a:pt x="53504" y="686628"/>
                    <a:pt x="53413" y="703402"/>
                    <a:pt x="46299" y="717630"/>
                  </a:cubicBezTo>
                  <a:cubicBezTo>
                    <a:pt x="20422" y="769384"/>
                    <a:pt x="7716" y="756213"/>
                    <a:pt x="0" y="763929"/>
                  </a:cubicBezTo>
                  <a:close/>
                </a:path>
              </a:pathLst>
            </a:cu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2" name="Freeform 21"/>
            <p:cNvSpPr/>
            <p:nvPr/>
          </p:nvSpPr>
          <p:spPr>
            <a:xfrm>
              <a:off x="7633939" y="3158534"/>
              <a:ext cx="466506" cy="901911"/>
            </a:xfrm>
            <a:custGeom>
              <a:avLst/>
              <a:gdLst>
                <a:gd name="connsiteX0" fmla="*/ 105878 w 3320716"/>
                <a:gd name="connsiteY0" fmla="*/ 0 h 6420050"/>
                <a:gd name="connsiteX1" fmla="*/ 105878 w 3320716"/>
                <a:gd name="connsiteY1" fmla="*/ 0 h 6420050"/>
                <a:gd name="connsiteX2" fmla="*/ 38501 w 3320716"/>
                <a:gd name="connsiteY2" fmla="*/ 67377 h 6420050"/>
                <a:gd name="connsiteX3" fmla="*/ 0 w 3320716"/>
                <a:gd name="connsiteY3" fmla="*/ 105878 h 6420050"/>
                <a:gd name="connsiteX4" fmla="*/ 9625 w 3320716"/>
                <a:gd name="connsiteY4" fmla="*/ 144379 h 6420050"/>
                <a:gd name="connsiteX5" fmla="*/ 67377 w 3320716"/>
                <a:gd name="connsiteY5" fmla="*/ 182880 h 6420050"/>
                <a:gd name="connsiteX6" fmla="*/ 57751 w 3320716"/>
                <a:gd name="connsiteY6" fmla="*/ 240631 h 6420050"/>
                <a:gd name="connsiteX7" fmla="*/ 38501 w 3320716"/>
                <a:gd name="connsiteY7" fmla="*/ 269507 h 6420050"/>
                <a:gd name="connsiteX8" fmla="*/ 28876 w 3320716"/>
                <a:gd name="connsiteY8" fmla="*/ 298383 h 6420050"/>
                <a:gd name="connsiteX9" fmla="*/ 67377 w 3320716"/>
                <a:gd name="connsiteY9" fmla="*/ 346509 h 6420050"/>
                <a:gd name="connsiteX10" fmla="*/ 115503 w 3320716"/>
                <a:gd name="connsiteY10" fmla="*/ 385010 h 6420050"/>
                <a:gd name="connsiteX11" fmla="*/ 134754 w 3320716"/>
                <a:gd name="connsiteY11" fmla="*/ 413886 h 6420050"/>
                <a:gd name="connsiteX12" fmla="*/ 231006 w 3320716"/>
                <a:gd name="connsiteY12" fmla="*/ 471638 h 6420050"/>
                <a:gd name="connsiteX13" fmla="*/ 259882 w 3320716"/>
                <a:gd name="connsiteY13" fmla="*/ 481263 h 6420050"/>
                <a:gd name="connsiteX14" fmla="*/ 288758 w 3320716"/>
                <a:gd name="connsiteY14" fmla="*/ 500513 h 6420050"/>
                <a:gd name="connsiteX15" fmla="*/ 327259 w 3320716"/>
                <a:gd name="connsiteY15" fmla="*/ 558265 h 6420050"/>
                <a:gd name="connsiteX16" fmla="*/ 336884 w 3320716"/>
                <a:gd name="connsiteY16" fmla="*/ 587141 h 6420050"/>
                <a:gd name="connsiteX17" fmla="*/ 385010 w 3320716"/>
                <a:gd name="connsiteY17" fmla="*/ 644892 h 6420050"/>
                <a:gd name="connsiteX18" fmla="*/ 452387 w 3320716"/>
                <a:gd name="connsiteY18" fmla="*/ 673768 h 6420050"/>
                <a:gd name="connsiteX19" fmla="*/ 510139 w 3320716"/>
                <a:gd name="connsiteY19" fmla="*/ 721895 h 6420050"/>
                <a:gd name="connsiteX20" fmla="*/ 539015 w 3320716"/>
                <a:gd name="connsiteY20" fmla="*/ 741145 h 6420050"/>
                <a:gd name="connsiteX21" fmla="*/ 558265 w 3320716"/>
                <a:gd name="connsiteY21" fmla="*/ 770021 h 6420050"/>
                <a:gd name="connsiteX22" fmla="*/ 616017 w 3320716"/>
                <a:gd name="connsiteY22" fmla="*/ 827772 h 6420050"/>
                <a:gd name="connsiteX23" fmla="*/ 635267 w 3320716"/>
                <a:gd name="connsiteY23" fmla="*/ 856648 h 6420050"/>
                <a:gd name="connsiteX24" fmla="*/ 673768 w 3320716"/>
                <a:gd name="connsiteY24" fmla="*/ 885524 h 6420050"/>
                <a:gd name="connsiteX25" fmla="*/ 702644 w 3320716"/>
                <a:gd name="connsiteY25" fmla="*/ 914400 h 6420050"/>
                <a:gd name="connsiteX26" fmla="*/ 721895 w 3320716"/>
                <a:gd name="connsiteY26" fmla="*/ 972151 h 6420050"/>
                <a:gd name="connsiteX27" fmla="*/ 741145 w 3320716"/>
                <a:gd name="connsiteY27" fmla="*/ 1001027 h 6420050"/>
                <a:gd name="connsiteX28" fmla="*/ 750770 w 3320716"/>
                <a:gd name="connsiteY28" fmla="*/ 1029903 h 6420050"/>
                <a:gd name="connsiteX29" fmla="*/ 789271 w 3320716"/>
                <a:gd name="connsiteY29" fmla="*/ 1087655 h 6420050"/>
                <a:gd name="connsiteX30" fmla="*/ 808522 w 3320716"/>
                <a:gd name="connsiteY30" fmla="*/ 1116530 h 6420050"/>
                <a:gd name="connsiteX31" fmla="*/ 818147 w 3320716"/>
                <a:gd name="connsiteY31" fmla="*/ 1145406 h 6420050"/>
                <a:gd name="connsiteX32" fmla="*/ 837398 w 3320716"/>
                <a:gd name="connsiteY32" fmla="*/ 1174282 h 6420050"/>
                <a:gd name="connsiteX33" fmla="*/ 866274 w 3320716"/>
                <a:gd name="connsiteY33" fmla="*/ 1280160 h 6420050"/>
                <a:gd name="connsiteX34" fmla="*/ 885524 w 3320716"/>
                <a:gd name="connsiteY34" fmla="*/ 1309036 h 6420050"/>
                <a:gd name="connsiteX35" fmla="*/ 904775 w 3320716"/>
                <a:gd name="connsiteY35" fmla="*/ 1366787 h 6420050"/>
                <a:gd name="connsiteX36" fmla="*/ 924025 w 3320716"/>
                <a:gd name="connsiteY36" fmla="*/ 1453415 h 6420050"/>
                <a:gd name="connsiteX37" fmla="*/ 933650 w 3320716"/>
                <a:gd name="connsiteY37" fmla="*/ 1491916 h 6420050"/>
                <a:gd name="connsiteX38" fmla="*/ 952901 w 3320716"/>
                <a:gd name="connsiteY38" fmla="*/ 1520791 h 6420050"/>
                <a:gd name="connsiteX39" fmla="*/ 904775 w 3320716"/>
                <a:gd name="connsiteY39" fmla="*/ 1578543 h 6420050"/>
                <a:gd name="connsiteX40" fmla="*/ 924025 w 3320716"/>
                <a:gd name="connsiteY40" fmla="*/ 1607419 h 6420050"/>
                <a:gd name="connsiteX41" fmla="*/ 952901 w 3320716"/>
                <a:gd name="connsiteY41" fmla="*/ 1665170 h 6420050"/>
                <a:gd name="connsiteX42" fmla="*/ 972151 w 3320716"/>
                <a:gd name="connsiteY42" fmla="*/ 1742172 h 6420050"/>
                <a:gd name="connsiteX43" fmla="*/ 981777 w 3320716"/>
                <a:gd name="connsiteY43" fmla="*/ 1848050 h 6420050"/>
                <a:gd name="connsiteX44" fmla="*/ 1001027 w 3320716"/>
                <a:gd name="connsiteY44" fmla="*/ 2117558 h 6420050"/>
                <a:gd name="connsiteX45" fmla="*/ 991402 w 3320716"/>
                <a:gd name="connsiteY45" fmla="*/ 2146433 h 6420050"/>
                <a:gd name="connsiteX46" fmla="*/ 972151 w 3320716"/>
                <a:gd name="connsiteY46" fmla="*/ 2175309 h 6420050"/>
                <a:gd name="connsiteX47" fmla="*/ 981777 w 3320716"/>
                <a:gd name="connsiteY47" fmla="*/ 2223436 h 6420050"/>
                <a:gd name="connsiteX48" fmla="*/ 1049154 w 3320716"/>
                <a:gd name="connsiteY48" fmla="*/ 2310063 h 6420050"/>
                <a:gd name="connsiteX49" fmla="*/ 1078029 w 3320716"/>
                <a:gd name="connsiteY49" fmla="*/ 2396690 h 6420050"/>
                <a:gd name="connsiteX50" fmla="*/ 1087655 w 3320716"/>
                <a:gd name="connsiteY50" fmla="*/ 2425566 h 6420050"/>
                <a:gd name="connsiteX51" fmla="*/ 1097280 w 3320716"/>
                <a:gd name="connsiteY51" fmla="*/ 2502568 h 6420050"/>
                <a:gd name="connsiteX52" fmla="*/ 1106905 w 3320716"/>
                <a:gd name="connsiteY52" fmla="*/ 2531444 h 6420050"/>
                <a:gd name="connsiteX53" fmla="*/ 1145406 w 3320716"/>
                <a:gd name="connsiteY53" fmla="*/ 2521819 h 6420050"/>
                <a:gd name="connsiteX54" fmla="*/ 1183907 w 3320716"/>
                <a:gd name="connsiteY54" fmla="*/ 2502568 h 6420050"/>
                <a:gd name="connsiteX55" fmla="*/ 1212783 w 3320716"/>
                <a:gd name="connsiteY55" fmla="*/ 2492943 h 6420050"/>
                <a:gd name="connsiteX56" fmla="*/ 1222408 w 3320716"/>
                <a:gd name="connsiteY56" fmla="*/ 2521819 h 6420050"/>
                <a:gd name="connsiteX57" fmla="*/ 1155031 w 3320716"/>
                <a:gd name="connsiteY57" fmla="*/ 2589196 h 6420050"/>
                <a:gd name="connsiteX58" fmla="*/ 1126156 w 3320716"/>
                <a:gd name="connsiteY58" fmla="*/ 2598821 h 6420050"/>
                <a:gd name="connsiteX59" fmla="*/ 1097280 w 3320716"/>
                <a:gd name="connsiteY59" fmla="*/ 2608446 h 6420050"/>
                <a:gd name="connsiteX60" fmla="*/ 1087655 w 3320716"/>
                <a:gd name="connsiteY60" fmla="*/ 2637322 h 6420050"/>
                <a:gd name="connsiteX61" fmla="*/ 1029903 w 3320716"/>
                <a:gd name="connsiteY61" fmla="*/ 2666198 h 6420050"/>
                <a:gd name="connsiteX62" fmla="*/ 1001027 w 3320716"/>
                <a:gd name="connsiteY62" fmla="*/ 2685448 h 6420050"/>
                <a:gd name="connsiteX63" fmla="*/ 981777 w 3320716"/>
                <a:gd name="connsiteY63" fmla="*/ 2714324 h 6420050"/>
                <a:gd name="connsiteX64" fmla="*/ 1010652 w 3320716"/>
                <a:gd name="connsiteY64" fmla="*/ 2791326 h 6420050"/>
                <a:gd name="connsiteX65" fmla="*/ 1020278 w 3320716"/>
                <a:gd name="connsiteY65" fmla="*/ 2820202 h 6420050"/>
                <a:gd name="connsiteX66" fmla="*/ 1078029 w 3320716"/>
                <a:gd name="connsiteY66" fmla="*/ 2877953 h 6420050"/>
                <a:gd name="connsiteX67" fmla="*/ 1039528 w 3320716"/>
                <a:gd name="connsiteY67" fmla="*/ 2935705 h 6420050"/>
                <a:gd name="connsiteX68" fmla="*/ 1010652 w 3320716"/>
                <a:gd name="connsiteY68" fmla="*/ 3041583 h 6420050"/>
                <a:gd name="connsiteX69" fmla="*/ 981777 w 3320716"/>
                <a:gd name="connsiteY69" fmla="*/ 3070459 h 6420050"/>
                <a:gd name="connsiteX70" fmla="*/ 962526 w 3320716"/>
                <a:gd name="connsiteY70" fmla="*/ 3099335 h 6420050"/>
                <a:gd name="connsiteX71" fmla="*/ 1001027 w 3320716"/>
                <a:gd name="connsiteY71" fmla="*/ 3214838 h 6420050"/>
                <a:gd name="connsiteX72" fmla="*/ 1029903 w 3320716"/>
                <a:gd name="connsiteY72" fmla="*/ 3224463 h 6420050"/>
                <a:gd name="connsiteX73" fmla="*/ 1039528 w 3320716"/>
                <a:gd name="connsiteY73" fmla="*/ 3272589 h 6420050"/>
                <a:gd name="connsiteX74" fmla="*/ 1029903 w 3320716"/>
                <a:gd name="connsiteY74" fmla="*/ 3339966 h 6420050"/>
                <a:gd name="connsiteX75" fmla="*/ 943276 w 3320716"/>
                <a:gd name="connsiteY75" fmla="*/ 3368842 h 6420050"/>
                <a:gd name="connsiteX76" fmla="*/ 914400 w 3320716"/>
                <a:gd name="connsiteY76" fmla="*/ 3397718 h 6420050"/>
                <a:gd name="connsiteX77" fmla="*/ 914400 w 3320716"/>
                <a:gd name="connsiteY77" fmla="*/ 3493970 h 6420050"/>
                <a:gd name="connsiteX78" fmla="*/ 933650 w 3320716"/>
                <a:gd name="connsiteY78" fmla="*/ 3522846 h 6420050"/>
                <a:gd name="connsiteX79" fmla="*/ 943276 w 3320716"/>
                <a:gd name="connsiteY79" fmla="*/ 3551722 h 6420050"/>
                <a:gd name="connsiteX80" fmla="*/ 952901 w 3320716"/>
                <a:gd name="connsiteY80" fmla="*/ 3628724 h 6420050"/>
                <a:gd name="connsiteX81" fmla="*/ 972151 w 3320716"/>
                <a:gd name="connsiteY81" fmla="*/ 3686476 h 6420050"/>
                <a:gd name="connsiteX82" fmla="*/ 981777 w 3320716"/>
                <a:gd name="connsiteY82" fmla="*/ 3792353 h 6420050"/>
                <a:gd name="connsiteX83" fmla="*/ 1039528 w 3320716"/>
                <a:gd name="connsiteY83" fmla="*/ 3811604 h 6420050"/>
                <a:gd name="connsiteX84" fmla="*/ 1058779 w 3320716"/>
                <a:gd name="connsiteY84" fmla="*/ 3782728 h 6420050"/>
                <a:gd name="connsiteX85" fmla="*/ 1068404 w 3320716"/>
                <a:gd name="connsiteY85" fmla="*/ 3753852 h 6420050"/>
                <a:gd name="connsiteX86" fmla="*/ 1106905 w 3320716"/>
                <a:gd name="connsiteY86" fmla="*/ 3763478 h 6420050"/>
                <a:gd name="connsiteX87" fmla="*/ 1135781 w 3320716"/>
                <a:gd name="connsiteY87" fmla="*/ 3801979 h 6420050"/>
                <a:gd name="connsiteX88" fmla="*/ 1222408 w 3320716"/>
                <a:gd name="connsiteY88" fmla="*/ 3801979 h 6420050"/>
                <a:gd name="connsiteX89" fmla="*/ 1251284 w 3320716"/>
                <a:gd name="connsiteY89" fmla="*/ 3782728 h 6420050"/>
                <a:gd name="connsiteX90" fmla="*/ 1289785 w 3320716"/>
                <a:gd name="connsiteY90" fmla="*/ 3724977 h 6420050"/>
                <a:gd name="connsiteX91" fmla="*/ 1347537 w 3320716"/>
                <a:gd name="connsiteY91" fmla="*/ 3705726 h 6420050"/>
                <a:gd name="connsiteX92" fmla="*/ 1472665 w 3320716"/>
                <a:gd name="connsiteY92" fmla="*/ 3753852 h 6420050"/>
                <a:gd name="connsiteX93" fmla="*/ 1482290 w 3320716"/>
                <a:gd name="connsiteY93" fmla="*/ 3782728 h 6420050"/>
                <a:gd name="connsiteX94" fmla="*/ 1472665 w 3320716"/>
                <a:gd name="connsiteY94" fmla="*/ 3811604 h 6420050"/>
                <a:gd name="connsiteX95" fmla="*/ 1424539 w 3320716"/>
                <a:gd name="connsiteY95" fmla="*/ 3898231 h 6420050"/>
                <a:gd name="connsiteX96" fmla="*/ 1395663 w 3320716"/>
                <a:gd name="connsiteY96" fmla="*/ 3936732 h 6420050"/>
                <a:gd name="connsiteX97" fmla="*/ 1395663 w 3320716"/>
                <a:gd name="connsiteY97" fmla="*/ 4090737 h 6420050"/>
                <a:gd name="connsiteX98" fmla="*/ 1376412 w 3320716"/>
                <a:gd name="connsiteY98" fmla="*/ 4119612 h 6420050"/>
                <a:gd name="connsiteX99" fmla="*/ 1357162 w 3320716"/>
                <a:gd name="connsiteY99" fmla="*/ 4186989 h 6420050"/>
                <a:gd name="connsiteX100" fmla="*/ 1376412 w 3320716"/>
                <a:gd name="connsiteY100" fmla="*/ 4244741 h 6420050"/>
                <a:gd name="connsiteX101" fmla="*/ 1405288 w 3320716"/>
                <a:gd name="connsiteY101" fmla="*/ 4263991 h 6420050"/>
                <a:gd name="connsiteX102" fmla="*/ 1443789 w 3320716"/>
                <a:gd name="connsiteY102" fmla="*/ 4312118 h 6420050"/>
                <a:gd name="connsiteX103" fmla="*/ 1472665 w 3320716"/>
                <a:gd name="connsiteY103" fmla="*/ 4283242 h 6420050"/>
                <a:gd name="connsiteX104" fmla="*/ 1501541 w 3320716"/>
                <a:gd name="connsiteY104" fmla="*/ 4292867 h 6420050"/>
                <a:gd name="connsiteX105" fmla="*/ 1511166 w 3320716"/>
                <a:gd name="connsiteY105" fmla="*/ 4331368 h 6420050"/>
                <a:gd name="connsiteX106" fmla="*/ 1491916 w 3320716"/>
                <a:gd name="connsiteY106" fmla="*/ 4466122 h 6420050"/>
                <a:gd name="connsiteX107" fmla="*/ 1472665 w 3320716"/>
                <a:gd name="connsiteY107" fmla="*/ 4494998 h 6420050"/>
                <a:gd name="connsiteX108" fmla="*/ 1472665 w 3320716"/>
                <a:gd name="connsiteY108" fmla="*/ 4668252 h 6420050"/>
                <a:gd name="connsiteX109" fmla="*/ 1463040 w 3320716"/>
                <a:gd name="connsiteY109" fmla="*/ 4860758 h 6420050"/>
                <a:gd name="connsiteX110" fmla="*/ 1443789 w 3320716"/>
                <a:gd name="connsiteY110" fmla="*/ 4918509 h 6420050"/>
                <a:gd name="connsiteX111" fmla="*/ 1453415 w 3320716"/>
                <a:gd name="connsiteY111" fmla="*/ 4966636 h 6420050"/>
                <a:gd name="connsiteX112" fmla="*/ 1482290 w 3320716"/>
                <a:gd name="connsiteY112" fmla="*/ 4976261 h 6420050"/>
                <a:gd name="connsiteX113" fmla="*/ 1511166 w 3320716"/>
                <a:gd name="connsiteY113" fmla="*/ 4995511 h 6420050"/>
                <a:gd name="connsiteX114" fmla="*/ 1578543 w 3320716"/>
                <a:gd name="connsiteY114" fmla="*/ 5014762 h 6420050"/>
                <a:gd name="connsiteX115" fmla="*/ 1665170 w 3320716"/>
                <a:gd name="connsiteY115" fmla="*/ 5062888 h 6420050"/>
                <a:gd name="connsiteX116" fmla="*/ 1694046 w 3320716"/>
                <a:gd name="connsiteY116" fmla="*/ 5082139 h 6420050"/>
                <a:gd name="connsiteX117" fmla="*/ 1742172 w 3320716"/>
                <a:gd name="connsiteY117" fmla="*/ 5091764 h 6420050"/>
                <a:gd name="connsiteX118" fmla="*/ 1732547 w 3320716"/>
                <a:gd name="connsiteY118" fmla="*/ 5130265 h 6420050"/>
                <a:gd name="connsiteX119" fmla="*/ 1694046 w 3320716"/>
                <a:gd name="connsiteY119" fmla="*/ 5188017 h 6420050"/>
                <a:gd name="connsiteX120" fmla="*/ 1674796 w 3320716"/>
                <a:gd name="connsiteY120" fmla="*/ 5216892 h 6420050"/>
                <a:gd name="connsiteX121" fmla="*/ 1665170 w 3320716"/>
                <a:gd name="connsiteY121" fmla="*/ 5245768 h 6420050"/>
                <a:gd name="connsiteX122" fmla="*/ 1732547 w 3320716"/>
                <a:gd name="connsiteY122" fmla="*/ 5438273 h 6420050"/>
                <a:gd name="connsiteX123" fmla="*/ 1761423 w 3320716"/>
                <a:gd name="connsiteY123" fmla="*/ 5447899 h 6420050"/>
                <a:gd name="connsiteX124" fmla="*/ 1780674 w 3320716"/>
                <a:gd name="connsiteY124" fmla="*/ 5476775 h 6420050"/>
                <a:gd name="connsiteX125" fmla="*/ 1790299 w 3320716"/>
                <a:gd name="connsiteY125" fmla="*/ 5553777 h 6420050"/>
                <a:gd name="connsiteX126" fmla="*/ 1857676 w 3320716"/>
                <a:gd name="connsiteY126" fmla="*/ 5582652 h 6420050"/>
                <a:gd name="connsiteX127" fmla="*/ 1934678 w 3320716"/>
                <a:gd name="connsiteY127" fmla="*/ 5573027 h 6420050"/>
                <a:gd name="connsiteX128" fmla="*/ 1973179 w 3320716"/>
                <a:gd name="connsiteY128" fmla="*/ 5611528 h 6420050"/>
                <a:gd name="connsiteX129" fmla="*/ 2040556 w 3320716"/>
                <a:gd name="connsiteY129" fmla="*/ 5650029 h 6420050"/>
                <a:gd name="connsiteX130" fmla="*/ 2069431 w 3320716"/>
                <a:gd name="connsiteY130" fmla="*/ 5669280 h 6420050"/>
                <a:gd name="connsiteX131" fmla="*/ 2079057 w 3320716"/>
                <a:gd name="connsiteY131" fmla="*/ 5698156 h 6420050"/>
                <a:gd name="connsiteX132" fmla="*/ 2098307 w 3320716"/>
                <a:gd name="connsiteY132" fmla="*/ 5736657 h 6420050"/>
                <a:gd name="connsiteX133" fmla="*/ 2136808 w 3320716"/>
                <a:gd name="connsiteY133" fmla="*/ 5832909 h 6420050"/>
                <a:gd name="connsiteX134" fmla="*/ 2165684 w 3320716"/>
                <a:gd name="connsiteY134" fmla="*/ 5823284 h 6420050"/>
                <a:gd name="connsiteX135" fmla="*/ 2079057 w 3320716"/>
                <a:gd name="connsiteY135" fmla="*/ 5938787 h 6420050"/>
                <a:gd name="connsiteX136" fmla="*/ 2050181 w 3320716"/>
                <a:gd name="connsiteY136" fmla="*/ 5958038 h 6420050"/>
                <a:gd name="connsiteX137" fmla="*/ 2098307 w 3320716"/>
                <a:gd name="connsiteY137" fmla="*/ 5967663 h 6420050"/>
                <a:gd name="connsiteX138" fmla="*/ 2136808 w 3320716"/>
                <a:gd name="connsiteY138" fmla="*/ 5909911 h 6420050"/>
                <a:gd name="connsiteX139" fmla="*/ 2165684 w 3320716"/>
                <a:gd name="connsiteY139" fmla="*/ 5900286 h 6420050"/>
                <a:gd name="connsiteX140" fmla="*/ 2184935 w 3320716"/>
                <a:gd name="connsiteY140" fmla="*/ 5929162 h 6420050"/>
                <a:gd name="connsiteX141" fmla="*/ 2213810 w 3320716"/>
                <a:gd name="connsiteY141" fmla="*/ 5938787 h 6420050"/>
                <a:gd name="connsiteX142" fmla="*/ 2233061 w 3320716"/>
                <a:gd name="connsiteY142" fmla="*/ 5996539 h 6420050"/>
                <a:gd name="connsiteX143" fmla="*/ 2271562 w 3320716"/>
                <a:gd name="connsiteY143" fmla="*/ 6092791 h 6420050"/>
                <a:gd name="connsiteX144" fmla="*/ 2300438 w 3320716"/>
                <a:gd name="connsiteY144" fmla="*/ 6083166 h 6420050"/>
                <a:gd name="connsiteX145" fmla="*/ 2310063 w 3320716"/>
                <a:gd name="connsiteY145" fmla="*/ 6140918 h 6420050"/>
                <a:gd name="connsiteX146" fmla="*/ 2271562 w 3320716"/>
                <a:gd name="connsiteY146" fmla="*/ 6198669 h 6420050"/>
                <a:gd name="connsiteX147" fmla="*/ 2281187 w 3320716"/>
                <a:gd name="connsiteY147" fmla="*/ 6304547 h 6420050"/>
                <a:gd name="connsiteX148" fmla="*/ 2300438 w 3320716"/>
                <a:gd name="connsiteY148" fmla="*/ 6362299 h 6420050"/>
                <a:gd name="connsiteX149" fmla="*/ 2310063 w 3320716"/>
                <a:gd name="connsiteY149" fmla="*/ 6410425 h 6420050"/>
                <a:gd name="connsiteX150" fmla="*/ 2338939 w 3320716"/>
                <a:gd name="connsiteY150" fmla="*/ 6400800 h 6420050"/>
                <a:gd name="connsiteX151" fmla="*/ 2415941 w 3320716"/>
                <a:gd name="connsiteY151" fmla="*/ 6420050 h 6420050"/>
                <a:gd name="connsiteX152" fmla="*/ 2473692 w 3320716"/>
                <a:gd name="connsiteY152" fmla="*/ 6410425 h 6420050"/>
                <a:gd name="connsiteX153" fmla="*/ 2483318 w 3320716"/>
                <a:gd name="connsiteY153" fmla="*/ 6381549 h 6420050"/>
                <a:gd name="connsiteX154" fmla="*/ 2492943 w 3320716"/>
                <a:gd name="connsiteY154" fmla="*/ 6323798 h 6420050"/>
                <a:gd name="connsiteX155" fmla="*/ 2531444 w 3320716"/>
                <a:gd name="connsiteY155" fmla="*/ 6314172 h 6420050"/>
                <a:gd name="connsiteX156" fmla="*/ 2560320 w 3320716"/>
                <a:gd name="connsiteY156" fmla="*/ 6294922 h 6420050"/>
                <a:gd name="connsiteX157" fmla="*/ 2695074 w 3320716"/>
                <a:gd name="connsiteY157" fmla="*/ 6266046 h 6420050"/>
                <a:gd name="connsiteX158" fmla="*/ 2743200 w 3320716"/>
                <a:gd name="connsiteY158" fmla="*/ 6189044 h 6420050"/>
                <a:gd name="connsiteX159" fmla="*/ 2791326 w 3320716"/>
                <a:gd name="connsiteY159" fmla="*/ 6131292 h 6420050"/>
                <a:gd name="connsiteX160" fmla="*/ 2800951 w 3320716"/>
                <a:gd name="connsiteY160" fmla="*/ 6092791 h 6420050"/>
                <a:gd name="connsiteX161" fmla="*/ 2810577 w 3320716"/>
                <a:gd name="connsiteY161" fmla="*/ 6063916 h 6420050"/>
                <a:gd name="connsiteX162" fmla="*/ 2772076 w 3320716"/>
                <a:gd name="connsiteY162" fmla="*/ 5996539 h 6420050"/>
                <a:gd name="connsiteX163" fmla="*/ 2685448 w 3320716"/>
                <a:gd name="connsiteY163" fmla="*/ 5986913 h 6420050"/>
                <a:gd name="connsiteX164" fmla="*/ 2656572 w 3320716"/>
                <a:gd name="connsiteY164" fmla="*/ 5967663 h 6420050"/>
                <a:gd name="connsiteX165" fmla="*/ 2598821 w 3320716"/>
                <a:gd name="connsiteY165" fmla="*/ 5948412 h 6420050"/>
                <a:gd name="connsiteX166" fmla="*/ 2569945 w 3320716"/>
                <a:gd name="connsiteY166" fmla="*/ 5890661 h 6420050"/>
                <a:gd name="connsiteX167" fmla="*/ 2521819 w 3320716"/>
                <a:gd name="connsiteY167" fmla="*/ 5832909 h 6420050"/>
                <a:gd name="connsiteX168" fmla="*/ 2502568 w 3320716"/>
                <a:gd name="connsiteY168" fmla="*/ 5804033 h 6420050"/>
                <a:gd name="connsiteX169" fmla="*/ 2502568 w 3320716"/>
                <a:gd name="connsiteY169" fmla="*/ 5640404 h 6420050"/>
                <a:gd name="connsiteX170" fmla="*/ 2541069 w 3320716"/>
                <a:gd name="connsiteY170" fmla="*/ 5573027 h 6420050"/>
                <a:gd name="connsiteX171" fmla="*/ 2569945 w 3320716"/>
                <a:gd name="connsiteY171" fmla="*/ 5582652 h 6420050"/>
                <a:gd name="connsiteX172" fmla="*/ 2627697 w 3320716"/>
                <a:gd name="connsiteY172" fmla="*/ 5630779 h 6420050"/>
                <a:gd name="connsiteX173" fmla="*/ 2685448 w 3320716"/>
                <a:gd name="connsiteY173" fmla="*/ 5640404 h 6420050"/>
                <a:gd name="connsiteX174" fmla="*/ 2714324 w 3320716"/>
                <a:gd name="connsiteY174" fmla="*/ 5621153 h 6420050"/>
                <a:gd name="connsiteX175" fmla="*/ 2743200 w 3320716"/>
                <a:gd name="connsiteY175" fmla="*/ 5592278 h 6420050"/>
                <a:gd name="connsiteX176" fmla="*/ 2839452 w 3320716"/>
                <a:gd name="connsiteY176" fmla="*/ 5573027 h 6420050"/>
                <a:gd name="connsiteX177" fmla="*/ 2897204 w 3320716"/>
                <a:gd name="connsiteY177" fmla="*/ 5524901 h 6420050"/>
                <a:gd name="connsiteX178" fmla="*/ 2974206 w 3320716"/>
                <a:gd name="connsiteY178" fmla="*/ 5515276 h 6420050"/>
                <a:gd name="connsiteX179" fmla="*/ 3031958 w 3320716"/>
                <a:gd name="connsiteY179" fmla="*/ 5524901 h 6420050"/>
                <a:gd name="connsiteX180" fmla="*/ 3080084 w 3320716"/>
                <a:gd name="connsiteY180" fmla="*/ 5582652 h 6420050"/>
                <a:gd name="connsiteX181" fmla="*/ 3089709 w 3320716"/>
                <a:gd name="connsiteY181" fmla="*/ 5611528 h 6420050"/>
                <a:gd name="connsiteX182" fmla="*/ 3176337 w 3320716"/>
                <a:gd name="connsiteY182" fmla="*/ 5582652 h 6420050"/>
                <a:gd name="connsiteX183" fmla="*/ 3224463 w 3320716"/>
                <a:gd name="connsiteY183" fmla="*/ 5524901 h 6420050"/>
                <a:gd name="connsiteX184" fmla="*/ 3262964 w 3320716"/>
                <a:gd name="connsiteY184" fmla="*/ 5515276 h 6420050"/>
                <a:gd name="connsiteX185" fmla="*/ 3272589 w 3320716"/>
                <a:gd name="connsiteY185" fmla="*/ 5486400 h 6420050"/>
                <a:gd name="connsiteX186" fmla="*/ 3301465 w 3320716"/>
                <a:gd name="connsiteY186" fmla="*/ 5467149 h 6420050"/>
                <a:gd name="connsiteX187" fmla="*/ 3320716 w 3320716"/>
                <a:gd name="connsiteY187" fmla="*/ 5438273 h 6420050"/>
                <a:gd name="connsiteX188" fmla="*/ 3311090 w 3320716"/>
                <a:gd name="connsiteY188" fmla="*/ 5399772 h 6420050"/>
                <a:gd name="connsiteX189" fmla="*/ 3234088 w 3320716"/>
                <a:gd name="connsiteY189" fmla="*/ 5390147 h 6420050"/>
                <a:gd name="connsiteX190" fmla="*/ 3205212 w 3320716"/>
                <a:gd name="connsiteY190" fmla="*/ 5370897 h 6420050"/>
                <a:gd name="connsiteX191" fmla="*/ 3185962 w 3320716"/>
                <a:gd name="connsiteY191" fmla="*/ 5342021 h 6420050"/>
                <a:gd name="connsiteX192" fmla="*/ 3166711 w 3320716"/>
                <a:gd name="connsiteY192" fmla="*/ 5236143 h 6420050"/>
                <a:gd name="connsiteX193" fmla="*/ 3137836 w 3320716"/>
                <a:gd name="connsiteY193" fmla="*/ 5207267 h 6420050"/>
                <a:gd name="connsiteX194" fmla="*/ 3118585 w 3320716"/>
                <a:gd name="connsiteY194" fmla="*/ 5178391 h 6420050"/>
                <a:gd name="connsiteX195" fmla="*/ 3108960 w 3320716"/>
                <a:gd name="connsiteY195" fmla="*/ 5149516 h 6420050"/>
                <a:gd name="connsiteX196" fmla="*/ 3157086 w 3320716"/>
                <a:gd name="connsiteY196" fmla="*/ 5091764 h 6420050"/>
                <a:gd name="connsiteX197" fmla="*/ 3166711 w 3320716"/>
                <a:gd name="connsiteY197" fmla="*/ 5005137 h 6420050"/>
                <a:gd name="connsiteX198" fmla="*/ 3185962 w 3320716"/>
                <a:gd name="connsiteY198" fmla="*/ 4976261 h 6420050"/>
                <a:gd name="connsiteX199" fmla="*/ 3147461 w 3320716"/>
                <a:gd name="connsiteY199" fmla="*/ 4860758 h 6420050"/>
                <a:gd name="connsiteX200" fmla="*/ 3108960 w 3320716"/>
                <a:gd name="connsiteY200" fmla="*/ 4851132 h 6420050"/>
                <a:gd name="connsiteX201" fmla="*/ 3060834 w 3320716"/>
                <a:gd name="connsiteY201" fmla="*/ 4793381 h 6420050"/>
                <a:gd name="connsiteX202" fmla="*/ 3041583 w 3320716"/>
                <a:gd name="connsiteY202" fmla="*/ 4735629 h 6420050"/>
                <a:gd name="connsiteX203" fmla="*/ 2954956 w 3320716"/>
                <a:gd name="connsiteY203" fmla="*/ 4716379 h 6420050"/>
                <a:gd name="connsiteX204" fmla="*/ 2926080 w 3320716"/>
                <a:gd name="connsiteY204" fmla="*/ 4658627 h 6420050"/>
                <a:gd name="connsiteX205" fmla="*/ 2954956 w 3320716"/>
                <a:gd name="connsiteY205" fmla="*/ 4649002 h 6420050"/>
                <a:gd name="connsiteX206" fmla="*/ 2964581 w 3320716"/>
                <a:gd name="connsiteY206" fmla="*/ 4620126 h 6420050"/>
                <a:gd name="connsiteX207" fmla="*/ 2945330 w 3320716"/>
                <a:gd name="connsiteY207" fmla="*/ 4533499 h 6420050"/>
                <a:gd name="connsiteX208" fmla="*/ 2916455 w 3320716"/>
                <a:gd name="connsiteY208" fmla="*/ 4514248 h 6420050"/>
                <a:gd name="connsiteX209" fmla="*/ 2868328 w 3320716"/>
                <a:gd name="connsiteY209" fmla="*/ 4504623 h 6420050"/>
                <a:gd name="connsiteX210" fmla="*/ 2839452 w 3320716"/>
                <a:gd name="connsiteY210" fmla="*/ 4475747 h 6420050"/>
                <a:gd name="connsiteX211" fmla="*/ 2781701 w 3320716"/>
                <a:gd name="connsiteY211" fmla="*/ 4437246 h 6420050"/>
                <a:gd name="connsiteX212" fmla="*/ 2743200 w 3320716"/>
                <a:gd name="connsiteY212" fmla="*/ 4379495 h 6420050"/>
                <a:gd name="connsiteX213" fmla="*/ 2704699 w 3320716"/>
                <a:gd name="connsiteY213" fmla="*/ 4312118 h 6420050"/>
                <a:gd name="connsiteX214" fmla="*/ 2656572 w 3320716"/>
                <a:gd name="connsiteY214" fmla="*/ 4273617 h 6420050"/>
                <a:gd name="connsiteX215" fmla="*/ 2627697 w 3320716"/>
                <a:gd name="connsiteY215" fmla="*/ 4244741 h 6420050"/>
                <a:gd name="connsiteX216" fmla="*/ 2608446 w 3320716"/>
                <a:gd name="connsiteY216" fmla="*/ 4215865 h 6420050"/>
                <a:gd name="connsiteX217" fmla="*/ 2579570 w 3320716"/>
                <a:gd name="connsiteY217" fmla="*/ 4206240 h 6420050"/>
                <a:gd name="connsiteX218" fmla="*/ 2550695 w 3320716"/>
                <a:gd name="connsiteY218" fmla="*/ 4177364 h 6420050"/>
                <a:gd name="connsiteX219" fmla="*/ 2531444 w 3320716"/>
                <a:gd name="connsiteY219" fmla="*/ 4148488 h 6420050"/>
                <a:gd name="connsiteX220" fmla="*/ 2502568 w 3320716"/>
                <a:gd name="connsiteY220" fmla="*/ 4138863 h 6420050"/>
                <a:gd name="connsiteX221" fmla="*/ 2492943 w 3320716"/>
                <a:gd name="connsiteY221" fmla="*/ 4109987 h 6420050"/>
                <a:gd name="connsiteX222" fmla="*/ 2444817 w 3320716"/>
                <a:gd name="connsiteY222" fmla="*/ 4052236 h 6420050"/>
                <a:gd name="connsiteX223" fmla="*/ 2435191 w 3320716"/>
                <a:gd name="connsiteY223" fmla="*/ 4023360 h 6420050"/>
                <a:gd name="connsiteX224" fmla="*/ 2396690 w 3320716"/>
                <a:gd name="connsiteY224" fmla="*/ 3965608 h 6420050"/>
                <a:gd name="connsiteX225" fmla="*/ 2387065 w 3320716"/>
                <a:gd name="connsiteY225" fmla="*/ 3907857 h 6420050"/>
                <a:gd name="connsiteX226" fmla="*/ 2358189 w 3320716"/>
                <a:gd name="connsiteY226" fmla="*/ 3888606 h 6420050"/>
                <a:gd name="connsiteX227" fmla="*/ 2261937 w 3320716"/>
                <a:gd name="connsiteY227" fmla="*/ 3859730 h 6420050"/>
                <a:gd name="connsiteX228" fmla="*/ 2233061 w 3320716"/>
                <a:gd name="connsiteY228" fmla="*/ 3840480 h 6420050"/>
                <a:gd name="connsiteX229" fmla="*/ 2136808 w 3320716"/>
                <a:gd name="connsiteY229" fmla="*/ 3811604 h 6420050"/>
                <a:gd name="connsiteX230" fmla="*/ 2107932 w 3320716"/>
                <a:gd name="connsiteY230" fmla="*/ 3801979 h 6420050"/>
                <a:gd name="connsiteX231" fmla="*/ 2040556 w 3320716"/>
                <a:gd name="connsiteY231" fmla="*/ 3811604 h 6420050"/>
                <a:gd name="connsiteX232" fmla="*/ 2050181 w 3320716"/>
                <a:gd name="connsiteY232" fmla="*/ 3782728 h 6420050"/>
                <a:gd name="connsiteX233" fmla="*/ 2040556 w 3320716"/>
                <a:gd name="connsiteY233" fmla="*/ 3753852 h 6420050"/>
                <a:gd name="connsiteX234" fmla="*/ 2021305 w 3320716"/>
                <a:gd name="connsiteY234" fmla="*/ 3724977 h 6420050"/>
                <a:gd name="connsiteX235" fmla="*/ 2011680 w 3320716"/>
                <a:gd name="connsiteY235" fmla="*/ 3676850 h 6420050"/>
                <a:gd name="connsiteX236" fmla="*/ 1992429 w 3320716"/>
                <a:gd name="connsiteY236" fmla="*/ 3619099 h 6420050"/>
                <a:gd name="connsiteX237" fmla="*/ 2002055 w 3320716"/>
                <a:gd name="connsiteY237" fmla="*/ 3570972 h 6420050"/>
                <a:gd name="connsiteX238" fmla="*/ 1992429 w 3320716"/>
                <a:gd name="connsiteY238" fmla="*/ 3532471 h 6420050"/>
                <a:gd name="connsiteX239" fmla="*/ 1963554 w 3320716"/>
                <a:gd name="connsiteY239" fmla="*/ 3465095 h 6420050"/>
                <a:gd name="connsiteX240" fmla="*/ 1944303 w 3320716"/>
                <a:gd name="connsiteY240" fmla="*/ 3407343 h 6420050"/>
                <a:gd name="connsiteX241" fmla="*/ 1934678 w 3320716"/>
                <a:gd name="connsiteY241" fmla="*/ 3378467 h 6420050"/>
                <a:gd name="connsiteX242" fmla="*/ 1934678 w 3320716"/>
                <a:gd name="connsiteY242" fmla="*/ 3185962 h 6420050"/>
                <a:gd name="connsiteX243" fmla="*/ 1896177 w 3320716"/>
                <a:gd name="connsiteY243" fmla="*/ 3176337 h 6420050"/>
                <a:gd name="connsiteX244" fmla="*/ 1857676 w 3320716"/>
                <a:gd name="connsiteY244" fmla="*/ 3185962 h 6420050"/>
                <a:gd name="connsiteX245" fmla="*/ 1828800 w 3320716"/>
                <a:gd name="connsiteY245" fmla="*/ 3205212 h 6420050"/>
                <a:gd name="connsiteX246" fmla="*/ 1819175 w 3320716"/>
                <a:gd name="connsiteY246" fmla="*/ 3147461 h 6420050"/>
                <a:gd name="connsiteX247" fmla="*/ 1771048 w 3320716"/>
                <a:gd name="connsiteY247" fmla="*/ 3099335 h 6420050"/>
                <a:gd name="connsiteX248" fmla="*/ 1713297 w 3320716"/>
                <a:gd name="connsiteY248" fmla="*/ 3051208 h 6420050"/>
                <a:gd name="connsiteX249" fmla="*/ 1703671 w 3320716"/>
                <a:gd name="connsiteY249" fmla="*/ 3012707 h 6420050"/>
                <a:gd name="connsiteX250" fmla="*/ 1655545 w 3320716"/>
                <a:gd name="connsiteY250" fmla="*/ 2954956 h 6420050"/>
                <a:gd name="connsiteX251" fmla="*/ 1597794 w 3320716"/>
                <a:gd name="connsiteY251" fmla="*/ 2916455 h 6420050"/>
                <a:gd name="connsiteX252" fmla="*/ 1559292 w 3320716"/>
                <a:gd name="connsiteY252" fmla="*/ 2906829 h 6420050"/>
                <a:gd name="connsiteX253" fmla="*/ 1540042 w 3320716"/>
                <a:gd name="connsiteY253" fmla="*/ 2849078 h 6420050"/>
                <a:gd name="connsiteX254" fmla="*/ 1501541 w 3320716"/>
                <a:gd name="connsiteY254" fmla="*/ 2820202 h 6420050"/>
                <a:gd name="connsiteX255" fmla="*/ 1443789 w 3320716"/>
                <a:gd name="connsiteY255" fmla="*/ 2772076 h 6420050"/>
                <a:gd name="connsiteX256" fmla="*/ 1424539 w 3320716"/>
                <a:gd name="connsiteY256" fmla="*/ 2743200 h 6420050"/>
                <a:gd name="connsiteX257" fmla="*/ 1405288 w 3320716"/>
                <a:gd name="connsiteY257" fmla="*/ 2685448 h 6420050"/>
                <a:gd name="connsiteX258" fmla="*/ 1414914 w 3320716"/>
                <a:gd name="connsiteY258" fmla="*/ 2627697 h 6420050"/>
                <a:gd name="connsiteX259" fmla="*/ 1424539 w 3320716"/>
                <a:gd name="connsiteY259" fmla="*/ 2598821 h 6420050"/>
                <a:gd name="connsiteX260" fmla="*/ 1414914 w 3320716"/>
                <a:gd name="connsiteY260" fmla="*/ 2464067 h 6420050"/>
                <a:gd name="connsiteX261" fmla="*/ 1405288 w 3320716"/>
                <a:gd name="connsiteY261" fmla="*/ 2435191 h 6420050"/>
                <a:gd name="connsiteX262" fmla="*/ 1376412 w 3320716"/>
                <a:gd name="connsiteY262" fmla="*/ 2425566 h 6420050"/>
                <a:gd name="connsiteX263" fmla="*/ 1347537 w 3320716"/>
                <a:gd name="connsiteY263" fmla="*/ 2367815 h 6420050"/>
                <a:gd name="connsiteX264" fmla="*/ 1318661 w 3320716"/>
                <a:gd name="connsiteY264" fmla="*/ 2348564 h 6420050"/>
                <a:gd name="connsiteX265" fmla="*/ 1309036 w 3320716"/>
                <a:gd name="connsiteY265" fmla="*/ 2319688 h 6420050"/>
                <a:gd name="connsiteX266" fmla="*/ 1289785 w 3320716"/>
                <a:gd name="connsiteY266" fmla="*/ 2290812 h 6420050"/>
                <a:gd name="connsiteX267" fmla="*/ 1270535 w 3320716"/>
                <a:gd name="connsiteY267" fmla="*/ 2233061 h 6420050"/>
                <a:gd name="connsiteX268" fmla="*/ 1260909 w 3320716"/>
                <a:gd name="connsiteY268" fmla="*/ 2165684 h 6420050"/>
                <a:gd name="connsiteX269" fmla="*/ 1289785 w 3320716"/>
                <a:gd name="connsiteY269" fmla="*/ 2146433 h 6420050"/>
                <a:gd name="connsiteX270" fmla="*/ 1309036 w 3320716"/>
                <a:gd name="connsiteY270" fmla="*/ 2117558 h 6420050"/>
                <a:gd name="connsiteX271" fmla="*/ 1289785 w 3320716"/>
                <a:gd name="connsiteY271" fmla="*/ 2069431 h 6420050"/>
                <a:gd name="connsiteX272" fmla="*/ 1260909 w 3320716"/>
                <a:gd name="connsiteY272" fmla="*/ 2050181 h 6420050"/>
                <a:gd name="connsiteX273" fmla="*/ 1232034 w 3320716"/>
                <a:gd name="connsiteY273" fmla="*/ 1934678 h 6420050"/>
                <a:gd name="connsiteX274" fmla="*/ 1222408 w 3320716"/>
                <a:gd name="connsiteY274" fmla="*/ 1905802 h 6420050"/>
                <a:gd name="connsiteX275" fmla="*/ 1241659 w 3320716"/>
                <a:gd name="connsiteY275" fmla="*/ 1838425 h 6420050"/>
                <a:gd name="connsiteX276" fmla="*/ 1212783 w 3320716"/>
                <a:gd name="connsiteY276" fmla="*/ 1819175 h 6420050"/>
                <a:gd name="connsiteX277" fmla="*/ 1135781 w 3320716"/>
                <a:gd name="connsiteY277" fmla="*/ 1828800 h 6420050"/>
                <a:gd name="connsiteX278" fmla="*/ 1126156 w 3320716"/>
                <a:gd name="connsiteY278" fmla="*/ 1751798 h 6420050"/>
                <a:gd name="connsiteX279" fmla="*/ 1097280 w 3320716"/>
                <a:gd name="connsiteY279" fmla="*/ 1665170 h 6420050"/>
                <a:gd name="connsiteX280" fmla="*/ 1068404 w 3320716"/>
                <a:gd name="connsiteY280" fmla="*/ 1568918 h 6420050"/>
                <a:gd name="connsiteX281" fmla="*/ 1058779 w 3320716"/>
                <a:gd name="connsiteY281" fmla="*/ 1540042 h 6420050"/>
                <a:gd name="connsiteX282" fmla="*/ 1039528 w 3320716"/>
                <a:gd name="connsiteY282" fmla="*/ 1511166 h 6420050"/>
                <a:gd name="connsiteX283" fmla="*/ 1029903 w 3320716"/>
                <a:gd name="connsiteY283" fmla="*/ 1482290 h 6420050"/>
                <a:gd name="connsiteX284" fmla="*/ 1010652 w 3320716"/>
                <a:gd name="connsiteY284" fmla="*/ 1453415 h 6420050"/>
                <a:gd name="connsiteX285" fmla="*/ 991402 w 3320716"/>
                <a:gd name="connsiteY285" fmla="*/ 1395663 h 6420050"/>
                <a:gd name="connsiteX286" fmla="*/ 981777 w 3320716"/>
                <a:gd name="connsiteY286" fmla="*/ 1366787 h 6420050"/>
                <a:gd name="connsiteX287" fmla="*/ 972151 w 3320716"/>
                <a:gd name="connsiteY287" fmla="*/ 1337911 h 6420050"/>
                <a:gd name="connsiteX288" fmla="*/ 991402 w 3320716"/>
                <a:gd name="connsiteY288" fmla="*/ 1309036 h 6420050"/>
                <a:gd name="connsiteX289" fmla="*/ 952901 w 3320716"/>
                <a:gd name="connsiteY289" fmla="*/ 1222408 h 6420050"/>
                <a:gd name="connsiteX290" fmla="*/ 933650 w 3320716"/>
                <a:gd name="connsiteY290" fmla="*/ 1126156 h 6420050"/>
                <a:gd name="connsiteX291" fmla="*/ 914400 w 3320716"/>
                <a:gd name="connsiteY291" fmla="*/ 1029903 h 6420050"/>
                <a:gd name="connsiteX292" fmla="*/ 904775 w 3320716"/>
                <a:gd name="connsiteY292" fmla="*/ 972151 h 6420050"/>
                <a:gd name="connsiteX293" fmla="*/ 904775 w 3320716"/>
                <a:gd name="connsiteY293" fmla="*/ 856648 h 6420050"/>
                <a:gd name="connsiteX294" fmla="*/ 885524 w 3320716"/>
                <a:gd name="connsiteY294" fmla="*/ 798897 h 6420050"/>
                <a:gd name="connsiteX295" fmla="*/ 856648 w 3320716"/>
                <a:gd name="connsiteY295" fmla="*/ 789271 h 6420050"/>
                <a:gd name="connsiteX296" fmla="*/ 808522 w 3320716"/>
                <a:gd name="connsiteY296" fmla="*/ 712269 h 6420050"/>
                <a:gd name="connsiteX297" fmla="*/ 808522 w 3320716"/>
                <a:gd name="connsiteY297" fmla="*/ 616017 h 6420050"/>
                <a:gd name="connsiteX298" fmla="*/ 837398 w 3320716"/>
                <a:gd name="connsiteY298" fmla="*/ 635267 h 6420050"/>
                <a:gd name="connsiteX299" fmla="*/ 885524 w 3320716"/>
                <a:gd name="connsiteY299" fmla="*/ 693019 h 6420050"/>
                <a:gd name="connsiteX300" fmla="*/ 933650 w 3320716"/>
                <a:gd name="connsiteY300" fmla="*/ 683393 h 6420050"/>
                <a:gd name="connsiteX301" fmla="*/ 924025 w 3320716"/>
                <a:gd name="connsiteY301" fmla="*/ 644892 h 6420050"/>
                <a:gd name="connsiteX302" fmla="*/ 885524 w 3320716"/>
                <a:gd name="connsiteY302" fmla="*/ 596766 h 6420050"/>
                <a:gd name="connsiteX303" fmla="*/ 866274 w 3320716"/>
                <a:gd name="connsiteY303" fmla="*/ 490888 h 6420050"/>
                <a:gd name="connsiteX304" fmla="*/ 847023 w 3320716"/>
                <a:gd name="connsiteY304" fmla="*/ 462012 h 6420050"/>
                <a:gd name="connsiteX305" fmla="*/ 789271 w 3320716"/>
                <a:gd name="connsiteY305" fmla="*/ 452387 h 6420050"/>
                <a:gd name="connsiteX306" fmla="*/ 702644 w 3320716"/>
                <a:gd name="connsiteY306" fmla="*/ 413886 h 6420050"/>
                <a:gd name="connsiteX307" fmla="*/ 683394 w 3320716"/>
                <a:gd name="connsiteY307" fmla="*/ 327259 h 6420050"/>
                <a:gd name="connsiteX308" fmla="*/ 673768 w 3320716"/>
                <a:gd name="connsiteY308" fmla="*/ 298383 h 6420050"/>
                <a:gd name="connsiteX309" fmla="*/ 635267 w 3320716"/>
                <a:gd name="connsiteY309" fmla="*/ 288758 h 6420050"/>
                <a:gd name="connsiteX310" fmla="*/ 625642 w 3320716"/>
                <a:gd name="connsiteY310" fmla="*/ 259882 h 6420050"/>
                <a:gd name="connsiteX311" fmla="*/ 577516 w 3320716"/>
                <a:gd name="connsiteY311" fmla="*/ 211756 h 6420050"/>
                <a:gd name="connsiteX312" fmla="*/ 539015 w 3320716"/>
                <a:gd name="connsiteY312" fmla="*/ 202130 h 6420050"/>
                <a:gd name="connsiteX313" fmla="*/ 481263 w 3320716"/>
                <a:gd name="connsiteY313" fmla="*/ 163629 h 6420050"/>
                <a:gd name="connsiteX314" fmla="*/ 394636 w 3320716"/>
                <a:gd name="connsiteY314" fmla="*/ 144379 h 6420050"/>
                <a:gd name="connsiteX315" fmla="*/ 336884 w 3320716"/>
                <a:gd name="connsiteY315" fmla="*/ 115503 h 6420050"/>
                <a:gd name="connsiteX316" fmla="*/ 279132 w 3320716"/>
                <a:gd name="connsiteY316" fmla="*/ 86627 h 6420050"/>
                <a:gd name="connsiteX317" fmla="*/ 250257 w 3320716"/>
                <a:gd name="connsiteY317" fmla="*/ 67377 h 6420050"/>
                <a:gd name="connsiteX318" fmla="*/ 192505 w 3320716"/>
                <a:gd name="connsiteY318" fmla="*/ 48126 h 6420050"/>
                <a:gd name="connsiteX319" fmla="*/ 173255 w 3320716"/>
                <a:gd name="connsiteY319" fmla="*/ 19250 h 6420050"/>
                <a:gd name="connsiteX320" fmla="*/ 86627 w 3320716"/>
                <a:gd name="connsiteY320" fmla="*/ 19250 h 6420050"/>
                <a:gd name="connsiteX321" fmla="*/ 105878 w 3320716"/>
                <a:gd name="connsiteY321" fmla="*/ 0 h 642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Lst>
              <a:rect l="l" t="t" r="r" b="b"/>
              <a:pathLst>
                <a:path w="3320716" h="6420050">
                  <a:moveTo>
                    <a:pt x="105878" y="0"/>
                  </a:moveTo>
                  <a:lnTo>
                    <a:pt x="105878" y="0"/>
                  </a:lnTo>
                  <a:cubicBezTo>
                    <a:pt x="83419" y="22459"/>
                    <a:pt x="63303" y="47536"/>
                    <a:pt x="38501" y="67377"/>
                  </a:cubicBezTo>
                  <a:cubicBezTo>
                    <a:pt x="-8167" y="104711"/>
                    <a:pt x="21000" y="42876"/>
                    <a:pt x="0" y="105878"/>
                  </a:cubicBezTo>
                  <a:cubicBezTo>
                    <a:pt x="3208" y="118712"/>
                    <a:pt x="914" y="134423"/>
                    <a:pt x="9625" y="144379"/>
                  </a:cubicBezTo>
                  <a:cubicBezTo>
                    <a:pt x="24860" y="161791"/>
                    <a:pt x="67377" y="182880"/>
                    <a:pt x="67377" y="182880"/>
                  </a:cubicBezTo>
                  <a:cubicBezTo>
                    <a:pt x="64168" y="202130"/>
                    <a:pt x="63923" y="222117"/>
                    <a:pt x="57751" y="240631"/>
                  </a:cubicBezTo>
                  <a:cubicBezTo>
                    <a:pt x="54093" y="251605"/>
                    <a:pt x="43674" y="259160"/>
                    <a:pt x="38501" y="269507"/>
                  </a:cubicBezTo>
                  <a:cubicBezTo>
                    <a:pt x="33964" y="278582"/>
                    <a:pt x="32084" y="288758"/>
                    <a:pt x="28876" y="298383"/>
                  </a:cubicBezTo>
                  <a:cubicBezTo>
                    <a:pt x="47614" y="354599"/>
                    <a:pt x="23839" y="302971"/>
                    <a:pt x="67377" y="346509"/>
                  </a:cubicBezTo>
                  <a:cubicBezTo>
                    <a:pt x="110915" y="390047"/>
                    <a:pt x="59287" y="366272"/>
                    <a:pt x="115503" y="385010"/>
                  </a:cubicBezTo>
                  <a:cubicBezTo>
                    <a:pt x="121920" y="394635"/>
                    <a:pt x="126048" y="406268"/>
                    <a:pt x="134754" y="413886"/>
                  </a:cubicBezTo>
                  <a:cubicBezTo>
                    <a:pt x="156648" y="433044"/>
                    <a:pt x="201453" y="458972"/>
                    <a:pt x="231006" y="471638"/>
                  </a:cubicBezTo>
                  <a:cubicBezTo>
                    <a:pt x="240332" y="475635"/>
                    <a:pt x="250807" y="476726"/>
                    <a:pt x="259882" y="481263"/>
                  </a:cubicBezTo>
                  <a:cubicBezTo>
                    <a:pt x="270229" y="486436"/>
                    <a:pt x="279133" y="494096"/>
                    <a:pt x="288758" y="500513"/>
                  </a:cubicBezTo>
                  <a:cubicBezTo>
                    <a:pt x="301592" y="519764"/>
                    <a:pt x="319943" y="536316"/>
                    <a:pt x="327259" y="558265"/>
                  </a:cubicBezTo>
                  <a:cubicBezTo>
                    <a:pt x="330467" y="567890"/>
                    <a:pt x="332347" y="578066"/>
                    <a:pt x="336884" y="587141"/>
                  </a:cubicBezTo>
                  <a:cubicBezTo>
                    <a:pt x="346264" y="605901"/>
                    <a:pt x="368454" y="633066"/>
                    <a:pt x="385010" y="644892"/>
                  </a:cubicBezTo>
                  <a:cubicBezTo>
                    <a:pt x="405827" y="659761"/>
                    <a:pt x="428820" y="665913"/>
                    <a:pt x="452387" y="673768"/>
                  </a:cubicBezTo>
                  <a:cubicBezTo>
                    <a:pt x="524087" y="721569"/>
                    <a:pt x="436019" y="660129"/>
                    <a:pt x="510139" y="721895"/>
                  </a:cubicBezTo>
                  <a:cubicBezTo>
                    <a:pt x="519026" y="729301"/>
                    <a:pt x="529390" y="734728"/>
                    <a:pt x="539015" y="741145"/>
                  </a:cubicBezTo>
                  <a:cubicBezTo>
                    <a:pt x="545432" y="750770"/>
                    <a:pt x="550580" y="761375"/>
                    <a:pt x="558265" y="770021"/>
                  </a:cubicBezTo>
                  <a:cubicBezTo>
                    <a:pt x="576352" y="790369"/>
                    <a:pt x="600916" y="805120"/>
                    <a:pt x="616017" y="827772"/>
                  </a:cubicBezTo>
                  <a:cubicBezTo>
                    <a:pt x="622434" y="837397"/>
                    <a:pt x="627087" y="848468"/>
                    <a:pt x="635267" y="856648"/>
                  </a:cubicBezTo>
                  <a:cubicBezTo>
                    <a:pt x="646610" y="867992"/>
                    <a:pt x="661588" y="875084"/>
                    <a:pt x="673768" y="885524"/>
                  </a:cubicBezTo>
                  <a:cubicBezTo>
                    <a:pt x="684103" y="894383"/>
                    <a:pt x="693019" y="904775"/>
                    <a:pt x="702644" y="914400"/>
                  </a:cubicBezTo>
                  <a:cubicBezTo>
                    <a:pt x="709061" y="933650"/>
                    <a:pt x="710639" y="955267"/>
                    <a:pt x="721895" y="972151"/>
                  </a:cubicBezTo>
                  <a:cubicBezTo>
                    <a:pt x="728312" y="981776"/>
                    <a:pt x="735972" y="990680"/>
                    <a:pt x="741145" y="1001027"/>
                  </a:cubicBezTo>
                  <a:cubicBezTo>
                    <a:pt x="745682" y="1010102"/>
                    <a:pt x="745843" y="1021034"/>
                    <a:pt x="750770" y="1029903"/>
                  </a:cubicBezTo>
                  <a:cubicBezTo>
                    <a:pt x="762006" y="1050128"/>
                    <a:pt x="776437" y="1068404"/>
                    <a:pt x="789271" y="1087655"/>
                  </a:cubicBezTo>
                  <a:lnTo>
                    <a:pt x="808522" y="1116530"/>
                  </a:lnTo>
                  <a:cubicBezTo>
                    <a:pt x="811730" y="1126155"/>
                    <a:pt x="813610" y="1136331"/>
                    <a:pt x="818147" y="1145406"/>
                  </a:cubicBezTo>
                  <a:cubicBezTo>
                    <a:pt x="823320" y="1155753"/>
                    <a:pt x="833336" y="1163450"/>
                    <a:pt x="837398" y="1174282"/>
                  </a:cubicBezTo>
                  <a:cubicBezTo>
                    <a:pt x="852897" y="1215614"/>
                    <a:pt x="839499" y="1239996"/>
                    <a:pt x="866274" y="1280160"/>
                  </a:cubicBezTo>
                  <a:cubicBezTo>
                    <a:pt x="872691" y="1289785"/>
                    <a:pt x="880826" y="1298465"/>
                    <a:pt x="885524" y="1309036"/>
                  </a:cubicBezTo>
                  <a:cubicBezTo>
                    <a:pt x="893765" y="1327579"/>
                    <a:pt x="904775" y="1366787"/>
                    <a:pt x="904775" y="1366787"/>
                  </a:cubicBezTo>
                  <a:cubicBezTo>
                    <a:pt x="922145" y="1471009"/>
                    <a:pt x="905069" y="1387069"/>
                    <a:pt x="924025" y="1453415"/>
                  </a:cubicBezTo>
                  <a:cubicBezTo>
                    <a:pt x="927659" y="1466135"/>
                    <a:pt x="928439" y="1479757"/>
                    <a:pt x="933650" y="1491916"/>
                  </a:cubicBezTo>
                  <a:cubicBezTo>
                    <a:pt x="938207" y="1502549"/>
                    <a:pt x="946484" y="1511166"/>
                    <a:pt x="952901" y="1520791"/>
                  </a:cubicBezTo>
                  <a:cubicBezTo>
                    <a:pt x="947382" y="1526310"/>
                    <a:pt x="904775" y="1565141"/>
                    <a:pt x="904775" y="1578543"/>
                  </a:cubicBezTo>
                  <a:cubicBezTo>
                    <a:pt x="904775" y="1590111"/>
                    <a:pt x="918852" y="1597072"/>
                    <a:pt x="924025" y="1607419"/>
                  </a:cubicBezTo>
                  <a:cubicBezTo>
                    <a:pt x="963867" y="1687106"/>
                    <a:pt x="897740" y="1582433"/>
                    <a:pt x="952901" y="1665170"/>
                  </a:cubicBezTo>
                  <a:cubicBezTo>
                    <a:pt x="959318" y="1690837"/>
                    <a:pt x="969755" y="1715823"/>
                    <a:pt x="972151" y="1742172"/>
                  </a:cubicBezTo>
                  <a:cubicBezTo>
                    <a:pt x="975360" y="1777465"/>
                    <a:pt x="979495" y="1812685"/>
                    <a:pt x="981777" y="1848050"/>
                  </a:cubicBezTo>
                  <a:cubicBezTo>
                    <a:pt x="999246" y="2118807"/>
                    <a:pt x="980795" y="1955700"/>
                    <a:pt x="1001027" y="2117558"/>
                  </a:cubicBezTo>
                  <a:cubicBezTo>
                    <a:pt x="997819" y="2127183"/>
                    <a:pt x="995939" y="2137358"/>
                    <a:pt x="991402" y="2146433"/>
                  </a:cubicBezTo>
                  <a:cubicBezTo>
                    <a:pt x="986228" y="2156780"/>
                    <a:pt x="973586" y="2163830"/>
                    <a:pt x="972151" y="2175309"/>
                  </a:cubicBezTo>
                  <a:cubicBezTo>
                    <a:pt x="970122" y="2191543"/>
                    <a:pt x="975007" y="2208542"/>
                    <a:pt x="981777" y="2223436"/>
                  </a:cubicBezTo>
                  <a:cubicBezTo>
                    <a:pt x="1000965" y="2265649"/>
                    <a:pt x="1019724" y="2280633"/>
                    <a:pt x="1049154" y="2310063"/>
                  </a:cubicBezTo>
                  <a:lnTo>
                    <a:pt x="1078029" y="2396690"/>
                  </a:lnTo>
                  <a:lnTo>
                    <a:pt x="1087655" y="2425566"/>
                  </a:lnTo>
                  <a:cubicBezTo>
                    <a:pt x="1090863" y="2451233"/>
                    <a:pt x="1092653" y="2477118"/>
                    <a:pt x="1097280" y="2502568"/>
                  </a:cubicBezTo>
                  <a:cubicBezTo>
                    <a:pt x="1099095" y="2512550"/>
                    <a:pt x="1097485" y="2527676"/>
                    <a:pt x="1106905" y="2531444"/>
                  </a:cubicBezTo>
                  <a:cubicBezTo>
                    <a:pt x="1119187" y="2536357"/>
                    <a:pt x="1132572" y="2525027"/>
                    <a:pt x="1145406" y="2521819"/>
                  </a:cubicBezTo>
                  <a:cubicBezTo>
                    <a:pt x="1158240" y="2515402"/>
                    <a:pt x="1170719" y="2508220"/>
                    <a:pt x="1183907" y="2502568"/>
                  </a:cubicBezTo>
                  <a:cubicBezTo>
                    <a:pt x="1193233" y="2498571"/>
                    <a:pt x="1203708" y="2488405"/>
                    <a:pt x="1212783" y="2492943"/>
                  </a:cubicBezTo>
                  <a:cubicBezTo>
                    <a:pt x="1221858" y="2497481"/>
                    <a:pt x="1219200" y="2512194"/>
                    <a:pt x="1222408" y="2521819"/>
                  </a:cubicBezTo>
                  <a:cubicBezTo>
                    <a:pt x="1208804" y="2589843"/>
                    <a:pt x="1228303" y="2564772"/>
                    <a:pt x="1155031" y="2589196"/>
                  </a:cubicBezTo>
                  <a:lnTo>
                    <a:pt x="1126156" y="2598821"/>
                  </a:lnTo>
                  <a:lnTo>
                    <a:pt x="1097280" y="2608446"/>
                  </a:lnTo>
                  <a:cubicBezTo>
                    <a:pt x="1094072" y="2618071"/>
                    <a:pt x="1093993" y="2629399"/>
                    <a:pt x="1087655" y="2637322"/>
                  </a:cubicBezTo>
                  <a:cubicBezTo>
                    <a:pt x="1069268" y="2660306"/>
                    <a:pt x="1053150" y="2654575"/>
                    <a:pt x="1029903" y="2666198"/>
                  </a:cubicBezTo>
                  <a:cubicBezTo>
                    <a:pt x="1019556" y="2671371"/>
                    <a:pt x="1010652" y="2679031"/>
                    <a:pt x="1001027" y="2685448"/>
                  </a:cubicBezTo>
                  <a:cubicBezTo>
                    <a:pt x="994610" y="2695073"/>
                    <a:pt x="983212" y="2702845"/>
                    <a:pt x="981777" y="2714324"/>
                  </a:cubicBezTo>
                  <a:cubicBezTo>
                    <a:pt x="976206" y="2758891"/>
                    <a:pt x="994677" y="2759375"/>
                    <a:pt x="1010652" y="2791326"/>
                  </a:cubicBezTo>
                  <a:cubicBezTo>
                    <a:pt x="1015189" y="2800401"/>
                    <a:pt x="1014049" y="2812193"/>
                    <a:pt x="1020278" y="2820202"/>
                  </a:cubicBezTo>
                  <a:cubicBezTo>
                    <a:pt x="1036992" y="2841691"/>
                    <a:pt x="1078029" y="2877953"/>
                    <a:pt x="1078029" y="2877953"/>
                  </a:cubicBezTo>
                  <a:cubicBezTo>
                    <a:pt x="1047862" y="2998626"/>
                    <a:pt x="1094921" y="2847076"/>
                    <a:pt x="1039528" y="2935705"/>
                  </a:cubicBezTo>
                  <a:cubicBezTo>
                    <a:pt x="974037" y="3040490"/>
                    <a:pt x="1057367" y="2948153"/>
                    <a:pt x="1010652" y="3041583"/>
                  </a:cubicBezTo>
                  <a:cubicBezTo>
                    <a:pt x="1004565" y="3053758"/>
                    <a:pt x="990491" y="3060002"/>
                    <a:pt x="981777" y="3070459"/>
                  </a:cubicBezTo>
                  <a:cubicBezTo>
                    <a:pt x="974371" y="3079346"/>
                    <a:pt x="968943" y="3089710"/>
                    <a:pt x="962526" y="3099335"/>
                  </a:cubicBezTo>
                  <a:cubicBezTo>
                    <a:pt x="970578" y="3179857"/>
                    <a:pt x="946300" y="3187474"/>
                    <a:pt x="1001027" y="3214838"/>
                  </a:cubicBezTo>
                  <a:cubicBezTo>
                    <a:pt x="1010102" y="3219375"/>
                    <a:pt x="1020278" y="3221255"/>
                    <a:pt x="1029903" y="3224463"/>
                  </a:cubicBezTo>
                  <a:cubicBezTo>
                    <a:pt x="1033111" y="3240505"/>
                    <a:pt x="1039528" y="3256229"/>
                    <a:pt x="1039528" y="3272589"/>
                  </a:cubicBezTo>
                  <a:cubicBezTo>
                    <a:pt x="1039528" y="3295276"/>
                    <a:pt x="1039117" y="3319234"/>
                    <a:pt x="1029903" y="3339966"/>
                  </a:cubicBezTo>
                  <a:cubicBezTo>
                    <a:pt x="1019075" y="3364328"/>
                    <a:pt x="954596" y="3366955"/>
                    <a:pt x="943276" y="3368842"/>
                  </a:cubicBezTo>
                  <a:cubicBezTo>
                    <a:pt x="933651" y="3378467"/>
                    <a:pt x="921951" y="3386392"/>
                    <a:pt x="914400" y="3397718"/>
                  </a:cubicBezTo>
                  <a:cubicBezTo>
                    <a:pt x="896139" y="3425109"/>
                    <a:pt x="906608" y="3467996"/>
                    <a:pt x="914400" y="3493970"/>
                  </a:cubicBezTo>
                  <a:cubicBezTo>
                    <a:pt x="917724" y="3505050"/>
                    <a:pt x="928477" y="3512499"/>
                    <a:pt x="933650" y="3522846"/>
                  </a:cubicBezTo>
                  <a:cubicBezTo>
                    <a:pt x="938187" y="3531921"/>
                    <a:pt x="940067" y="3542097"/>
                    <a:pt x="943276" y="3551722"/>
                  </a:cubicBezTo>
                  <a:cubicBezTo>
                    <a:pt x="946484" y="3577389"/>
                    <a:pt x="947481" y="3603431"/>
                    <a:pt x="952901" y="3628724"/>
                  </a:cubicBezTo>
                  <a:cubicBezTo>
                    <a:pt x="957153" y="3648566"/>
                    <a:pt x="972151" y="3686476"/>
                    <a:pt x="972151" y="3686476"/>
                  </a:cubicBezTo>
                  <a:cubicBezTo>
                    <a:pt x="975360" y="3721768"/>
                    <a:pt x="964976" y="3761151"/>
                    <a:pt x="981777" y="3792353"/>
                  </a:cubicBezTo>
                  <a:cubicBezTo>
                    <a:pt x="991397" y="3810219"/>
                    <a:pt x="1039528" y="3811604"/>
                    <a:pt x="1039528" y="3811604"/>
                  </a:cubicBezTo>
                  <a:cubicBezTo>
                    <a:pt x="1045945" y="3801979"/>
                    <a:pt x="1053606" y="3793075"/>
                    <a:pt x="1058779" y="3782728"/>
                  </a:cubicBezTo>
                  <a:cubicBezTo>
                    <a:pt x="1063316" y="3773653"/>
                    <a:pt x="1058984" y="3757620"/>
                    <a:pt x="1068404" y="3753852"/>
                  </a:cubicBezTo>
                  <a:cubicBezTo>
                    <a:pt x="1080687" y="3748939"/>
                    <a:pt x="1094071" y="3760269"/>
                    <a:pt x="1106905" y="3763478"/>
                  </a:cubicBezTo>
                  <a:cubicBezTo>
                    <a:pt x="1116530" y="3776312"/>
                    <a:pt x="1123457" y="3791709"/>
                    <a:pt x="1135781" y="3801979"/>
                  </a:cubicBezTo>
                  <a:cubicBezTo>
                    <a:pt x="1159476" y="3821724"/>
                    <a:pt x="1200228" y="3805676"/>
                    <a:pt x="1222408" y="3801979"/>
                  </a:cubicBezTo>
                  <a:cubicBezTo>
                    <a:pt x="1232033" y="3795562"/>
                    <a:pt x="1243666" y="3791434"/>
                    <a:pt x="1251284" y="3782728"/>
                  </a:cubicBezTo>
                  <a:cubicBezTo>
                    <a:pt x="1266519" y="3765316"/>
                    <a:pt x="1267836" y="3732293"/>
                    <a:pt x="1289785" y="3724977"/>
                  </a:cubicBezTo>
                  <a:lnTo>
                    <a:pt x="1347537" y="3705726"/>
                  </a:lnTo>
                  <a:cubicBezTo>
                    <a:pt x="1484341" y="3717126"/>
                    <a:pt x="1450890" y="3677638"/>
                    <a:pt x="1472665" y="3753852"/>
                  </a:cubicBezTo>
                  <a:cubicBezTo>
                    <a:pt x="1475452" y="3763608"/>
                    <a:pt x="1479082" y="3773103"/>
                    <a:pt x="1482290" y="3782728"/>
                  </a:cubicBezTo>
                  <a:cubicBezTo>
                    <a:pt x="1479082" y="3792353"/>
                    <a:pt x="1476662" y="3802278"/>
                    <a:pt x="1472665" y="3811604"/>
                  </a:cubicBezTo>
                  <a:cubicBezTo>
                    <a:pt x="1461656" y="3837293"/>
                    <a:pt x="1439144" y="3876323"/>
                    <a:pt x="1424539" y="3898231"/>
                  </a:cubicBezTo>
                  <a:cubicBezTo>
                    <a:pt x="1415640" y="3911579"/>
                    <a:pt x="1405288" y="3923898"/>
                    <a:pt x="1395663" y="3936732"/>
                  </a:cubicBezTo>
                  <a:cubicBezTo>
                    <a:pt x="1416195" y="3998330"/>
                    <a:pt x="1415638" y="3984207"/>
                    <a:pt x="1395663" y="4090737"/>
                  </a:cubicBezTo>
                  <a:cubicBezTo>
                    <a:pt x="1393531" y="4102107"/>
                    <a:pt x="1382829" y="4109987"/>
                    <a:pt x="1376412" y="4119612"/>
                  </a:cubicBezTo>
                  <a:cubicBezTo>
                    <a:pt x="1372586" y="4131090"/>
                    <a:pt x="1356232" y="4177692"/>
                    <a:pt x="1357162" y="4186989"/>
                  </a:cubicBezTo>
                  <a:cubicBezTo>
                    <a:pt x="1359181" y="4207180"/>
                    <a:pt x="1365657" y="4227533"/>
                    <a:pt x="1376412" y="4244741"/>
                  </a:cubicBezTo>
                  <a:cubicBezTo>
                    <a:pt x="1382543" y="4254551"/>
                    <a:pt x="1395663" y="4257574"/>
                    <a:pt x="1405288" y="4263991"/>
                  </a:cubicBezTo>
                  <a:cubicBezTo>
                    <a:pt x="1409958" y="4278001"/>
                    <a:pt x="1416293" y="4316701"/>
                    <a:pt x="1443789" y="4312118"/>
                  </a:cubicBezTo>
                  <a:cubicBezTo>
                    <a:pt x="1457216" y="4309880"/>
                    <a:pt x="1463040" y="4292867"/>
                    <a:pt x="1472665" y="4283242"/>
                  </a:cubicBezTo>
                  <a:cubicBezTo>
                    <a:pt x="1482290" y="4286450"/>
                    <a:pt x="1495203" y="4284944"/>
                    <a:pt x="1501541" y="4292867"/>
                  </a:cubicBezTo>
                  <a:cubicBezTo>
                    <a:pt x="1509805" y="4303197"/>
                    <a:pt x="1511166" y="4318139"/>
                    <a:pt x="1511166" y="4331368"/>
                  </a:cubicBezTo>
                  <a:cubicBezTo>
                    <a:pt x="1511166" y="4353496"/>
                    <a:pt x="1509729" y="4430497"/>
                    <a:pt x="1491916" y="4466122"/>
                  </a:cubicBezTo>
                  <a:cubicBezTo>
                    <a:pt x="1486743" y="4476469"/>
                    <a:pt x="1479082" y="4485373"/>
                    <a:pt x="1472665" y="4494998"/>
                  </a:cubicBezTo>
                  <a:cubicBezTo>
                    <a:pt x="1450552" y="4649796"/>
                    <a:pt x="1472665" y="4458026"/>
                    <a:pt x="1472665" y="4668252"/>
                  </a:cubicBezTo>
                  <a:cubicBezTo>
                    <a:pt x="1472665" y="4732501"/>
                    <a:pt x="1470405" y="4796933"/>
                    <a:pt x="1463040" y="4860758"/>
                  </a:cubicBezTo>
                  <a:cubicBezTo>
                    <a:pt x="1460714" y="4880916"/>
                    <a:pt x="1443789" y="4918509"/>
                    <a:pt x="1443789" y="4918509"/>
                  </a:cubicBezTo>
                  <a:cubicBezTo>
                    <a:pt x="1446998" y="4934551"/>
                    <a:pt x="1444340" y="4953024"/>
                    <a:pt x="1453415" y="4966636"/>
                  </a:cubicBezTo>
                  <a:cubicBezTo>
                    <a:pt x="1459043" y="4975078"/>
                    <a:pt x="1473215" y="4971724"/>
                    <a:pt x="1482290" y="4976261"/>
                  </a:cubicBezTo>
                  <a:cubicBezTo>
                    <a:pt x="1492637" y="4981434"/>
                    <a:pt x="1500533" y="4990954"/>
                    <a:pt x="1511166" y="4995511"/>
                  </a:cubicBezTo>
                  <a:cubicBezTo>
                    <a:pt x="1532961" y="5004852"/>
                    <a:pt x="1557479" y="5003060"/>
                    <a:pt x="1578543" y="5014762"/>
                  </a:cubicBezTo>
                  <a:cubicBezTo>
                    <a:pt x="1677835" y="5069924"/>
                    <a:pt x="1599832" y="5041109"/>
                    <a:pt x="1665170" y="5062888"/>
                  </a:cubicBezTo>
                  <a:cubicBezTo>
                    <a:pt x="1674795" y="5069305"/>
                    <a:pt x="1683214" y="5078077"/>
                    <a:pt x="1694046" y="5082139"/>
                  </a:cubicBezTo>
                  <a:cubicBezTo>
                    <a:pt x="1709364" y="5087883"/>
                    <a:pt x="1731952" y="5078989"/>
                    <a:pt x="1742172" y="5091764"/>
                  </a:cubicBezTo>
                  <a:cubicBezTo>
                    <a:pt x="1750436" y="5102094"/>
                    <a:pt x="1738463" y="5118433"/>
                    <a:pt x="1732547" y="5130265"/>
                  </a:cubicBezTo>
                  <a:cubicBezTo>
                    <a:pt x="1722200" y="5150959"/>
                    <a:pt x="1706880" y="5168766"/>
                    <a:pt x="1694046" y="5188017"/>
                  </a:cubicBezTo>
                  <a:cubicBezTo>
                    <a:pt x="1687629" y="5197642"/>
                    <a:pt x="1678454" y="5205918"/>
                    <a:pt x="1674796" y="5216892"/>
                  </a:cubicBezTo>
                  <a:lnTo>
                    <a:pt x="1665170" y="5245768"/>
                  </a:lnTo>
                  <a:cubicBezTo>
                    <a:pt x="1676914" y="5468882"/>
                    <a:pt x="1614233" y="5411980"/>
                    <a:pt x="1732547" y="5438273"/>
                  </a:cubicBezTo>
                  <a:cubicBezTo>
                    <a:pt x="1742451" y="5440474"/>
                    <a:pt x="1751798" y="5444690"/>
                    <a:pt x="1761423" y="5447899"/>
                  </a:cubicBezTo>
                  <a:cubicBezTo>
                    <a:pt x="1767840" y="5457524"/>
                    <a:pt x="1777630" y="5465614"/>
                    <a:pt x="1780674" y="5476775"/>
                  </a:cubicBezTo>
                  <a:cubicBezTo>
                    <a:pt x="1787480" y="5501731"/>
                    <a:pt x="1778731" y="5530641"/>
                    <a:pt x="1790299" y="5553777"/>
                  </a:cubicBezTo>
                  <a:cubicBezTo>
                    <a:pt x="1795057" y="5563292"/>
                    <a:pt x="1845465" y="5578582"/>
                    <a:pt x="1857676" y="5582652"/>
                  </a:cubicBezTo>
                  <a:cubicBezTo>
                    <a:pt x="1883343" y="5579444"/>
                    <a:pt x="1908811" y="5573027"/>
                    <a:pt x="1934678" y="5573027"/>
                  </a:cubicBezTo>
                  <a:cubicBezTo>
                    <a:pt x="1977458" y="5573027"/>
                    <a:pt x="1956067" y="5585860"/>
                    <a:pt x="1973179" y="5611528"/>
                  </a:cubicBezTo>
                  <a:cubicBezTo>
                    <a:pt x="1996117" y="5645935"/>
                    <a:pt x="2003710" y="5640818"/>
                    <a:pt x="2040556" y="5650029"/>
                  </a:cubicBezTo>
                  <a:cubicBezTo>
                    <a:pt x="2050181" y="5656446"/>
                    <a:pt x="2062205" y="5660247"/>
                    <a:pt x="2069431" y="5669280"/>
                  </a:cubicBezTo>
                  <a:cubicBezTo>
                    <a:pt x="2075769" y="5677203"/>
                    <a:pt x="2075060" y="5688830"/>
                    <a:pt x="2079057" y="5698156"/>
                  </a:cubicBezTo>
                  <a:cubicBezTo>
                    <a:pt x="2084709" y="5711344"/>
                    <a:pt x="2091890" y="5723823"/>
                    <a:pt x="2098307" y="5736657"/>
                  </a:cubicBezTo>
                  <a:cubicBezTo>
                    <a:pt x="2103067" y="5779498"/>
                    <a:pt x="2082460" y="5832909"/>
                    <a:pt x="2136808" y="5832909"/>
                  </a:cubicBezTo>
                  <a:cubicBezTo>
                    <a:pt x="2146954" y="5832909"/>
                    <a:pt x="2156059" y="5826492"/>
                    <a:pt x="2165684" y="5823284"/>
                  </a:cubicBezTo>
                  <a:cubicBezTo>
                    <a:pt x="2134432" y="5870162"/>
                    <a:pt x="2119116" y="5905404"/>
                    <a:pt x="2079057" y="5938787"/>
                  </a:cubicBezTo>
                  <a:cubicBezTo>
                    <a:pt x="2070170" y="5946193"/>
                    <a:pt x="2059806" y="5951621"/>
                    <a:pt x="2050181" y="5958038"/>
                  </a:cubicBezTo>
                  <a:cubicBezTo>
                    <a:pt x="2066223" y="5961246"/>
                    <a:pt x="2082436" y="5971631"/>
                    <a:pt x="2098307" y="5967663"/>
                  </a:cubicBezTo>
                  <a:cubicBezTo>
                    <a:pt x="2148146" y="5955203"/>
                    <a:pt x="2112601" y="5934118"/>
                    <a:pt x="2136808" y="5909911"/>
                  </a:cubicBezTo>
                  <a:cubicBezTo>
                    <a:pt x="2143982" y="5902737"/>
                    <a:pt x="2156059" y="5903494"/>
                    <a:pt x="2165684" y="5900286"/>
                  </a:cubicBezTo>
                  <a:cubicBezTo>
                    <a:pt x="2172101" y="5909911"/>
                    <a:pt x="2175902" y="5921935"/>
                    <a:pt x="2184935" y="5929162"/>
                  </a:cubicBezTo>
                  <a:cubicBezTo>
                    <a:pt x="2192857" y="5935500"/>
                    <a:pt x="2207913" y="5930531"/>
                    <a:pt x="2213810" y="5938787"/>
                  </a:cubicBezTo>
                  <a:cubicBezTo>
                    <a:pt x="2225604" y="5955299"/>
                    <a:pt x="2233061" y="5996539"/>
                    <a:pt x="2233061" y="5996539"/>
                  </a:cubicBezTo>
                  <a:cubicBezTo>
                    <a:pt x="2236928" y="6027475"/>
                    <a:pt x="2224380" y="6084928"/>
                    <a:pt x="2271562" y="6092791"/>
                  </a:cubicBezTo>
                  <a:cubicBezTo>
                    <a:pt x="2281570" y="6094459"/>
                    <a:pt x="2290813" y="6086374"/>
                    <a:pt x="2300438" y="6083166"/>
                  </a:cubicBezTo>
                  <a:cubicBezTo>
                    <a:pt x="2319808" y="6112222"/>
                    <a:pt x="2328177" y="6108314"/>
                    <a:pt x="2310063" y="6140918"/>
                  </a:cubicBezTo>
                  <a:cubicBezTo>
                    <a:pt x="2298827" y="6161143"/>
                    <a:pt x="2271562" y="6198669"/>
                    <a:pt x="2271562" y="6198669"/>
                  </a:cubicBezTo>
                  <a:cubicBezTo>
                    <a:pt x="2274770" y="6233962"/>
                    <a:pt x="2275028" y="6269648"/>
                    <a:pt x="2281187" y="6304547"/>
                  </a:cubicBezTo>
                  <a:cubicBezTo>
                    <a:pt x="2284713" y="6324530"/>
                    <a:pt x="2296458" y="6342401"/>
                    <a:pt x="2300438" y="6362299"/>
                  </a:cubicBezTo>
                  <a:lnTo>
                    <a:pt x="2310063" y="6410425"/>
                  </a:lnTo>
                  <a:cubicBezTo>
                    <a:pt x="2319688" y="6407217"/>
                    <a:pt x="2328793" y="6400800"/>
                    <a:pt x="2338939" y="6400800"/>
                  </a:cubicBezTo>
                  <a:cubicBezTo>
                    <a:pt x="2362168" y="6400800"/>
                    <a:pt x="2393155" y="6412455"/>
                    <a:pt x="2415941" y="6420050"/>
                  </a:cubicBezTo>
                  <a:cubicBezTo>
                    <a:pt x="2435191" y="6416842"/>
                    <a:pt x="2456747" y="6420108"/>
                    <a:pt x="2473692" y="6410425"/>
                  </a:cubicBezTo>
                  <a:cubicBezTo>
                    <a:pt x="2482501" y="6405391"/>
                    <a:pt x="2481117" y="6391453"/>
                    <a:pt x="2483318" y="6381549"/>
                  </a:cubicBezTo>
                  <a:cubicBezTo>
                    <a:pt x="2487552" y="6362498"/>
                    <a:pt x="2481600" y="6339679"/>
                    <a:pt x="2492943" y="6323798"/>
                  </a:cubicBezTo>
                  <a:cubicBezTo>
                    <a:pt x="2500632" y="6313033"/>
                    <a:pt x="2518610" y="6317381"/>
                    <a:pt x="2531444" y="6314172"/>
                  </a:cubicBezTo>
                  <a:cubicBezTo>
                    <a:pt x="2541069" y="6307755"/>
                    <a:pt x="2549749" y="6299620"/>
                    <a:pt x="2560320" y="6294922"/>
                  </a:cubicBezTo>
                  <a:cubicBezTo>
                    <a:pt x="2613991" y="6271068"/>
                    <a:pt x="2634420" y="6273627"/>
                    <a:pt x="2695074" y="6266046"/>
                  </a:cubicBezTo>
                  <a:cubicBezTo>
                    <a:pt x="2764337" y="6219870"/>
                    <a:pt x="2679060" y="6285257"/>
                    <a:pt x="2743200" y="6189044"/>
                  </a:cubicBezTo>
                  <a:cubicBezTo>
                    <a:pt x="2770001" y="6148842"/>
                    <a:pt x="2754270" y="6168348"/>
                    <a:pt x="2791326" y="6131292"/>
                  </a:cubicBezTo>
                  <a:cubicBezTo>
                    <a:pt x="2794534" y="6118458"/>
                    <a:pt x="2797317" y="6105511"/>
                    <a:pt x="2800951" y="6092791"/>
                  </a:cubicBezTo>
                  <a:cubicBezTo>
                    <a:pt x="2803738" y="6083036"/>
                    <a:pt x="2810577" y="6074062"/>
                    <a:pt x="2810577" y="6063916"/>
                  </a:cubicBezTo>
                  <a:cubicBezTo>
                    <a:pt x="2810577" y="6032456"/>
                    <a:pt x="2806153" y="6005058"/>
                    <a:pt x="2772076" y="5996539"/>
                  </a:cubicBezTo>
                  <a:cubicBezTo>
                    <a:pt x="2743890" y="5989492"/>
                    <a:pt x="2714324" y="5990122"/>
                    <a:pt x="2685448" y="5986913"/>
                  </a:cubicBezTo>
                  <a:cubicBezTo>
                    <a:pt x="2675823" y="5980496"/>
                    <a:pt x="2667143" y="5972361"/>
                    <a:pt x="2656572" y="5967663"/>
                  </a:cubicBezTo>
                  <a:cubicBezTo>
                    <a:pt x="2638029" y="5959422"/>
                    <a:pt x="2598821" y="5948412"/>
                    <a:pt x="2598821" y="5948412"/>
                  </a:cubicBezTo>
                  <a:cubicBezTo>
                    <a:pt x="2543660" y="5865675"/>
                    <a:pt x="2609787" y="5970348"/>
                    <a:pt x="2569945" y="5890661"/>
                  </a:cubicBezTo>
                  <a:cubicBezTo>
                    <a:pt x="2552022" y="5854814"/>
                    <a:pt x="2548428" y="5864840"/>
                    <a:pt x="2521819" y="5832909"/>
                  </a:cubicBezTo>
                  <a:cubicBezTo>
                    <a:pt x="2514413" y="5824022"/>
                    <a:pt x="2508985" y="5813658"/>
                    <a:pt x="2502568" y="5804033"/>
                  </a:cubicBezTo>
                  <a:cubicBezTo>
                    <a:pt x="2480775" y="5738654"/>
                    <a:pt x="2483022" y="5757682"/>
                    <a:pt x="2502568" y="5640404"/>
                  </a:cubicBezTo>
                  <a:cubicBezTo>
                    <a:pt x="2505281" y="5624124"/>
                    <a:pt x="2531364" y="5587585"/>
                    <a:pt x="2541069" y="5573027"/>
                  </a:cubicBezTo>
                  <a:cubicBezTo>
                    <a:pt x="2550694" y="5576235"/>
                    <a:pt x="2561503" y="5577024"/>
                    <a:pt x="2569945" y="5582652"/>
                  </a:cubicBezTo>
                  <a:cubicBezTo>
                    <a:pt x="2596751" y="5600522"/>
                    <a:pt x="2596206" y="5620282"/>
                    <a:pt x="2627697" y="5630779"/>
                  </a:cubicBezTo>
                  <a:cubicBezTo>
                    <a:pt x="2646211" y="5636951"/>
                    <a:pt x="2666198" y="5637196"/>
                    <a:pt x="2685448" y="5640404"/>
                  </a:cubicBezTo>
                  <a:cubicBezTo>
                    <a:pt x="2695073" y="5633987"/>
                    <a:pt x="2705437" y="5628559"/>
                    <a:pt x="2714324" y="5621153"/>
                  </a:cubicBezTo>
                  <a:cubicBezTo>
                    <a:pt x="2724781" y="5612439"/>
                    <a:pt x="2730495" y="5597164"/>
                    <a:pt x="2743200" y="5592278"/>
                  </a:cubicBezTo>
                  <a:cubicBezTo>
                    <a:pt x="2773739" y="5580532"/>
                    <a:pt x="2839452" y="5573027"/>
                    <a:pt x="2839452" y="5573027"/>
                  </a:cubicBezTo>
                  <a:cubicBezTo>
                    <a:pt x="2850885" y="5561594"/>
                    <a:pt x="2878777" y="5529926"/>
                    <a:pt x="2897204" y="5524901"/>
                  </a:cubicBezTo>
                  <a:cubicBezTo>
                    <a:pt x="2922160" y="5518095"/>
                    <a:pt x="2948539" y="5518484"/>
                    <a:pt x="2974206" y="5515276"/>
                  </a:cubicBezTo>
                  <a:cubicBezTo>
                    <a:pt x="2993457" y="5518484"/>
                    <a:pt x="3014124" y="5516975"/>
                    <a:pt x="3031958" y="5524901"/>
                  </a:cubicBezTo>
                  <a:cubicBezTo>
                    <a:pt x="3049511" y="5532702"/>
                    <a:pt x="3069857" y="5567312"/>
                    <a:pt x="3080084" y="5582652"/>
                  </a:cubicBezTo>
                  <a:cubicBezTo>
                    <a:pt x="3083292" y="5592277"/>
                    <a:pt x="3079953" y="5608741"/>
                    <a:pt x="3089709" y="5611528"/>
                  </a:cubicBezTo>
                  <a:cubicBezTo>
                    <a:pt x="3126020" y="5621903"/>
                    <a:pt x="3150696" y="5599747"/>
                    <a:pt x="3176337" y="5582652"/>
                  </a:cubicBezTo>
                  <a:cubicBezTo>
                    <a:pt x="3188604" y="5564252"/>
                    <a:pt x="3204510" y="5536303"/>
                    <a:pt x="3224463" y="5524901"/>
                  </a:cubicBezTo>
                  <a:cubicBezTo>
                    <a:pt x="3235949" y="5518338"/>
                    <a:pt x="3250130" y="5518484"/>
                    <a:pt x="3262964" y="5515276"/>
                  </a:cubicBezTo>
                  <a:cubicBezTo>
                    <a:pt x="3266172" y="5505651"/>
                    <a:pt x="3266251" y="5494323"/>
                    <a:pt x="3272589" y="5486400"/>
                  </a:cubicBezTo>
                  <a:cubicBezTo>
                    <a:pt x="3279816" y="5477367"/>
                    <a:pt x="3293285" y="5475329"/>
                    <a:pt x="3301465" y="5467149"/>
                  </a:cubicBezTo>
                  <a:cubicBezTo>
                    <a:pt x="3309645" y="5458969"/>
                    <a:pt x="3314299" y="5447898"/>
                    <a:pt x="3320716" y="5438273"/>
                  </a:cubicBezTo>
                  <a:cubicBezTo>
                    <a:pt x="3317507" y="5425439"/>
                    <a:pt x="3322654" y="5406196"/>
                    <a:pt x="3311090" y="5399772"/>
                  </a:cubicBezTo>
                  <a:cubicBezTo>
                    <a:pt x="3288478" y="5387210"/>
                    <a:pt x="3259044" y="5396953"/>
                    <a:pt x="3234088" y="5390147"/>
                  </a:cubicBezTo>
                  <a:cubicBezTo>
                    <a:pt x="3222928" y="5387103"/>
                    <a:pt x="3214837" y="5377314"/>
                    <a:pt x="3205212" y="5370897"/>
                  </a:cubicBezTo>
                  <a:cubicBezTo>
                    <a:pt x="3198795" y="5361272"/>
                    <a:pt x="3189006" y="5353181"/>
                    <a:pt x="3185962" y="5342021"/>
                  </a:cubicBezTo>
                  <a:cubicBezTo>
                    <a:pt x="3184735" y="5337521"/>
                    <a:pt x="3180730" y="5257171"/>
                    <a:pt x="3166711" y="5236143"/>
                  </a:cubicBezTo>
                  <a:cubicBezTo>
                    <a:pt x="3159160" y="5224817"/>
                    <a:pt x="3146550" y="5217724"/>
                    <a:pt x="3137836" y="5207267"/>
                  </a:cubicBezTo>
                  <a:cubicBezTo>
                    <a:pt x="3130430" y="5198380"/>
                    <a:pt x="3125002" y="5188016"/>
                    <a:pt x="3118585" y="5178391"/>
                  </a:cubicBezTo>
                  <a:cubicBezTo>
                    <a:pt x="3115377" y="5168766"/>
                    <a:pt x="3107525" y="5159560"/>
                    <a:pt x="3108960" y="5149516"/>
                  </a:cubicBezTo>
                  <a:cubicBezTo>
                    <a:pt x="3114102" y="5113523"/>
                    <a:pt x="3131817" y="5108610"/>
                    <a:pt x="3157086" y="5091764"/>
                  </a:cubicBezTo>
                  <a:cubicBezTo>
                    <a:pt x="3160294" y="5062888"/>
                    <a:pt x="3159664" y="5033323"/>
                    <a:pt x="3166711" y="5005137"/>
                  </a:cubicBezTo>
                  <a:cubicBezTo>
                    <a:pt x="3169517" y="4993914"/>
                    <a:pt x="3185001" y="4987789"/>
                    <a:pt x="3185962" y="4976261"/>
                  </a:cubicBezTo>
                  <a:cubicBezTo>
                    <a:pt x="3189828" y="4929876"/>
                    <a:pt x="3189857" y="4884984"/>
                    <a:pt x="3147461" y="4860758"/>
                  </a:cubicBezTo>
                  <a:cubicBezTo>
                    <a:pt x="3135975" y="4854195"/>
                    <a:pt x="3121794" y="4854341"/>
                    <a:pt x="3108960" y="4851132"/>
                  </a:cubicBezTo>
                  <a:cubicBezTo>
                    <a:pt x="3090824" y="4832996"/>
                    <a:pt x="3071556" y="4817505"/>
                    <a:pt x="3060834" y="4793381"/>
                  </a:cubicBezTo>
                  <a:cubicBezTo>
                    <a:pt x="3052593" y="4774838"/>
                    <a:pt x="3060834" y="4742046"/>
                    <a:pt x="3041583" y="4735629"/>
                  </a:cubicBezTo>
                  <a:cubicBezTo>
                    <a:pt x="2994193" y="4719833"/>
                    <a:pt x="3022715" y="4727672"/>
                    <a:pt x="2954956" y="4716379"/>
                  </a:cubicBezTo>
                  <a:cubicBezTo>
                    <a:pt x="2951714" y="4711516"/>
                    <a:pt x="2920387" y="4670013"/>
                    <a:pt x="2926080" y="4658627"/>
                  </a:cubicBezTo>
                  <a:cubicBezTo>
                    <a:pt x="2930618" y="4649552"/>
                    <a:pt x="2945331" y="4652210"/>
                    <a:pt x="2954956" y="4649002"/>
                  </a:cubicBezTo>
                  <a:cubicBezTo>
                    <a:pt x="2958164" y="4639377"/>
                    <a:pt x="2964581" y="4630272"/>
                    <a:pt x="2964581" y="4620126"/>
                  </a:cubicBezTo>
                  <a:cubicBezTo>
                    <a:pt x="2964581" y="4619654"/>
                    <a:pt x="2955257" y="4545908"/>
                    <a:pt x="2945330" y="4533499"/>
                  </a:cubicBezTo>
                  <a:cubicBezTo>
                    <a:pt x="2938104" y="4524466"/>
                    <a:pt x="2927286" y="4518310"/>
                    <a:pt x="2916455" y="4514248"/>
                  </a:cubicBezTo>
                  <a:cubicBezTo>
                    <a:pt x="2901137" y="4508504"/>
                    <a:pt x="2884370" y="4507831"/>
                    <a:pt x="2868328" y="4504623"/>
                  </a:cubicBezTo>
                  <a:cubicBezTo>
                    <a:pt x="2858703" y="4494998"/>
                    <a:pt x="2850778" y="4483298"/>
                    <a:pt x="2839452" y="4475747"/>
                  </a:cubicBezTo>
                  <a:cubicBezTo>
                    <a:pt x="2787562" y="4441153"/>
                    <a:pt x="2831304" y="4501021"/>
                    <a:pt x="2781701" y="4437246"/>
                  </a:cubicBezTo>
                  <a:cubicBezTo>
                    <a:pt x="2767497" y="4418984"/>
                    <a:pt x="2743200" y="4379495"/>
                    <a:pt x="2743200" y="4379495"/>
                  </a:cubicBezTo>
                  <a:cubicBezTo>
                    <a:pt x="2727620" y="4317172"/>
                    <a:pt x="2745660" y="4361270"/>
                    <a:pt x="2704699" y="4312118"/>
                  </a:cubicBezTo>
                  <a:cubicBezTo>
                    <a:pt x="2671208" y="4271929"/>
                    <a:pt x="2703976" y="4289418"/>
                    <a:pt x="2656572" y="4273617"/>
                  </a:cubicBezTo>
                  <a:cubicBezTo>
                    <a:pt x="2646947" y="4263992"/>
                    <a:pt x="2636411" y="4255198"/>
                    <a:pt x="2627697" y="4244741"/>
                  </a:cubicBezTo>
                  <a:cubicBezTo>
                    <a:pt x="2620291" y="4235854"/>
                    <a:pt x="2617479" y="4223092"/>
                    <a:pt x="2608446" y="4215865"/>
                  </a:cubicBezTo>
                  <a:cubicBezTo>
                    <a:pt x="2600523" y="4209527"/>
                    <a:pt x="2589195" y="4209448"/>
                    <a:pt x="2579570" y="4206240"/>
                  </a:cubicBezTo>
                  <a:cubicBezTo>
                    <a:pt x="2569945" y="4196615"/>
                    <a:pt x="2559409" y="4187821"/>
                    <a:pt x="2550695" y="4177364"/>
                  </a:cubicBezTo>
                  <a:cubicBezTo>
                    <a:pt x="2543289" y="4168477"/>
                    <a:pt x="2540477" y="4155715"/>
                    <a:pt x="2531444" y="4148488"/>
                  </a:cubicBezTo>
                  <a:cubicBezTo>
                    <a:pt x="2523521" y="4142150"/>
                    <a:pt x="2512193" y="4142071"/>
                    <a:pt x="2502568" y="4138863"/>
                  </a:cubicBezTo>
                  <a:cubicBezTo>
                    <a:pt x="2499360" y="4129238"/>
                    <a:pt x="2497480" y="4119062"/>
                    <a:pt x="2492943" y="4109987"/>
                  </a:cubicBezTo>
                  <a:cubicBezTo>
                    <a:pt x="2479543" y="4083187"/>
                    <a:pt x="2466103" y="4073522"/>
                    <a:pt x="2444817" y="4052236"/>
                  </a:cubicBezTo>
                  <a:cubicBezTo>
                    <a:pt x="2441608" y="4042611"/>
                    <a:pt x="2440118" y="4032229"/>
                    <a:pt x="2435191" y="4023360"/>
                  </a:cubicBezTo>
                  <a:cubicBezTo>
                    <a:pt x="2423955" y="4003135"/>
                    <a:pt x="2396690" y="3965608"/>
                    <a:pt x="2396690" y="3965608"/>
                  </a:cubicBezTo>
                  <a:cubicBezTo>
                    <a:pt x="2393482" y="3946358"/>
                    <a:pt x="2395793" y="3925313"/>
                    <a:pt x="2387065" y="3907857"/>
                  </a:cubicBezTo>
                  <a:cubicBezTo>
                    <a:pt x="2381892" y="3897510"/>
                    <a:pt x="2368760" y="3893304"/>
                    <a:pt x="2358189" y="3888606"/>
                  </a:cubicBezTo>
                  <a:cubicBezTo>
                    <a:pt x="2328066" y="3875218"/>
                    <a:pt x="2293930" y="3867729"/>
                    <a:pt x="2261937" y="3859730"/>
                  </a:cubicBezTo>
                  <a:cubicBezTo>
                    <a:pt x="2252312" y="3853313"/>
                    <a:pt x="2243632" y="3845178"/>
                    <a:pt x="2233061" y="3840480"/>
                  </a:cubicBezTo>
                  <a:cubicBezTo>
                    <a:pt x="2191884" y="3822179"/>
                    <a:pt x="2176008" y="3822804"/>
                    <a:pt x="2136808" y="3811604"/>
                  </a:cubicBezTo>
                  <a:cubicBezTo>
                    <a:pt x="2127052" y="3808817"/>
                    <a:pt x="2117557" y="3805187"/>
                    <a:pt x="2107932" y="3801979"/>
                  </a:cubicBezTo>
                  <a:cubicBezTo>
                    <a:pt x="2091602" y="3812865"/>
                    <a:pt x="2063346" y="3841990"/>
                    <a:pt x="2040556" y="3811604"/>
                  </a:cubicBezTo>
                  <a:cubicBezTo>
                    <a:pt x="2034468" y="3803487"/>
                    <a:pt x="2046973" y="3792353"/>
                    <a:pt x="2050181" y="3782728"/>
                  </a:cubicBezTo>
                  <a:cubicBezTo>
                    <a:pt x="2046973" y="3773103"/>
                    <a:pt x="2045093" y="3762927"/>
                    <a:pt x="2040556" y="3753852"/>
                  </a:cubicBezTo>
                  <a:cubicBezTo>
                    <a:pt x="2035383" y="3743505"/>
                    <a:pt x="2025367" y="3735808"/>
                    <a:pt x="2021305" y="3724977"/>
                  </a:cubicBezTo>
                  <a:cubicBezTo>
                    <a:pt x="2015561" y="3709659"/>
                    <a:pt x="2015985" y="3692634"/>
                    <a:pt x="2011680" y="3676850"/>
                  </a:cubicBezTo>
                  <a:cubicBezTo>
                    <a:pt x="2006341" y="3657273"/>
                    <a:pt x="1992429" y="3619099"/>
                    <a:pt x="1992429" y="3619099"/>
                  </a:cubicBezTo>
                  <a:cubicBezTo>
                    <a:pt x="1995638" y="3603057"/>
                    <a:pt x="2002055" y="3587332"/>
                    <a:pt x="2002055" y="3570972"/>
                  </a:cubicBezTo>
                  <a:cubicBezTo>
                    <a:pt x="2002055" y="3557743"/>
                    <a:pt x="1996063" y="3545191"/>
                    <a:pt x="1992429" y="3532471"/>
                  </a:cubicBezTo>
                  <a:cubicBezTo>
                    <a:pt x="1976937" y="3478250"/>
                    <a:pt x="1989222" y="3529266"/>
                    <a:pt x="1963554" y="3465095"/>
                  </a:cubicBezTo>
                  <a:cubicBezTo>
                    <a:pt x="1956018" y="3446254"/>
                    <a:pt x="1950720" y="3426594"/>
                    <a:pt x="1944303" y="3407343"/>
                  </a:cubicBezTo>
                  <a:lnTo>
                    <a:pt x="1934678" y="3378467"/>
                  </a:lnTo>
                  <a:cubicBezTo>
                    <a:pt x="1948533" y="3309190"/>
                    <a:pt x="1960808" y="3269579"/>
                    <a:pt x="1934678" y="3185962"/>
                  </a:cubicBezTo>
                  <a:cubicBezTo>
                    <a:pt x="1930732" y="3173336"/>
                    <a:pt x="1909011" y="3179545"/>
                    <a:pt x="1896177" y="3176337"/>
                  </a:cubicBezTo>
                  <a:cubicBezTo>
                    <a:pt x="1883343" y="3179545"/>
                    <a:pt x="1866145" y="3175800"/>
                    <a:pt x="1857676" y="3185962"/>
                  </a:cubicBezTo>
                  <a:cubicBezTo>
                    <a:pt x="1829042" y="3220322"/>
                    <a:pt x="1868961" y="3265455"/>
                    <a:pt x="1828800" y="3205212"/>
                  </a:cubicBezTo>
                  <a:cubicBezTo>
                    <a:pt x="1825592" y="3185962"/>
                    <a:pt x="1825347" y="3165975"/>
                    <a:pt x="1819175" y="3147461"/>
                  </a:cubicBezTo>
                  <a:cubicBezTo>
                    <a:pt x="1808315" y="3114882"/>
                    <a:pt x="1794741" y="3119079"/>
                    <a:pt x="1771048" y="3099335"/>
                  </a:cubicBezTo>
                  <a:cubicBezTo>
                    <a:pt x="1696924" y="3037565"/>
                    <a:pt x="1785000" y="3099012"/>
                    <a:pt x="1713297" y="3051208"/>
                  </a:cubicBezTo>
                  <a:cubicBezTo>
                    <a:pt x="1710088" y="3038374"/>
                    <a:pt x="1708882" y="3024866"/>
                    <a:pt x="1703671" y="3012707"/>
                  </a:cubicBezTo>
                  <a:cubicBezTo>
                    <a:pt x="1695725" y="2994167"/>
                    <a:pt x="1670415" y="2966521"/>
                    <a:pt x="1655545" y="2954956"/>
                  </a:cubicBezTo>
                  <a:cubicBezTo>
                    <a:pt x="1637282" y="2940752"/>
                    <a:pt x="1620239" y="2922067"/>
                    <a:pt x="1597794" y="2916455"/>
                  </a:cubicBezTo>
                  <a:lnTo>
                    <a:pt x="1559292" y="2906829"/>
                  </a:lnTo>
                  <a:cubicBezTo>
                    <a:pt x="1552875" y="2887579"/>
                    <a:pt x="1556275" y="2861253"/>
                    <a:pt x="1540042" y="2849078"/>
                  </a:cubicBezTo>
                  <a:cubicBezTo>
                    <a:pt x="1527208" y="2839453"/>
                    <a:pt x="1513721" y="2830642"/>
                    <a:pt x="1501541" y="2820202"/>
                  </a:cubicBezTo>
                  <a:cubicBezTo>
                    <a:pt x="1436698" y="2764622"/>
                    <a:pt x="1507605" y="2814619"/>
                    <a:pt x="1443789" y="2772076"/>
                  </a:cubicBezTo>
                  <a:cubicBezTo>
                    <a:pt x="1437372" y="2762451"/>
                    <a:pt x="1429237" y="2753771"/>
                    <a:pt x="1424539" y="2743200"/>
                  </a:cubicBezTo>
                  <a:cubicBezTo>
                    <a:pt x="1416298" y="2724657"/>
                    <a:pt x="1405288" y="2685448"/>
                    <a:pt x="1405288" y="2685448"/>
                  </a:cubicBezTo>
                  <a:cubicBezTo>
                    <a:pt x="1408497" y="2666198"/>
                    <a:pt x="1410680" y="2646748"/>
                    <a:pt x="1414914" y="2627697"/>
                  </a:cubicBezTo>
                  <a:cubicBezTo>
                    <a:pt x="1417115" y="2617793"/>
                    <a:pt x="1424539" y="2608967"/>
                    <a:pt x="1424539" y="2598821"/>
                  </a:cubicBezTo>
                  <a:cubicBezTo>
                    <a:pt x="1424539" y="2553789"/>
                    <a:pt x="1420176" y="2508791"/>
                    <a:pt x="1414914" y="2464067"/>
                  </a:cubicBezTo>
                  <a:cubicBezTo>
                    <a:pt x="1413728" y="2453990"/>
                    <a:pt x="1412462" y="2442365"/>
                    <a:pt x="1405288" y="2435191"/>
                  </a:cubicBezTo>
                  <a:cubicBezTo>
                    <a:pt x="1398114" y="2428017"/>
                    <a:pt x="1386037" y="2428774"/>
                    <a:pt x="1376412" y="2425566"/>
                  </a:cubicBezTo>
                  <a:cubicBezTo>
                    <a:pt x="1368584" y="2402081"/>
                    <a:pt x="1366196" y="2386474"/>
                    <a:pt x="1347537" y="2367815"/>
                  </a:cubicBezTo>
                  <a:cubicBezTo>
                    <a:pt x="1339357" y="2359635"/>
                    <a:pt x="1328286" y="2354981"/>
                    <a:pt x="1318661" y="2348564"/>
                  </a:cubicBezTo>
                  <a:cubicBezTo>
                    <a:pt x="1315453" y="2338939"/>
                    <a:pt x="1313573" y="2328763"/>
                    <a:pt x="1309036" y="2319688"/>
                  </a:cubicBezTo>
                  <a:cubicBezTo>
                    <a:pt x="1303863" y="2309341"/>
                    <a:pt x="1294483" y="2301383"/>
                    <a:pt x="1289785" y="2290812"/>
                  </a:cubicBezTo>
                  <a:cubicBezTo>
                    <a:pt x="1281544" y="2272269"/>
                    <a:pt x="1270535" y="2233061"/>
                    <a:pt x="1270535" y="2233061"/>
                  </a:cubicBezTo>
                  <a:cubicBezTo>
                    <a:pt x="1267326" y="2210602"/>
                    <a:pt x="1255988" y="2187831"/>
                    <a:pt x="1260909" y="2165684"/>
                  </a:cubicBezTo>
                  <a:cubicBezTo>
                    <a:pt x="1263418" y="2154391"/>
                    <a:pt x="1281605" y="2154613"/>
                    <a:pt x="1289785" y="2146433"/>
                  </a:cubicBezTo>
                  <a:cubicBezTo>
                    <a:pt x="1297965" y="2138253"/>
                    <a:pt x="1302619" y="2127183"/>
                    <a:pt x="1309036" y="2117558"/>
                  </a:cubicBezTo>
                  <a:cubicBezTo>
                    <a:pt x="1302619" y="2101516"/>
                    <a:pt x="1299828" y="2083491"/>
                    <a:pt x="1289785" y="2069431"/>
                  </a:cubicBezTo>
                  <a:cubicBezTo>
                    <a:pt x="1283061" y="2060018"/>
                    <a:pt x="1267040" y="2059991"/>
                    <a:pt x="1260909" y="2050181"/>
                  </a:cubicBezTo>
                  <a:cubicBezTo>
                    <a:pt x="1240790" y="2017990"/>
                    <a:pt x="1239896" y="1970055"/>
                    <a:pt x="1232034" y="1934678"/>
                  </a:cubicBezTo>
                  <a:cubicBezTo>
                    <a:pt x="1229833" y="1924774"/>
                    <a:pt x="1225617" y="1915427"/>
                    <a:pt x="1222408" y="1905802"/>
                  </a:cubicBezTo>
                  <a:cubicBezTo>
                    <a:pt x="1225403" y="1896819"/>
                    <a:pt x="1243674" y="1844470"/>
                    <a:pt x="1241659" y="1838425"/>
                  </a:cubicBezTo>
                  <a:cubicBezTo>
                    <a:pt x="1238001" y="1827451"/>
                    <a:pt x="1222408" y="1825592"/>
                    <a:pt x="1212783" y="1819175"/>
                  </a:cubicBezTo>
                  <a:cubicBezTo>
                    <a:pt x="1195526" y="1830679"/>
                    <a:pt x="1159568" y="1864481"/>
                    <a:pt x="1135781" y="1828800"/>
                  </a:cubicBezTo>
                  <a:cubicBezTo>
                    <a:pt x="1121433" y="1807277"/>
                    <a:pt x="1131576" y="1777091"/>
                    <a:pt x="1126156" y="1751798"/>
                  </a:cubicBezTo>
                  <a:cubicBezTo>
                    <a:pt x="1111722" y="1684441"/>
                    <a:pt x="1109309" y="1713286"/>
                    <a:pt x="1097280" y="1665170"/>
                  </a:cubicBezTo>
                  <a:cubicBezTo>
                    <a:pt x="1082733" y="1606979"/>
                    <a:pt x="1091840" y="1639225"/>
                    <a:pt x="1068404" y="1568918"/>
                  </a:cubicBezTo>
                  <a:cubicBezTo>
                    <a:pt x="1065196" y="1559293"/>
                    <a:pt x="1064407" y="1548484"/>
                    <a:pt x="1058779" y="1540042"/>
                  </a:cubicBezTo>
                  <a:lnTo>
                    <a:pt x="1039528" y="1511166"/>
                  </a:lnTo>
                  <a:cubicBezTo>
                    <a:pt x="1036320" y="1501541"/>
                    <a:pt x="1034440" y="1491365"/>
                    <a:pt x="1029903" y="1482290"/>
                  </a:cubicBezTo>
                  <a:cubicBezTo>
                    <a:pt x="1024730" y="1471943"/>
                    <a:pt x="1015350" y="1463986"/>
                    <a:pt x="1010652" y="1453415"/>
                  </a:cubicBezTo>
                  <a:cubicBezTo>
                    <a:pt x="1002411" y="1434872"/>
                    <a:pt x="997819" y="1414914"/>
                    <a:pt x="991402" y="1395663"/>
                  </a:cubicBezTo>
                  <a:lnTo>
                    <a:pt x="981777" y="1366787"/>
                  </a:lnTo>
                  <a:lnTo>
                    <a:pt x="972151" y="1337911"/>
                  </a:lnTo>
                  <a:cubicBezTo>
                    <a:pt x="978568" y="1328286"/>
                    <a:pt x="990124" y="1320533"/>
                    <a:pt x="991402" y="1309036"/>
                  </a:cubicBezTo>
                  <a:cubicBezTo>
                    <a:pt x="997334" y="1255652"/>
                    <a:pt x="983165" y="1252672"/>
                    <a:pt x="952901" y="1222408"/>
                  </a:cubicBezTo>
                  <a:cubicBezTo>
                    <a:pt x="933630" y="1164592"/>
                    <a:pt x="950239" y="1220162"/>
                    <a:pt x="933650" y="1126156"/>
                  </a:cubicBezTo>
                  <a:cubicBezTo>
                    <a:pt x="927964" y="1093934"/>
                    <a:pt x="919779" y="1062178"/>
                    <a:pt x="914400" y="1029903"/>
                  </a:cubicBezTo>
                  <a:lnTo>
                    <a:pt x="904775" y="972151"/>
                  </a:lnTo>
                  <a:cubicBezTo>
                    <a:pt x="914274" y="905660"/>
                    <a:pt x="920609" y="914704"/>
                    <a:pt x="904775" y="856648"/>
                  </a:cubicBezTo>
                  <a:cubicBezTo>
                    <a:pt x="899436" y="837071"/>
                    <a:pt x="904774" y="805314"/>
                    <a:pt x="885524" y="798897"/>
                  </a:cubicBezTo>
                  <a:lnTo>
                    <a:pt x="856648" y="789271"/>
                  </a:lnTo>
                  <a:cubicBezTo>
                    <a:pt x="833740" y="720545"/>
                    <a:pt x="854282" y="742776"/>
                    <a:pt x="808522" y="712269"/>
                  </a:cubicBezTo>
                  <a:cubicBezTo>
                    <a:pt x="808128" y="709906"/>
                    <a:pt x="786432" y="627062"/>
                    <a:pt x="808522" y="616017"/>
                  </a:cubicBezTo>
                  <a:cubicBezTo>
                    <a:pt x="818869" y="610843"/>
                    <a:pt x="827773" y="628850"/>
                    <a:pt x="837398" y="635267"/>
                  </a:cubicBezTo>
                  <a:cubicBezTo>
                    <a:pt x="845305" y="647127"/>
                    <a:pt x="870701" y="689313"/>
                    <a:pt x="885524" y="693019"/>
                  </a:cubicBezTo>
                  <a:cubicBezTo>
                    <a:pt x="901395" y="696987"/>
                    <a:pt x="917608" y="686602"/>
                    <a:pt x="933650" y="683393"/>
                  </a:cubicBezTo>
                  <a:cubicBezTo>
                    <a:pt x="930442" y="670559"/>
                    <a:pt x="931363" y="655899"/>
                    <a:pt x="924025" y="644892"/>
                  </a:cubicBezTo>
                  <a:cubicBezTo>
                    <a:pt x="865976" y="557819"/>
                    <a:pt x="916989" y="691165"/>
                    <a:pt x="885524" y="596766"/>
                  </a:cubicBezTo>
                  <a:cubicBezTo>
                    <a:pt x="882207" y="570226"/>
                    <a:pt x="881111" y="520562"/>
                    <a:pt x="866274" y="490888"/>
                  </a:cubicBezTo>
                  <a:cubicBezTo>
                    <a:pt x="861101" y="480541"/>
                    <a:pt x="857370" y="467185"/>
                    <a:pt x="847023" y="462012"/>
                  </a:cubicBezTo>
                  <a:cubicBezTo>
                    <a:pt x="829567" y="453284"/>
                    <a:pt x="808522" y="455595"/>
                    <a:pt x="789271" y="452387"/>
                  </a:cubicBezTo>
                  <a:cubicBezTo>
                    <a:pt x="720545" y="429479"/>
                    <a:pt x="748404" y="444393"/>
                    <a:pt x="702644" y="413886"/>
                  </a:cubicBezTo>
                  <a:cubicBezTo>
                    <a:pt x="680975" y="348876"/>
                    <a:pt x="705983" y="428909"/>
                    <a:pt x="683394" y="327259"/>
                  </a:cubicBezTo>
                  <a:cubicBezTo>
                    <a:pt x="681193" y="317355"/>
                    <a:pt x="681691" y="304721"/>
                    <a:pt x="673768" y="298383"/>
                  </a:cubicBezTo>
                  <a:cubicBezTo>
                    <a:pt x="663438" y="290119"/>
                    <a:pt x="648101" y="291966"/>
                    <a:pt x="635267" y="288758"/>
                  </a:cubicBezTo>
                  <a:cubicBezTo>
                    <a:pt x="632059" y="279133"/>
                    <a:pt x="630179" y="268957"/>
                    <a:pt x="625642" y="259882"/>
                  </a:cubicBezTo>
                  <a:cubicBezTo>
                    <a:pt x="613975" y="236548"/>
                    <a:pt x="602016" y="222256"/>
                    <a:pt x="577516" y="211756"/>
                  </a:cubicBezTo>
                  <a:cubicBezTo>
                    <a:pt x="565357" y="206545"/>
                    <a:pt x="551849" y="205339"/>
                    <a:pt x="539015" y="202130"/>
                  </a:cubicBezTo>
                  <a:cubicBezTo>
                    <a:pt x="519764" y="189296"/>
                    <a:pt x="503950" y="168166"/>
                    <a:pt x="481263" y="163629"/>
                  </a:cubicBezTo>
                  <a:cubicBezTo>
                    <a:pt x="420165" y="151410"/>
                    <a:pt x="449008" y="157972"/>
                    <a:pt x="394636" y="144379"/>
                  </a:cubicBezTo>
                  <a:cubicBezTo>
                    <a:pt x="311881" y="89208"/>
                    <a:pt x="416585" y="155354"/>
                    <a:pt x="336884" y="115503"/>
                  </a:cubicBezTo>
                  <a:cubicBezTo>
                    <a:pt x="262248" y="78185"/>
                    <a:pt x="351712" y="110820"/>
                    <a:pt x="279132" y="86627"/>
                  </a:cubicBezTo>
                  <a:cubicBezTo>
                    <a:pt x="269507" y="80210"/>
                    <a:pt x="260828" y="72075"/>
                    <a:pt x="250257" y="67377"/>
                  </a:cubicBezTo>
                  <a:cubicBezTo>
                    <a:pt x="231714" y="59136"/>
                    <a:pt x="192505" y="48126"/>
                    <a:pt x="192505" y="48126"/>
                  </a:cubicBezTo>
                  <a:cubicBezTo>
                    <a:pt x="186088" y="38501"/>
                    <a:pt x="182288" y="26477"/>
                    <a:pt x="173255" y="19250"/>
                  </a:cubicBezTo>
                  <a:cubicBezTo>
                    <a:pt x="150559" y="1093"/>
                    <a:pt x="106885" y="12497"/>
                    <a:pt x="86627" y="19250"/>
                  </a:cubicBezTo>
                  <a:cubicBezTo>
                    <a:pt x="83583" y="20265"/>
                    <a:pt x="102669" y="3208"/>
                    <a:pt x="105878" y="0"/>
                  </a:cubicBezTo>
                  <a:close/>
                </a:path>
              </a:pathLst>
            </a:cu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2" name="Title 1"/>
          <p:cNvSpPr>
            <a:spLocks noGrp="1"/>
          </p:cNvSpPr>
          <p:nvPr>
            <p:ph type="title"/>
          </p:nvPr>
        </p:nvSpPr>
        <p:spPr/>
        <p:txBody>
          <a:bodyPr/>
          <a:lstStyle/>
          <a:p>
            <a:r>
              <a:rPr lang="en-US" dirty="0" smtClean="0">
                <a:latin typeface="Arial" pitchFamily="34" charset="0"/>
                <a:cs typeface="Arial" pitchFamily="34" charset="0"/>
              </a:rPr>
              <a:t>Potential for Conflict</a:t>
            </a:r>
            <a:endParaRPr lang="en-US" dirty="0">
              <a:latin typeface="Arial" pitchFamily="34" charset="0"/>
              <a:cs typeface="Arial" pitchFamily="34" charset="0"/>
            </a:endParaRPr>
          </a:p>
        </p:txBody>
      </p:sp>
      <p:sp>
        <p:nvSpPr>
          <p:cNvPr id="4" name="Line 6"/>
          <p:cNvSpPr>
            <a:spLocks noChangeShapeType="1"/>
          </p:cNvSpPr>
          <p:nvPr/>
        </p:nvSpPr>
        <p:spPr bwMode="auto">
          <a:xfrm>
            <a:off x="594360" y="1069848"/>
            <a:ext cx="854964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8" name="Text Box 10"/>
          <p:cNvSpPr txBox="1">
            <a:spLocks noChangeArrowheads="1"/>
          </p:cNvSpPr>
          <p:nvPr/>
        </p:nvSpPr>
        <p:spPr bwMode="auto">
          <a:xfrm>
            <a:off x="4724400" y="6605588"/>
            <a:ext cx="53340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00" i="1" dirty="0" smtClean="0">
                <a:solidFill>
                  <a:prstClr val="black"/>
                </a:solidFill>
              </a:rPr>
              <a:t>Approximate watershed outlines from EPI, overlaid on map from www.ammap.com</a:t>
            </a:r>
            <a:endParaRPr lang="en-US" sz="900" i="1" dirty="0">
              <a:solidFill>
                <a:prstClr val="black"/>
              </a:solidFill>
            </a:endParaRPr>
          </a:p>
        </p:txBody>
      </p:sp>
      <p:sp>
        <p:nvSpPr>
          <p:cNvPr id="9" name="Rectangle 8"/>
          <p:cNvSpPr/>
          <p:nvPr/>
        </p:nvSpPr>
        <p:spPr>
          <a:xfrm>
            <a:off x="4882486" y="1800999"/>
            <a:ext cx="3804313" cy="1015663"/>
          </a:xfrm>
          <a:prstGeom prst="rect">
            <a:avLst/>
          </a:prstGeom>
          <a:solidFill>
            <a:schemeClr val="bg1">
              <a:alpha val="90000"/>
            </a:schemeClr>
          </a:solidFill>
          <a:ln>
            <a:solidFill>
              <a:schemeClr val="tx1"/>
            </a:solidFill>
          </a:ln>
        </p:spPr>
        <p:txBody>
          <a:bodyPr wrap="square">
            <a:spAutoFit/>
          </a:bodyPr>
          <a:lstStyle/>
          <a:p>
            <a:r>
              <a:rPr lang="en-US" sz="2000" dirty="0">
                <a:solidFill>
                  <a:prstClr val="black"/>
                </a:solidFill>
                <a:cs typeface="Arial" pitchFamily="34" charset="0"/>
              </a:rPr>
              <a:t>Dam-building projects in Turkey restrict Tigris-Euphrates flow to Syria and Iraq</a:t>
            </a:r>
          </a:p>
        </p:txBody>
      </p:sp>
      <p:sp>
        <p:nvSpPr>
          <p:cNvPr id="10" name="Rectangle 9"/>
          <p:cNvSpPr/>
          <p:nvPr/>
        </p:nvSpPr>
        <p:spPr>
          <a:xfrm>
            <a:off x="5943600" y="4086761"/>
            <a:ext cx="3097010" cy="1323439"/>
          </a:xfrm>
          <a:prstGeom prst="rect">
            <a:avLst/>
          </a:prstGeom>
          <a:solidFill>
            <a:schemeClr val="bg1">
              <a:alpha val="90000"/>
            </a:schemeClr>
          </a:solidFill>
          <a:ln>
            <a:solidFill>
              <a:schemeClr val="tx1"/>
            </a:solidFill>
          </a:ln>
        </p:spPr>
        <p:txBody>
          <a:bodyPr wrap="square">
            <a:spAutoFit/>
          </a:bodyPr>
          <a:lstStyle/>
          <a:p>
            <a:r>
              <a:rPr lang="en-US" sz="2000" dirty="0">
                <a:solidFill>
                  <a:prstClr val="black"/>
                </a:solidFill>
                <a:cs typeface="Arial" pitchFamily="34" charset="0"/>
              </a:rPr>
              <a:t>Dams in China diminish Mekong flow available </a:t>
            </a:r>
            <a:r>
              <a:rPr lang="en-US" sz="2000" dirty="0" smtClean="0">
                <a:solidFill>
                  <a:prstClr val="black"/>
                </a:solidFill>
                <a:cs typeface="Arial" pitchFamily="34" charset="0"/>
              </a:rPr>
              <a:t>to Thailand, Viet Nam, and other </a:t>
            </a:r>
            <a:r>
              <a:rPr lang="en-US" sz="2000" dirty="0">
                <a:solidFill>
                  <a:prstClr val="black"/>
                </a:solidFill>
                <a:cs typeface="Arial" pitchFamily="34" charset="0"/>
              </a:rPr>
              <a:t>downstream users</a:t>
            </a:r>
          </a:p>
        </p:txBody>
      </p:sp>
      <p:sp>
        <p:nvSpPr>
          <p:cNvPr id="11" name="Rectangle 10"/>
          <p:cNvSpPr/>
          <p:nvPr/>
        </p:nvSpPr>
        <p:spPr>
          <a:xfrm>
            <a:off x="381000" y="1447800"/>
            <a:ext cx="3806142" cy="1323439"/>
          </a:xfrm>
          <a:prstGeom prst="rect">
            <a:avLst/>
          </a:prstGeom>
          <a:solidFill>
            <a:schemeClr val="bg1">
              <a:alpha val="90000"/>
            </a:schemeClr>
          </a:solidFill>
          <a:ln>
            <a:solidFill>
              <a:schemeClr val="tx1"/>
            </a:solidFill>
          </a:ln>
        </p:spPr>
        <p:txBody>
          <a:bodyPr wrap="square">
            <a:spAutoFit/>
          </a:bodyPr>
          <a:lstStyle/>
          <a:p>
            <a:r>
              <a:rPr lang="en-US" sz="2000" dirty="0">
                <a:solidFill>
                  <a:prstClr val="black"/>
                </a:solidFill>
                <a:cs typeface="Arial" pitchFamily="34" charset="0"/>
              </a:rPr>
              <a:t>U.S. water withdrawals from the Colorado River cause it to run dry before it reaches </a:t>
            </a:r>
            <a:r>
              <a:rPr lang="en-US" sz="2000" dirty="0" smtClean="0">
                <a:solidFill>
                  <a:prstClr val="black"/>
                </a:solidFill>
                <a:cs typeface="Arial" pitchFamily="34" charset="0"/>
              </a:rPr>
              <a:t>Mexico’s </a:t>
            </a:r>
            <a:r>
              <a:rPr lang="en-US" sz="2000" dirty="0">
                <a:solidFill>
                  <a:prstClr val="black"/>
                </a:solidFill>
                <a:cs typeface="Arial" pitchFamily="34" charset="0"/>
              </a:rPr>
              <a:t>Gulf of California</a:t>
            </a:r>
          </a:p>
        </p:txBody>
      </p:sp>
      <p:sp>
        <p:nvSpPr>
          <p:cNvPr id="12" name="Rectangle 11"/>
          <p:cNvSpPr/>
          <p:nvPr/>
        </p:nvSpPr>
        <p:spPr>
          <a:xfrm>
            <a:off x="1439838" y="3505200"/>
            <a:ext cx="3817962" cy="1323439"/>
          </a:xfrm>
          <a:prstGeom prst="rect">
            <a:avLst/>
          </a:prstGeom>
          <a:solidFill>
            <a:schemeClr val="bg1">
              <a:alpha val="90000"/>
            </a:schemeClr>
          </a:solidFill>
          <a:ln>
            <a:solidFill>
              <a:schemeClr val="tx1"/>
            </a:solidFill>
          </a:ln>
        </p:spPr>
        <p:txBody>
          <a:bodyPr wrap="square">
            <a:spAutoFit/>
          </a:bodyPr>
          <a:lstStyle/>
          <a:p>
            <a:r>
              <a:rPr lang="en-US" sz="2000" dirty="0">
                <a:solidFill>
                  <a:prstClr val="black"/>
                </a:solidFill>
                <a:cs typeface="Arial" pitchFamily="34" charset="0"/>
              </a:rPr>
              <a:t>Foreign land acquisitions for farming in Ethiopia and Sudan </a:t>
            </a:r>
            <a:r>
              <a:rPr lang="en-US" sz="2000" dirty="0" smtClean="0">
                <a:solidFill>
                  <a:prstClr val="black"/>
                </a:solidFill>
                <a:cs typeface="Arial" pitchFamily="34" charset="0"/>
              </a:rPr>
              <a:t>will affect </a:t>
            </a:r>
            <a:r>
              <a:rPr lang="en-US" sz="2000" dirty="0">
                <a:solidFill>
                  <a:prstClr val="black"/>
                </a:solidFill>
                <a:cs typeface="Arial" pitchFamily="34" charset="0"/>
              </a:rPr>
              <a:t>the availability of fresh Nile water to Egypt</a:t>
            </a:r>
          </a:p>
        </p:txBody>
      </p:sp>
      <p:sp>
        <p:nvSpPr>
          <p:cNvPr id="15" name="Rectangle 14"/>
          <p:cNvSpPr/>
          <p:nvPr/>
        </p:nvSpPr>
        <p:spPr>
          <a:xfrm>
            <a:off x="188506" y="5602425"/>
            <a:ext cx="8766988" cy="1015663"/>
          </a:xfrm>
          <a:prstGeom prst="rect">
            <a:avLst/>
          </a:prstGeom>
        </p:spPr>
        <p:txBody>
          <a:bodyPr wrap="square">
            <a:spAutoFit/>
          </a:bodyPr>
          <a:lstStyle/>
          <a:p>
            <a:r>
              <a:rPr lang="en-US" sz="2000" b="1" i="1" dirty="0" smtClean="0">
                <a:solidFill>
                  <a:prstClr val="black"/>
                </a:solidFill>
                <a:cs typeface="Arial" pitchFamily="34" charset="0"/>
              </a:rPr>
              <a:t>Competition for scarce water resources creates tension on regional and international scales, pitting cities against farmers and countries against each other.</a:t>
            </a:r>
            <a:endParaRPr lang="en-US" sz="2000" b="1" i="1" dirty="0">
              <a:solidFill>
                <a:prstClr val="black"/>
              </a:solidFill>
              <a:cs typeface="Arial" pitchFamily="34" charset="0"/>
            </a:endParaRPr>
          </a:p>
        </p:txBody>
      </p:sp>
    </p:spTree>
    <p:extLst>
      <p:ext uri="{BB962C8B-B14F-4D97-AF65-F5344CB8AC3E}">
        <p14:creationId xmlns:p14="http://schemas.microsoft.com/office/powerpoint/2010/main" val="1632610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80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200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400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1000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5"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000" r="-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590799"/>
            <a:ext cx="8229600" cy="1143000"/>
          </a:xfrm>
          <a:solidFill>
            <a:schemeClr val="bg1">
              <a:alpha val="90000"/>
            </a:schemeClr>
          </a:solidFill>
        </p:spPr>
        <p:txBody>
          <a:bodyPr>
            <a:normAutofit fontScale="90000"/>
          </a:bodyPr>
          <a:lstStyle/>
          <a:p>
            <a:r>
              <a:rPr lang="en-US" sz="3600" dirty="0" smtClean="0">
                <a:solidFill>
                  <a:schemeClr val="bg1">
                    <a:lumMod val="50000"/>
                  </a:schemeClr>
                </a:solidFill>
                <a:latin typeface="Arial" pitchFamily="34" charset="0"/>
                <a:cs typeface="Arial" pitchFamily="34" charset="0"/>
              </a:rPr>
              <a:t>Chapter 7</a:t>
            </a:r>
            <a:r>
              <a:rPr lang="en-US" dirty="0" smtClean="0">
                <a:latin typeface="Arial" pitchFamily="34" charset="0"/>
                <a:cs typeface="Arial" pitchFamily="34" charset="0"/>
              </a:rPr>
              <a:t/>
            </a:r>
            <a:br>
              <a:rPr lang="en-US" dirty="0" smtClean="0">
                <a:latin typeface="Arial" pitchFamily="34" charset="0"/>
                <a:cs typeface="Arial" pitchFamily="34" charset="0"/>
              </a:rPr>
            </a:br>
            <a:r>
              <a:rPr lang="en-US" dirty="0" smtClean="0">
                <a:latin typeface="Arial" pitchFamily="34" charset="0"/>
                <a:cs typeface="Arial" pitchFamily="34" charset="0"/>
              </a:rPr>
              <a:t>Grain Yields Starting to Plateau</a:t>
            </a:r>
            <a:endParaRPr lang="en-US" dirty="0">
              <a:latin typeface="Arial" pitchFamily="34" charset="0"/>
              <a:cs typeface="Arial" pitchFamily="34" charset="0"/>
            </a:endParaRPr>
          </a:p>
        </p:txBody>
      </p:sp>
      <p:sp>
        <p:nvSpPr>
          <p:cNvPr id="4" name="Text Box 18"/>
          <p:cNvSpPr txBox="1">
            <a:spLocks noChangeArrowheads="1"/>
          </p:cNvSpPr>
          <p:nvPr/>
        </p:nvSpPr>
        <p:spPr bwMode="auto">
          <a:xfrm>
            <a:off x="6650038" y="6627813"/>
            <a:ext cx="249396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sz="900" i="1" dirty="0" smtClean="0">
                <a:solidFill>
                  <a:schemeClr val="bg1"/>
                </a:solidFill>
              </a:rPr>
              <a:t>Photo Credit: iStockPhoto </a:t>
            </a:r>
            <a:r>
              <a:rPr lang="en-US" sz="900" i="1" dirty="0">
                <a:solidFill>
                  <a:schemeClr val="bg1"/>
                </a:solidFill>
              </a:rPr>
              <a:t>/ ollo</a:t>
            </a:r>
          </a:p>
        </p:txBody>
      </p:sp>
    </p:spTree>
    <p:extLst>
      <p:ext uri="{BB962C8B-B14F-4D97-AF65-F5344CB8AC3E}">
        <p14:creationId xmlns:p14="http://schemas.microsoft.com/office/powerpoint/2010/main" val="134373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2.xml><?xml version="1.0" encoding="utf-8"?>
<p:sld xmlns:p="http://schemas.openxmlformats.org/presentationml/2006/main" xmlns:a="http://schemas.openxmlformats.org/drawingml/2006/main" xmlns:r="http://schemas.openxmlformats.org/officeDocument/2006/relationships">
  <p:cSld>
    <p:bg>
      <p:bgPr>
        <a:blipFill dpi="0" rotWithShape="1">
          <a:blip r:embed="rId3">
            <a:lum/>
          </a:blip>
          <a:srcRect/>
          <a:stretch>
            <a:fillRect l="-7000" r="-7000"/>
          </a:stretch>
        </a:blipFill>
        <a:effectLst/>
      </p:bgPr>
    </p:bg>
    <p:spTree>
      <p:nvGrpSpPr>
        <p:cNvPr id="1" name=""/>
        <p:cNvGrpSpPr/>
        <p:nvPr/>
      </p:nvGrpSpPr>
      <p:grpSpPr>
        <a:xfrm>
          <a:off x="0" y="0"/>
          <a:ext cx="0" cy="0"/>
          <a:chOff x="0" y="0"/>
          <a:chExt cx="0" cy="0"/>
        </a:xfrm>
      </p:grpSpPr>
      <p:sp>
        <p:nvSpPr>
          <p:cNvPr id="11" name="Rectangle 4"/>
          <p:cNvSpPr>
            <a:spLocks noChangeArrowheads="1"/>
          </p:cNvSpPr>
          <p:nvPr/>
        </p:nvSpPr>
        <p:spPr bwMode="auto">
          <a:xfrm>
            <a:off x="182880" y="1295402"/>
            <a:ext cx="8778240" cy="5345664"/>
          </a:xfrm>
          <a:prstGeom prst="rect">
            <a:avLst/>
          </a:prstGeom>
          <a:solidFill>
            <a:schemeClr val="bg1">
              <a:alpha val="8980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wrap="none"/>
          <a:lstStyle/>
          <a:p>
            <a:pPr fontAlgn="base">
              <a:spcBef>
                <a:spcPct val="0"/>
              </a:spcBef>
              <a:spcAft>
                <a:spcPct val="0"/>
              </a:spcAft>
            </a:pPr>
            <a:endParaRPr dirty="0" lang="en-US">
              <a:solidFill>
                <a:srgbClr val="000000"/>
              </a:solidFill>
            </a:endParaRPr>
          </a:p>
        </p:txBody>
      </p:sp>
      <p:sp>
        <p:nvSpPr>
          <p:cNvPr id="3" name="Content Placeholder 2"/>
          <p:cNvSpPr>
            <a:spLocks noGrp="1"/>
          </p:cNvSpPr>
          <p:nvPr>
            <p:ph idx="1"/>
          </p:nvPr>
        </p:nvSpPr>
        <p:spPr>
          <a:xfrm>
            <a:off x="457200" y="1524000"/>
            <a:ext cx="4267200" cy="3657600"/>
          </a:xfrm>
        </p:spPr>
        <p:txBody>
          <a:bodyPr>
            <a:normAutofit/>
          </a:bodyPr>
          <a:lstStyle/>
          <a:p>
            <a:pPr>
              <a:spcBef>
                <a:spcPts val="0"/>
              </a:spcBef>
              <a:spcAft>
                <a:spcPts val="1200"/>
              </a:spcAft>
            </a:pPr>
            <a:r>
              <a:rPr dirty="0" lang="en-US" smtClean="0" sz="2400">
                <a:latin charset="0" pitchFamily="34" typeface="Arial"/>
                <a:cs charset="0" pitchFamily="34" typeface="Arial"/>
              </a:rPr>
              <a:t>World average grain yield has tripled </a:t>
            </a:r>
            <a:r>
              <a:rPr dirty="0" lang="en-US" sz="2400">
                <a:latin charset="0" pitchFamily="34" typeface="Arial"/>
                <a:cs charset="0" pitchFamily="34" typeface="Arial"/>
              </a:rPr>
              <a:t>since 1950 </a:t>
            </a:r>
            <a:endParaRPr dirty="0" lang="en-US" smtClean="0" sz="2400">
              <a:latin charset="0" pitchFamily="34" typeface="Arial"/>
              <a:cs charset="0" pitchFamily="34" typeface="Arial"/>
            </a:endParaRPr>
          </a:p>
          <a:p>
            <a:pPr>
              <a:spcBef>
                <a:spcPts val="0"/>
              </a:spcBef>
              <a:spcAft>
                <a:spcPts val="1200"/>
              </a:spcAft>
            </a:pPr>
            <a:r>
              <a:rPr dirty="0" lang="en-US" smtClean="0" sz="2400">
                <a:latin charset="0" pitchFamily="34" typeface="Arial"/>
                <a:cs charset="0" pitchFamily="34" typeface="Arial"/>
              </a:rPr>
              <a:t>But the pace of growth is slowing</a:t>
            </a:r>
          </a:p>
          <a:p>
            <a:pPr lvl="1">
              <a:spcBef>
                <a:spcPts val="0"/>
              </a:spcBef>
              <a:spcAft>
                <a:spcPts val="1200"/>
              </a:spcAft>
            </a:pPr>
            <a:r>
              <a:rPr dirty="0" lang="en-US" smtClean="0" sz="2400">
                <a:latin charset="0" pitchFamily="34" typeface="Arial"/>
                <a:cs charset="0" pitchFamily="34" typeface="Arial"/>
              </a:rPr>
              <a:t>1950-1990: It grew </a:t>
            </a:r>
            <a:r>
              <a:rPr dirty="0" lang="en-US" sz="2400">
                <a:latin charset="0" pitchFamily="34" typeface="Arial"/>
                <a:cs charset="0" pitchFamily="34" typeface="Arial"/>
              </a:rPr>
              <a:t/>
            </a:r>
            <a:br>
              <a:rPr dirty="0" lang="en-US" sz="2400">
                <a:latin charset="0" pitchFamily="34" typeface="Arial"/>
                <a:cs charset="0" pitchFamily="34" typeface="Arial"/>
              </a:rPr>
            </a:br>
            <a:r>
              <a:rPr dirty="0" lang="en-US" smtClean="0" sz="2400">
                <a:latin charset="0" pitchFamily="34" typeface="Arial"/>
                <a:cs charset="0" pitchFamily="34" typeface="Arial"/>
              </a:rPr>
              <a:t>2.2% per year</a:t>
            </a:r>
          </a:p>
          <a:p>
            <a:pPr lvl="1">
              <a:spcBef>
                <a:spcPts val="0"/>
              </a:spcBef>
              <a:spcAft>
                <a:spcPts val="1200"/>
              </a:spcAft>
            </a:pPr>
            <a:r>
              <a:rPr dirty="0" lang="en-US" smtClean="0" sz="2400">
                <a:latin charset="0" pitchFamily="34" typeface="Arial"/>
                <a:cs charset="0" pitchFamily="34" typeface="Arial"/>
              </a:rPr>
              <a:t>1990-2011: It grew </a:t>
            </a:r>
            <a:br>
              <a:rPr dirty="0" lang="en-US" smtClean="0" sz="2400">
                <a:latin charset="0" pitchFamily="34" typeface="Arial"/>
                <a:cs charset="0" pitchFamily="34" typeface="Arial"/>
              </a:rPr>
            </a:br>
            <a:r>
              <a:rPr dirty="0" lang="en-US" smtClean="0" sz="2400">
                <a:latin charset="0" pitchFamily="34" typeface="Arial"/>
                <a:cs charset="0" pitchFamily="34" typeface="Arial"/>
              </a:rPr>
              <a:t>1.3% per year</a:t>
            </a:r>
          </a:p>
        </p:txBody>
      </p:sp>
      <p:sp>
        <p:nvSpPr>
          <p:cNvPr id="4" name="Rectangle 2"/>
          <p:cNvSpPr>
            <a:spLocks noChangeArrowheads="1" noGrp="1"/>
          </p:cNvSpPr>
          <p:nvPr>
            <p:ph type="title"/>
          </p:nvPr>
        </p:nvSpPr>
        <p:spPr>
          <a:xfrm>
            <a:off x="457200" y="155448"/>
            <a:ext cx="8229600" cy="1143000"/>
          </a:xfrm>
        </p:spPr>
        <p:txBody>
          <a:bodyPr>
            <a:normAutofit/>
          </a:bodyPr>
          <a:lstStyle/>
          <a:p>
            <a:pPr eaLnBrk="1" hangingPunct="1"/>
            <a:r>
              <a:rPr dirty="0" lang="en-US" smtClean="0">
                <a:latin charset="0" pitchFamily="34" typeface="Arial"/>
                <a:cs charset="0" pitchFamily="34" typeface="Arial"/>
              </a:rPr>
              <a:t>Growth in Grain Yields Slowing</a:t>
            </a:r>
          </a:p>
        </p:txBody>
      </p:sp>
      <p:sp>
        <p:nvSpPr>
          <p:cNvPr id="5" name="Line 11"/>
          <p:cNvSpPr>
            <a:spLocks noChangeShapeType="1"/>
          </p:cNvSpPr>
          <p:nvPr/>
        </p:nvSpPr>
        <p:spPr bwMode="auto">
          <a:xfrm>
            <a:off x="594360" y="1069848"/>
            <a:ext cx="854964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dirty="0" lang="en-US">
              <a:solidFill>
                <a:prstClr val="black"/>
              </a:solidFill>
            </a:endParaRPr>
          </a:p>
        </p:txBody>
      </p:sp>
      <p:sp>
        <p:nvSpPr>
          <p:cNvPr id="8" name="Text Box 6"/>
          <p:cNvSpPr txBox="1">
            <a:spLocks noChangeArrowheads="1"/>
          </p:cNvSpPr>
          <p:nvPr/>
        </p:nvSpPr>
        <p:spPr bwMode="auto">
          <a:xfrm>
            <a:off x="533400" y="5422624"/>
            <a:ext cx="815339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algn="ctr" w="38100">
                <a:solidFill>
                  <a:schemeClr val="bg1"/>
                </a:solidFill>
                <a:miter lim="800000"/>
                <a:headEnd/>
                <a:tailEnd/>
              </a14:hiddenLine>
            </a:ext>
            <a:ext uri="{AF507438-7753-43E0-B8FC-AC1667EBCBE1}">
              <a14:hiddenEffects xmlns:a14="http://schemas.microsoft.com/office/drawing/2010/main">
                <a:effectLst>
                  <a:outerShdw algn="ctr" dir="2700000" dist="35921" rotWithShape="0">
                    <a:srgbClr val="808080"/>
                  </a:outerShdw>
                </a:effectLst>
              </a14:hiddenEffects>
            </a:ext>
          </a:extLst>
        </p:spPr>
        <p:txBody>
          <a:bodyPr wrap="square">
            <a:spAutoFit/>
          </a:bodyPr>
          <a:lstStyle/>
          <a:p>
            <a:pPr fontAlgn="base">
              <a:spcBef>
                <a:spcPct val="20000"/>
              </a:spcBef>
              <a:spcAft>
                <a:spcPct val="0"/>
              </a:spcAft>
            </a:pPr>
            <a:r>
              <a:rPr b="1" dirty="0" i="1" lang="en-US" smtClean="0" sz="2400">
                <a:solidFill>
                  <a:srgbClr val="000000"/>
                </a:solidFill>
                <a:latin charset="0" pitchFamily="34" typeface="Arial"/>
                <a:cs charset="0" pitchFamily="34" typeface="Arial"/>
              </a:rPr>
              <a:t>In some of the more agriculturally advanced countries, the increase in grain yields has come to an end.</a:t>
            </a:r>
            <a:endParaRPr b="1" dirty="0" i="1" lang="en-US" sz="2400">
              <a:solidFill>
                <a:srgbClr val="000000"/>
              </a:solidFill>
              <a:latin charset="0" pitchFamily="34" typeface="Arial"/>
              <a:cs charset="0" pitchFamily="34" typeface="Arial"/>
            </a:endParaRPr>
          </a:p>
        </p:txBody>
      </p:sp>
      <p:pic>
        <p:nvPicPr>
          <p:cNvPr id="1026" name="Picture 2"/>
          <p:cNvPicPr>
            <a:picLocks noChangeArrowheads="1" noChangeAspect="1"/>
          </p:cNvPicPr>
          <p:nvPr/>
        </p:nvPicPr>
        <p:blipFill rotWithShape="1">
          <a:blip r:embed="rId4">
            <a:extLst>
              <a:ext uri="{28A0092B-C50C-407E-A947-70E740481C1C}">
                <a14:useLocalDpi xmlns:a14="http://schemas.microsoft.com/office/drawing/2010/main" val="0"/>
              </a:ext>
            </a:extLst>
          </a:blip>
          <a:stretch/>
        </p:blipFill>
        <p:spPr bwMode="auto">
          <a:xfrm>
            <a:off x="4419601" y="1781502"/>
            <a:ext cx="4419600" cy="3313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pic>
      <p:sp>
        <p:nvSpPr>
          <p:cNvPr id="9" name="Text Box 10"/>
          <p:cNvSpPr txBox="1">
            <a:spLocks noChangeArrowheads="1"/>
          </p:cNvSpPr>
          <p:nvPr/>
        </p:nvSpPr>
        <p:spPr bwMode="auto">
          <a:xfrm>
            <a:off x="4684713" y="1473725"/>
            <a:ext cx="41544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charset="0" typeface="Arial"/>
              </a:defRPr>
            </a:lvl1pPr>
            <a:lvl2pPr eaLnBrk="0" hangingPunct="0" indent="-285750" marL="742950">
              <a:defRPr>
                <a:solidFill>
                  <a:schemeClr val="tx1"/>
                </a:solidFill>
                <a:latin charset="0" typeface="Arial"/>
              </a:defRPr>
            </a:lvl2pPr>
            <a:lvl3pPr eaLnBrk="0" hangingPunct="0" indent="-228600" marL="1143000">
              <a:defRPr>
                <a:solidFill>
                  <a:schemeClr val="tx1"/>
                </a:solidFill>
                <a:latin charset="0" typeface="Arial"/>
              </a:defRPr>
            </a:lvl3pPr>
            <a:lvl4pPr eaLnBrk="0" hangingPunct="0" indent="-228600" marL="1600200">
              <a:defRPr>
                <a:solidFill>
                  <a:schemeClr val="tx1"/>
                </a:solidFill>
                <a:latin charset="0" typeface="Arial"/>
              </a:defRPr>
            </a:lvl4pPr>
            <a:lvl5pPr eaLnBrk="0" hangingPunct="0" indent="-228600" marL="2057400">
              <a:defRPr>
                <a:solidFill>
                  <a:schemeClr val="tx1"/>
                </a:solidFill>
                <a:latin charset="0" typeface="Arial"/>
              </a:defRPr>
            </a:lvl5pPr>
            <a:lvl6pPr algn="ctr" eaLnBrk="0" fontAlgn="base" hangingPunct="0" indent="-228600" marL="2514600">
              <a:spcBef>
                <a:spcPct val="0"/>
              </a:spcBef>
              <a:spcAft>
                <a:spcPct val="0"/>
              </a:spcAft>
              <a:defRPr>
                <a:solidFill>
                  <a:schemeClr val="tx1"/>
                </a:solidFill>
                <a:latin charset="0" typeface="Arial"/>
              </a:defRPr>
            </a:lvl6pPr>
            <a:lvl7pPr algn="ctr" eaLnBrk="0" fontAlgn="base" hangingPunct="0" indent="-228600" marL="2971800">
              <a:spcBef>
                <a:spcPct val="0"/>
              </a:spcBef>
              <a:spcAft>
                <a:spcPct val="0"/>
              </a:spcAft>
              <a:defRPr>
                <a:solidFill>
                  <a:schemeClr val="tx1"/>
                </a:solidFill>
                <a:latin charset="0" typeface="Arial"/>
              </a:defRPr>
            </a:lvl7pPr>
            <a:lvl8pPr algn="ctr" eaLnBrk="0" fontAlgn="base" hangingPunct="0" indent="-228600" marL="3429000">
              <a:spcBef>
                <a:spcPct val="0"/>
              </a:spcBef>
              <a:spcAft>
                <a:spcPct val="0"/>
              </a:spcAft>
              <a:defRPr>
                <a:solidFill>
                  <a:schemeClr val="tx1"/>
                </a:solidFill>
                <a:latin charset="0" typeface="Arial"/>
              </a:defRPr>
            </a:lvl8pPr>
            <a:lvl9pPr algn="ctr" eaLnBrk="0" fontAlgn="base" hangingPunct="0" indent="-228600" marL="3886200">
              <a:spcBef>
                <a:spcPct val="0"/>
              </a:spcBef>
              <a:spcAft>
                <a:spcPct val="0"/>
              </a:spcAft>
              <a:defRPr>
                <a:solidFill>
                  <a:schemeClr val="tx1"/>
                </a:solidFill>
                <a:latin charset="0" typeface="Arial"/>
              </a:defRPr>
            </a:lvl9pPr>
          </a:lstStyle>
          <a:p>
            <a:pPr algn="ctr" eaLnBrk="1" hangingPunct="1">
              <a:spcBef>
                <a:spcPct val="50000"/>
              </a:spcBef>
            </a:pPr>
            <a:r>
              <a:rPr b="1" dirty="0" lang="en-US" sz="1600">
                <a:solidFill>
                  <a:srgbClr val="333333"/>
                </a:solidFill>
              </a:rPr>
              <a:t>World  Average Grain Yield, 1950-2011</a:t>
            </a:r>
          </a:p>
        </p:txBody>
      </p:sp>
      <p:sp>
        <p:nvSpPr>
          <p:cNvPr id="10" name="Text Box 18"/>
          <p:cNvSpPr txBox="1">
            <a:spLocks noChangeArrowheads="1"/>
          </p:cNvSpPr>
          <p:nvPr/>
        </p:nvSpPr>
        <p:spPr bwMode="auto">
          <a:xfrm>
            <a:off x="6650038" y="6627813"/>
            <a:ext cx="249396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charset="0" typeface="Arial"/>
              </a:defRPr>
            </a:lvl1pPr>
            <a:lvl2pPr eaLnBrk="0" hangingPunct="0" indent="-285750" marL="742950">
              <a:defRPr>
                <a:solidFill>
                  <a:schemeClr val="tx1"/>
                </a:solidFill>
                <a:latin charset="0" typeface="Arial"/>
              </a:defRPr>
            </a:lvl2pPr>
            <a:lvl3pPr eaLnBrk="0" hangingPunct="0" indent="-228600" marL="1143000">
              <a:defRPr>
                <a:solidFill>
                  <a:schemeClr val="tx1"/>
                </a:solidFill>
                <a:latin charset="0" typeface="Arial"/>
              </a:defRPr>
            </a:lvl3pPr>
            <a:lvl4pPr eaLnBrk="0" hangingPunct="0" indent="-228600" marL="1600200">
              <a:defRPr>
                <a:solidFill>
                  <a:schemeClr val="tx1"/>
                </a:solidFill>
                <a:latin charset="0" typeface="Arial"/>
              </a:defRPr>
            </a:lvl4pPr>
            <a:lvl5pPr eaLnBrk="0" hangingPunct="0" indent="-228600" marL="2057400">
              <a:defRPr>
                <a:solidFill>
                  <a:schemeClr val="tx1"/>
                </a:solidFill>
                <a:latin charset="0" typeface="Arial"/>
              </a:defRPr>
            </a:lvl5pPr>
            <a:lvl6pPr algn="ctr" eaLnBrk="0" fontAlgn="base" hangingPunct="0" indent="-228600" marL="2514600">
              <a:spcBef>
                <a:spcPct val="0"/>
              </a:spcBef>
              <a:spcAft>
                <a:spcPct val="0"/>
              </a:spcAft>
              <a:defRPr>
                <a:solidFill>
                  <a:schemeClr val="tx1"/>
                </a:solidFill>
                <a:latin charset="0" typeface="Arial"/>
              </a:defRPr>
            </a:lvl6pPr>
            <a:lvl7pPr algn="ctr" eaLnBrk="0" fontAlgn="base" hangingPunct="0" indent="-228600" marL="2971800">
              <a:spcBef>
                <a:spcPct val="0"/>
              </a:spcBef>
              <a:spcAft>
                <a:spcPct val="0"/>
              </a:spcAft>
              <a:defRPr>
                <a:solidFill>
                  <a:schemeClr val="tx1"/>
                </a:solidFill>
                <a:latin charset="0" typeface="Arial"/>
              </a:defRPr>
            </a:lvl7pPr>
            <a:lvl8pPr algn="ctr" eaLnBrk="0" fontAlgn="base" hangingPunct="0" indent="-228600" marL="3429000">
              <a:spcBef>
                <a:spcPct val="0"/>
              </a:spcBef>
              <a:spcAft>
                <a:spcPct val="0"/>
              </a:spcAft>
              <a:defRPr>
                <a:solidFill>
                  <a:schemeClr val="tx1"/>
                </a:solidFill>
                <a:latin charset="0" typeface="Arial"/>
              </a:defRPr>
            </a:lvl8pPr>
            <a:lvl9pPr algn="ctr" eaLnBrk="0" fontAlgn="base" hangingPunct="0" indent="-228600" marL="3886200">
              <a:spcBef>
                <a:spcPct val="0"/>
              </a:spcBef>
              <a:spcAft>
                <a:spcPct val="0"/>
              </a:spcAft>
              <a:defRPr>
                <a:solidFill>
                  <a:schemeClr val="tx1"/>
                </a:solidFill>
                <a:latin charset="0" typeface="Arial"/>
              </a:defRPr>
            </a:lvl9pPr>
          </a:lstStyle>
          <a:p>
            <a:r>
              <a:rPr dirty="0" i="1" lang="en-US" smtClean="0" sz="900">
                <a:solidFill>
                  <a:schemeClr val="bg1"/>
                </a:solidFill>
              </a:rPr>
              <a:t>Photo Credit: iStockPhoto </a:t>
            </a:r>
            <a:r>
              <a:rPr dirty="0" i="1" lang="en-US" sz="900">
                <a:solidFill>
                  <a:schemeClr val="bg1"/>
                </a:solidFill>
              </a:rPr>
              <a:t>/ Simon Oxley</a:t>
            </a:r>
          </a:p>
        </p:txBody>
      </p:sp>
    </p:spTree>
    <p:extLst>
      <p:ext uri="{BB962C8B-B14F-4D97-AF65-F5344CB8AC3E}">
        <p14:creationId xmlns:p14="http://schemas.microsoft.com/office/powerpoint/2010/main" val="2647283868"/>
      </p:ext>
    </p:extLst>
  </p:cSld>
  <p:clrMapOvr>
    <a:masterClrMapping/>
  </p:clrMapOvr>
  <p:timing>
    <p:tnLst>
      <p:par>
        <p:cTn dur="indefinite" id="1" nodeType="tmRoot" restart="never">
          <p:childTnLst>
            <p:seq concurrent="1" nextAc="seek">
              <p:cTn dur="indefinite" id="2" nodeType="mainSeq">
                <p:childTnLst>
                  <p:par>
                    <p:cTn fill="hold" id="3">
                      <p:stCondLst>
                        <p:cond delay="indefinite"/>
                        <p:cond delay="0" evt="onBegin">
                          <p:tn val="2"/>
                        </p:cond>
                      </p:stCondLst>
                      <p:childTnLst>
                        <p:par>
                          <p:cTn fill="hold" id="4">
                            <p:stCondLst>
                              <p:cond delay="0"/>
                            </p:stCondLst>
                            <p:childTnLst>
                              <p:par>
                                <p:cTn fill="hold" id="5" nodeType="withEffect" presetClass="entr" presetID="10" presetSubtype="0">
                                  <p:stCondLst>
                                    <p:cond delay="2000"/>
                                  </p:stCondLst>
                                  <p:childTnLst>
                                    <p:set>
                                      <p:cBhvr>
                                        <p:cTn dur="1" fill="hold" id="6">
                                          <p:stCondLst>
                                            <p:cond delay="0"/>
                                          </p:stCondLst>
                                        </p:cTn>
                                        <p:tgtEl>
                                          <p:spTgt spid="1026"/>
                                        </p:tgtEl>
                                        <p:attrNameLst>
                                          <p:attrName>style.visibility</p:attrName>
                                        </p:attrNameLst>
                                      </p:cBhvr>
                                      <p:to>
                                        <p:strVal val="visible"/>
                                      </p:to>
                                    </p:set>
                                    <p:animEffect filter="fade" transition="in">
                                      <p:cBhvr>
                                        <p:cTn dur="500" id="7"/>
                                        <p:tgtEl>
                                          <p:spTgt spid="1026"/>
                                        </p:tgtEl>
                                      </p:cBhvr>
                                    </p:animEffect>
                                  </p:childTnLst>
                                </p:cTn>
                              </p:par>
                              <p:par>
                                <p:cTn fill="hold" grpId="0" id="8" nodeType="withEffect" presetClass="entr" presetID="10" presetSubtype="0">
                                  <p:stCondLst>
                                    <p:cond delay="2000"/>
                                  </p:stCondLst>
                                  <p:childTnLst>
                                    <p:set>
                                      <p:cBhvr>
                                        <p:cTn dur="1" fill="hold" id="9">
                                          <p:stCondLst>
                                            <p:cond delay="0"/>
                                          </p:stCondLst>
                                        </p:cTn>
                                        <p:tgtEl>
                                          <p:spTgt spid="9"/>
                                        </p:tgtEl>
                                        <p:attrNameLst>
                                          <p:attrName>style.visibility</p:attrName>
                                        </p:attrNameLst>
                                      </p:cBhvr>
                                      <p:to>
                                        <p:strVal val="visible"/>
                                      </p:to>
                                    </p:set>
                                    <p:animEffect filter="fade" transition="in">
                                      <p:cBhvr>
                                        <p:cTn dur="500" id="10"/>
                                        <p:tgtEl>
                                          <p:spTgt spid="9"/>
                                        </p:tgtEl>
                                      </p:cBhvr>
                                    </p:animEffect>
                                  </p:childTnLst>
                                </p:cTn>
                              </p:par>
                              <p:par>
                                <p:cTn fill="hold" grpId="0" id="11" nodeType="withEffect" presetClass="entr" presetID="10" presetSubtype="0">
                                  <p:stCondLst>
                                    <p:cond delay="2000"/>
                                  </p:stCondLst>
                                  <p:childTnLst>
                                    <p:set>
                                      <p:cBhvr>
                                        <p:cTn dur="1" fill="hold" id="12">
                                          <p:stCondLst>
                                            <p:cond delay="0"/>
                                          </p:stCondLst>
                                        </p:cTn>
                                        <p:tgtEl>
                                          <p:spTgt spid="3">
                                            <p:txEl>
                                              <p:pRg end="0" st="0"/>
                                            </p:txEl>
                                          </p:spTgt>
                                        </p:tgtEl>
                                        <p:attrNameLst>
                                          <p:attrName>style.visibility</p:attrName>
                                        </p:attrNameLst>
                                      </p:cBhvr>
                                      <p:to>
                                        <p:strVal val="visible"/>
                                      </p:to>
                                    </p:set>
                                    <p:animEffect filter="fade" transition="in">
                                      <p:cBhvr>
                                        <p:cTn dur="500" id="13"/>
                                        <p:tgtEl>
                                          <p:spTgt spid="3">
                                            <p:txEl>
                                              <p:pRg end="0" st="0"/>
                                            </p:txEl>
                                          </p:spTgt>
                                        </p:tgtEl>
                                      </p:cBhvr>
                                    </p:animEffect>
                                  </p:childTnLst>
                                </p:cTn>
                              </p:par>
                              <p:par>
                                <p:cTn fill="hold" grpId="0" id="14" nodeType="withEffect" presetClass="entr" presetID="10" presetSubtype="0">
                                  <p:stCondLst>
                                    <p:cond delay="2000"/>
                                  </p:stCondLst>
                                  <p:childTnLst>
                                    <p:set>
                                      <p:cBhvr>
                                        <p:cTn dur="1" fill="hold" id="15">
                                          <p:stCondLst>
                                            <p:cond delay="0"/>
                                          </p:stCondLst>
                                        </p:cTn>
                                        <p:tgtEl>
                                          <p:spTgt spid="3">
                                            <p:txEl>
                                              <p:pRg end="1" st="1"/>
                                            </p:txEl>
                                          </p:spTgt>
                                        </p:tgtEl>
                                        <p:attrNameLst>
                                          <p:attrName>style.visibility</p:attrName>
                                        </p:attrNameLst>
                                      </p:cBhvr>
                                      <p:to>
                                        <p:strVal val="visible"/>
                                      </p:to>
                                    </p:set>
                                    <p:animEffect filter="fade" transition="in">
                                      <p:cBhvr>
                                        <p:cTn dur="500" id="16"/>
                                        <p:tgtEl>
                                          <p:spTgt spid="3">
                                            <p:txEl>
                                              <p:pRg end="1" st="1"/>
                                            </p:txEl>
                                          </p:spTgt>
                                        </p:tgtEl>
                                      </p:cBhvr>
                                    </p:animEffect>
                                  </p:childTnLst>
                                </p:cTn>
                              </p:par>
                              <p:par>
                                <p:cTn fill="hold" grpId="0" id="17" nodeType="withEffect" presetClass="entr" presetID="10" presetSubtype="0">
                                  <p:stCondLst>
                                    <p:cond delay="2000"/>
                                  </p:stCondLst>
                                  <p:childTnLst>
                                    <p:set>
                                      <p:cBhvr>
                                        <p:cTn dur="1" fill="hold" id="18">
                                          <p:stCondLst>
                                            <p:cond delay="0"/>
                                          </p:stCondLst>
                                        </p:cTn>
                                        <p:tgtEl>
                                          <p:spTgt spid="3">
                                            <p:txEl>
                                              <p:pRg end="2" st="2"/>
                                            </p:txEl>
                                          </p:spTgt>
                                        </p:tgtEl>
                                        <p:attrNameLst>
                                          <p:attrName>style.visibility</p:attrName>
                                        </p:attrNameLst>
                                      </p:cBhvr>
                                      <p:to>
                                        <p:strVal val="visible"/>
                                      </p:to>
                                    </p:set>
                                    <p:animEffect filter="fade" transition="in">
                                      <p:cBhvr>
                                        <p:cTn dur="500" id="19"/>
                                        <p:tgtEl>
                                          <p:spTgt spid="3">
                                            <p:txEl>
                                              <p:pRg end="2" st="2"/>
                                            </p:txEl>
                                          </p:spTgt>
                                        </p:tgtEl>
                                      </p:cBhvr>
                                    </p:animEffect>
                                  </p:childTnLst>
                                </p:cTn>
                              </p:par>
                              <p:par>
                                <p:cTn fill="hold" grpId="0" id="20" nodeType="withEffect" presetClass="entr" presetID="10" presetSubtype="0">
                                  <p:stCondLst>
                                    <p:cond delay="2000"/>
                                  </p:stCondLst>
                                  <p:childTnLst>
                                    <p:set>
                                      <p:cBhvr>
                                        <p:cTn dur="1" fill="hold" id="21">
                                          <p:stCondLst>
                                            <p:cond delay="0"/>
                                          </p:stCondLst>
                                        </p:cTn>
                                        <p:tgtEl>
                                          <p:spTgt spid="3">
                                            <p:txEl>
                                              <p:pRg end="3" st="3"/>
                                            </p:txEl>
                                          </p:spTgt>
                                        </p:tgtEl>
                                        <p:attrNameLst>
                                          <p:attrName>style.visibility</p:attrName>
                                        </p:attrNameLst>
                                      </p:cBhvr>
                                      <p:to>
                                        <p:strVal val="visible"/>
                                      </p:to>
                                    </p:set>
                                    <p:animEffect filter="fade" transition="in">
                                      <p:cBhvr>
                                        <p:cTn dur="500" id="22"/>
                                        <p:tgtEl>
                                          <p:spTgt spid="3">
                                            <p:txEl>
                                              <p:pRg end="3" st="3"/>
                                            </p:txEl>
                                          </p:spTgt>
                                        </p:tgtEl>
                                      </p:cBhvr>
                                    </p:animEffect>
                                  </p:childTnLst>
                                </p:cTn>
                              </p:par>
                              <p:par>
                                <p:cTn fill="hold" grpId="0" id="23" nodeType="withEffect" presetClass="entr" presetID="10" presetSubtype="0">
                                  <p:stCondLst>
                                    <p:cond delay="2000"/>
                                  </p:stCondLst>
                                  <p:childTnLst>
                                    <p:set>
                                      <p:cBhvr>
                                        <p:cTn dur="1" fill="hold" id="24">
                                          <p:stCondLst>
                                            <p:cond delay="0"/>
                                          </p:stCondLst>
                                        </p:cTn>
                                        <p:tgtEl>
                                          <p:spTgt spid="8"/>
                                        </p:tgtEl>
                                        <p:attrNameLst>
                                          <p:attrName>style.visibility</p:attrName>
                                        </p:attrNameLst>
                                      </p:cBhvr>
                                      <p:to>
                                        <p:strVal val="visible"/>
                                      </p:to>
                                    </p:set>
                                    <p:animEffect filter="fade" transition="in">
                                      <p:cBhvr>
                                        <p:cTn dur="500" id="25"/>
                                        <p:tgtEl>
                                          <p:spTgt spid="8"/>
                                        </p:tgtEl>
                                      </p:cBhvr>
                                    </p:animEffect>
                                  </p:childTnLst>
                                </p:cTn>
                              </p:par>
                              <p:par>
                                <p:cTn fill="hold" grpId="0" id="26" nodeType="withEffect" presetClass="entr" presetID="10" presetSubtype="0">
                                  <p:stCondLst>
                                    <p:cond delay="2000"/>
                                  </p:stCondLst>
                                  <p:childTnLst>
                                    <p:set>
                                      <p:cBhvr>
                                        <p:cTn dur="1" fill="hold" id="27">
                                          <p:stCondLst>
                                            <p:cond delay="0"/>
                                          </p:stCondLst>
                                        </p:cTn>
                                        <p:tgtEl>
                                          <p:spTgt spid="11"/>
                                        </p:tgtEl>
                                        <p:attrNameLst>
                                          <p:attrName>style.visibility</p:attrName>
                                        </p:attrNameLst>
                                      </p:cBhvr>
                                      <p:to>
                                        <p:strVal val="visible"/>
                                      </p:to>
                                    </p:set>
                                    <p:animEffect filter="fade" transition="in">
                                      <p:cBhvr>
                                        <p:cTn dur="500" id="28"/>
                                        <p:tgtEl>
                                          <p:spTgt spid="11"/>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11"/>
      <p:bldP build="p" grpId="0" spid="3"/>
      <p:bldP grpId="0" spid="8"/>
      <p:bldP grpId="0" spid="9"/>
    </p:bldLst>
  </p:timing>
</p:sld>
</file>

<file path=ppt/slides/slide43.xml><?xml version="1.0" encoding="utf-8"?>
<p:sld xmlns:p="http://schemas.openxmlformats.org/presentationml/2006/main" xmlns:a="http://schemas.openxmlformats.org/drawingml/2006/main" xmlns:r="http://schemas.openxmlformats.org/officeDocument/2006/relationships">
  <p:cSld>
    <p:bg>
      <p:bgPr>
        <a:blipFill dpi="0" rotWithShape="1">
          <a:blip r:embed="rId3">
            <a:lum/>
          </a:blip>
          <a:srcRect/>
          <a:stretch>
            <a:fillRect l="-7000" r="-7000"/>
          </a:stretch>
        </a:blipFill>
        <a:effectLst/>
      </p:bgPr>
    </p:bg>
    <p:spTree>
      <p:nvGrpSpPr>
        <p:cNvPr id="1" name=""/>
        <p:cNvGrpSpPr/>
        <p:nvPr/>
      </p:nvGrpSpPr>
      <p:grpSpPr>
        <a:xfrm>
          <a:off x="0" y="0"/>
          <a:ext cx="0" cy="0"/>
          <a:chOff x="0" y="0"/>
          <a:chExt cx="0" cy="0"/>
        </a:xfrm>
      </p:grpSpPr>
      <p:sp>
        <p:nvSpPr>
          <p:cNvPr id="12" name="Rectangle 4"/>
          <p:cNvSpPr>
            <a:spLocks noChangeArrowheads="1"/>
          </p:cNvSpPr>
          <p:nvPr/>
        </p:nvSpPr>
        <p:spPr bwMode="auto">
          <a:xfrm>
            <a:off x="182880" y="1295402"/>
            <a:ext cx="8778240" cy="5345664"/>
          </a:xfrm>
          <a:prstGeom prst="rect">
            <a:avLst/>
          </a:prstGeom>
          <a:solidFill>
            <a:schemeClr val="bg1">
              <a:alpha val="8980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wrap="none"/>
          <a:lstStyle/>
          <a:p>
            <a:pPr fontAlgn="base">
              <a:spcBef>
                <a:spcPct val="0"/>
              </a:spcBef>
              <a:spcAft>
                <a:spcPct val="0"/>
              </a:spcAft>
            </a:pPr>
            <a:endParaRPr dirty="0" lang="en-US">
              <a:solidFill>
                <a:srgbClr val="000000"/>
              </a:solidFill>
            </a:endParaRPr>
          </a:p>
        </p:txBody>
      </p:sp>
      <p:sp>
        <p:nvSpPr>
          <p:cNvPr id="3" name="Content Placeholder 2"/>
          <p:cNvSpPr>
            <a:spLocks noGrp="1"/>
          </p:cNvSpPr>
          <p:nvPr>
            <p:ph idx="1"/>
          </p:nvPr>
        </p:nvSpPr>
        <p:spPr>
          <a:xfrm>
            <a:off x="4419600" y="1524000"/>
            <a:ext cx="4267200" cy="4038600"/>
          </a:xfrm>
        </p:spPr>
        <p:txBody>
          <a:bodyPr>
            <a:normAutofit lnSpcReduction="10000"/>
          </a:bodyPr>
          <a:lstStyle/>
          <a:p>
            <a:pPr>
              <a:spcBef>
                <a:spcPts val="0"/>
              </a:spcBef>
              <a:spcAft>
                <a:spcPts val="1200"/>
              </a:spcAft>
            </a:pPr>
            <a:r>
              <a:rPr dirty="0" lang="en-US" smtClean="0" sz="2400">
                <a:latin charset="0" pitchFamily="34" typeface="Arial"/>
                <a:cs charset="0" pitchFamily="34" typeface="Arial"/>
              </a:rPr>
              <a:t>Farmers in France</a:t>
            </a:r>
            <a:r>
              <a:rPr dirty="0" lang="en-US" sz="2400">
                <a:latin charset="0" pitchFamily="34" typeface="Arial"/>
                <a:cs charset="0" pitchFamily="34" typeface="Arial"/>
              </a:rPr>
              <a:t>, Germany, and the United Kingdom </a:t>
            </a:r>
            <a:r>
              <a:rPr dirty="0" lang="en-US" smtClean="0" sz="2400">
                <a:latin charset="0" pitchFamily="34" typeface="Arial"/>
                <a:cs charset="0" pitchFamily="34" typeface="Arial"/>
              </a:rPr>
              <a:t>appear to have </a:t>
            </a:r>
            <a:r>
              <a:rPr dirty="0" lang="en-US" sz="2400">
                <a:latin charset="0" pitchFamily="34" typeface="Arial"/>
                <a:cs charset="0" pitchFamily="34" typeface="Arial"/>
              </a:rPr>
              <a:t>reached upper biological limits, exhausted the backlog of agricultural </a:t>
            </a:r>
            <a:r>
              <a:rPr dirty="0" lang="en-US" smtClean="0" sz="2400">
                <a:latin charset="0" pitchFamily="34" typeface="Arial"/>
                <a:cs charset="0" pitchFamily="34" typeface="Arial"/>
              </a:rPr>
              <a:t>technology</a:t>
            </a:r>
          </a:p>
          <a:p>
            <a:pPr>
              <a:spcBef>
                <a:spcPts val="0"/>
              </a:spcBef>
              <a:spcAft>
                <a:spcPts val="1200"/>
              </a:spcAft>
            </a:pPr>
            <a:r>
              <a:rPr dirty="0" lang="en-US" smtClean="0" sz="2400">
                <a:latin charset="0" pitchFamily="34" typeface="Arial"/>
                <a:cs charset="0" pitchFamily="34" typeface="Arial"/>
              </a:rPr>
              <a:t>They are Western Europe’s leading wheat producers</a:t>
            </a:r>
          </a:p>
          <a:p>
            <a:pPr>
              <a:spcBef>
                <a:spcPts val="0"/>
              </a:spcBef>
              <a:spcAft>
                <a:spcPts val="1200"/>
              </a:spcAft>
            </a:pPr>
            <a:r>
              <a:rPr dirty="0" lang="en-US" smtClean="0" sz="2400">
                <a:latin charset="0" pitchFamily="34" typeface="Arial"/>
                <a:cs charset="0" pitchFamily="34" typeface="Arial"/>
              </a:rPr>
              <a:t>Wheat yields have plateaued in all three</a:t>
            </a:r>
          </a:p>
        </p:txBody>
      </p:sp>
      <p:sp>
        <p:nvSpPr>
          <p:cNvPr id="4" name="Rectangle 2"/>
          <p:cNvSpPr>
            <a:spLocks noChangeArrowheads="1" noGrp="1"/>
          </p:cNvSpPr>
          <p:nvPr>
            <p:ph type="title"/>
          </p:nvPr>
        </p:nvSpPr>
        <p:spPr>
          <a:xfrm>
            <a:off x="457200" y="155448"/>
            <a:ext cx="8229600" cy="1143000"/>
          </a:xfrm>
        </p:spPr>
        <p:txBody>
          <a:bodyPr>
            <a:normAutofit/>
          </a:bodyPr>
          <a:lstStyle/>
          <a:p>
            <a:r>
              <a:rPr dirty="0" lang="en-US" smtClean="0" sz="3600">
                <a:latin charset="0" pitchFamily="34" typeface="Arial"/>
                <a:cs charset="0" pitchFamily="34" typeface="Arial"/>
              </a:rPr>
              <a:t>Wheat Yields </a:t>
            </a:r>
            <a:r>
              <a:rPr dirty="0" lang="en-US" sz="3600">
                <a:latin charset="0" pitchFamily="34" typeface="Arial"/>
                <a:cs charset="0" pitchFamily="34" typeface="Arial"/>
              </a:rPr>
              <a:t>Flat </a:t>
            </a:r>
            <a:r>
              <a:rPr dirty="0" lang="en-US" smtClean="0" sz="3600">
                <a:latin charset="0" pitchFamily="34" typeface="Arial"/>
                <a:cs charset="0" pitchFamily="34" typeface="Arial"/>
              </a:rPr>
              <a:t>in Western Europe</a:t>
            </a:r>
          </a:p>
        </p:txBody>
      </p:sp>
      <p:sp>
        <p:nvSpPr>
          <p:cNvPr id="5" name="Line 11"/>
          <p:cNvSpPr>
            <a:spLocks noChangeShapeType="1"/>
          </p:cNvSpPr>
          <p:nvPr/>
        </p:nvSpPr>
        <p:spPr bwMode="auto">
          <a:xfrm>
            <a:off x="594360" y="1069848"/>
            <a:ext cx="854964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dirty="0" lang="en-US">
              <a:solidFill>
                <a:prstClr val="black"/>
              </a:solidFill>
            </a:endParaRPr>
          </a:p>
        </p:txBody>
      </p:sp>
      <p:sp>
        <p:nvSpPr>
          <p:cNvPr id="10" name="Text Box 6"/>
          <p:cNvSpPr txBox="1">
            <a:spLocks noChangeArrowheads="1"/>
          </p:cNvSpPr>
          <p:nvPr/>
        </p:nvSpPr>
        <p:spPr bwMode="auto">
          <a:xfrm>
            <a:off x="764381" y="5730875"/>
            <a:ext cx="761523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algn="ctr" w="38100">
                <a:solidFill>
                  <a:schemeClr val="bg1"/>
                </a:solidFill>
                <a:miter lim="800000"/>
                <a:headEnd/>
                <a:tailEnd/>
              </a14:hiddenLine>
            </a:ext>
            <a:ext uri="{AF507438-7753-43E0-B8FC-AC1667EBCBE1}">
              <a14:hiddenEffects xmlns:a14="http://schemas.microsoft.com/office/drawing/2010/main">
                <a:effectLst>
                  <a:outerShdw algn="ctr" dir="2700000" dist="35921" rotWithShape="0">
                    <a:srgbClr val="808080"/>
                  </a:outerShdw>
                </a:effectLst>
              </a14:hiddenEffects>
            </a:ext>
          </a:extLst>
        </p:spPr>
        <p:txBody>
          <a:bodyPr>
            <a:spAutoFit/>
          </a:bodyPr>
          <a:lstStyle/>
          <a:p>
            <a:pPr fontAlgn="base">
              <a:spcBef>
                <a:spcPct val="20000"/>
              </a:spcBef>
              <a:spcAft>
                <a:spcPct val="0"/>
              </a:spcAft>
            </a:pPr>
            <a:r>
              <a:rPr b="1" dirty="0" i="1" lang="en-US" smtClean="0" sz="2400">
                <a:solidFill>
                  <a:srgbClr val="000000"/>
                </a:solidFill>
                <a:latin charset="0" pitchFamily="34" typeface="Arial"/>
                <a:cs charset="0" pitchFamily="34" typeface="Arial"/>
              </a:rPr>
              <a:t>Together, these three countries produce 80 million tons of wheat per year, 12 % of the world harvest.</a:t>
            </a:r>
            <a:endParaRPr b="1" dirty="0" i="1" lang="en-US" sz="2400">
              <a:solidFill>
                <a:srgbClr val="000000"/>
              </a:solidFill>
              <a:latin charset="0" pitchFamily="34" typeface="Arial"/>
              <a:cs charset="0" pitchFamily="34" typeface="Arial"/>
            </a:endParaRPr>
          </a:p>
        </p:txBody>
      </p:sp>
      <p:pic>
        <p:nvPicPr>
          <p:cNvPr id="8" name="Picture 4"/>
          <p:cNvPicPr>
            <a:picLocks noChangeArrowheads="1" noChangeAspect="1"/>
          </p:cNvPicPr>
          <p:nvPr/>
        </p:nvPicPr>
        <p:blipFill rotWithShape="1">
          <a:blip cstate="print" r:embed="rId4">
            <a:extLst>
              <a:ext uri="{28A0092B-C50C-407E-A947-70E740481C1C}">
                <a14:useLocalDpi xmlns:a14="http://schemas.microsoft.com/office/drawing/2010/main" val="0"/>
              </a:ext>
            </a:extLst>
          </a:blip>
          <a:stretch/>
        </p:blipFill>
        <p:spPr bwMode="auto">
          <a:xfrm>
            <a:off x="152399" y="1952296"/>
            <a:ext cx="4389120" cy="3236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pic>
      <p:sp>
        <p:nvSpPr>
          <p:cNvPr id="9" name="Text Box 10"/>
          <p:cNvSpPr txBox="1">
            <a:spLocks noChangeArrowheads="1"/>
          </p:cNvSpPr>
          <p:nvPr/>
        </p:nvSpPr>
        <p:spPr bwMode="auto">
          <a:xfrm>
            <a:off x="245550" y="1447800"/>
            <a:ext cx="41544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charset="0" typeface="Arial"/>
              </a:defRPr>
            </a:lvl1pPr>
            <a:lvl2pPr eaLnBrk="0" hangingPunct="0" indent="-285750" marL="742950">
              <a:defRPr>
                <a:solidFill>
                  <a:schemeClr val="tx1"/>
                </a:solidFill>
                <a:latin charset="0" typeface="Arial"/>
              </a:defRPr>
            </a:lvl2pPr>
            <a:lvl3pPr eaLnBrk="0" hangingPunct="0" indent="-228600" marL="1143000">
              <a:defRPr>
                <a:solidFill>
                  <a:schemeClr val="tx1"/>
                </a:solidFill>
                <a:latin charset="0" typeface="Arial"/>
              </a:defRPr>
            </a:lvl3pPr>
            <a:lvl4pPr eaLnBrk="0" hangingPunct="0" indent="-228600" marL="1600200">
              <a:defRPr>
                <a:solidFill>
                  <a:schemeClr val="tx1"/>
                </a:solidFill>
                <a:latin charset="0" typeface="Arial"/>
              </a:defRPr>
            </a:lvl4pPr>
            <a:lvl5pPr eaLnBrk="0" hangingPunct="0" indent="-228600" marL="2057400">
              <a:defRPr>
                <a:solidFill>
                  <a:schemeClr val="tx1"/>
                </a:solidFill>
                <a:latin charset="0" typeface="Arial"/>
              </a:defRPr>
            </a:lvl5pPr>
            <a:lvl6pPr algn="ctr" eaLnBrk="0" fontAlgn="base" hangingPunct="0" indent="-228600" marL="2514600">
              <a:spcBef>
                <a:spcPct val="0"/>
              </a:spcBef>
              <a:spcAft>
                <a:spcPct val="0"/>
              </a:spcAft>
              <a:defRPr>
                <a:solidFill>
                  <a:schemeClr val="tx1"/>
                </a:solidFill>
                <a:latin charset="0" typeface="Arial"/>
              </a:defRPr>
            </a:lvl6pPr>
            <a:lvl7pPr algn="ctr" eaLnBrk="0" fontAlgn="base" hangingPunct="0" indent="-228600" marL="2971800">
              <a:spcBef>
                <a:spcPct val="0"/>
              </a:spcBef>
              <a:spcAft>
                <a:spcPct val="0"/>
              </a:spcAft>
              <a:defRPr>
                <a:solidFill>
                  <a:schemeClr val="tx1"/>
                </a:solidFill>
                <a:latin charset="0" typeface="Arial"/>
              </a:defRPr>
            </a:lvl7pPr>
            <a:lvl8pPr algn="ctr" eaLnBrk="0" fontAlgn="base" hangingPunct="0" indent="-228600" marL="3429000">
              <a:spcBef>
                <a:spcPct val="0"/>
              </a:spcBef>
              <a:spcAft>
                <a:spcPct val="0"/>
              </a:spcAft>
              <a:defRPr>
                <a:solidFill>
                  <a:schemeClr val="tx1"/>
                </a:solidFill>
                <a:latin charset="0" typeface="Arial"/>
              </a:defRPr>
            </a:lvl8pPr>
            <a:lvl9pPr algn="ctr" eaLnBrk="0" fontAlgn="base" hangingPunct="0" indent="-228600" marL="3886200">
              <a:spcBef>
                <a:spcPct val="0"/>
              </a:spcBef>
              <a:spcAft>
                <a:spcPct val="0"/>
              </a:spcAft>
              <a:defRPr>
                <a:solidFill>
                  <a:schemeClr val="tx1"/>
                </a:solidFill>
                <a:latin charset="0" typeface="Arial"/>
              </a:defRPr>
            </a:lvl9pPr>
          </a:lstStyle>
          <a:p>
            <a:pPr algn="ctr" eaLnBrk="1" hangingPunct="1"/>
            <a:r>
              <a:rPr b="1" dirty="0" lang="en-US" sz="1600">
                <a:solidFill>
                  <a:srgbClr val="333333"/>
                </a:solidFill>
              </a:rPr>
              <a:t>Wheat Yields in France, Germany, and </a:t>
            </a:r>
            <a:r>
              <a:rPr b="1" dirty="0" lang="en-US" smtClean="0" sz="1600">
                <a:solidFill>
                  <a:srgbClr val="333333"/>
                </a:solidFill>
              </a:rPr>
              <a:t>the</a:t>
            </a:r>
            <a:r>
              <a:rPr b="1" dirty="0" lang="en-US" sz="1600">
                <a:solidFill>
                  <a:srgbClr val="333333"/>
                </a:solidFill>
              </a:rPr>
              <a:t> </a:t>
            </a:r>
            <a:r>
              <a:rPr b="1" dirty="0" lang="en-US" smtClean="0" sz="1600">
                <a:solidFill>
                  <a:srgbClr val="333333"/>
                </a:solidFill>
              </a:rPr>
              <a:t>United </a:t>
            </a:r>
            <a:r>
              <a:rPr b="1" dirty="0" lang="en-US" sz="1600">
                <a:solidFill>
                  <a:srgbClr val="333333"/>
                </a:solidFill>
              </a:rPr>
              <a:t>Kingdom, 1961-2011</a:t>
            </a:r>
          </a:p>
        </p:txBody>
      </p:sp>
      <p:sp>
        <p:nvSpPr>
          <p:cNvPr id="11" name="Text Box 18"/>
          <p:cNvSpPr txBox="1">
            <a:spLocks noChangeArrowheads="1"/>
          </p:cNvSpPr>
          <p:nvPr/>
        </p:nvSpPr>
        <p:spPr bwMode="auto">
          <a:xfrm>
            <a:off x="6650038" y="6627813"/>
            <a:ext cx="249396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charset="0" typeface="Arial"/>
              </a:defRPr>
            </a:lvl1pPr>
            <a:lvl2pPr eaLnBrk="0" hangingPunct="0" indent="-285750" marL="742950">
              <a:defRPr>
                <a:solidFill>
                  <a:schemeClr val="tx1"/>
                </a:solidFill>
                <a:latin charset="0" typeface="Arial"/>
              </a:defRPr>
            </a:lvl2pPr>
            <a:lvl3pPr eaLnBrk="0" hangingPunct="0" indent="-228600" marL="1143000">
              <a:defRPr>
                <a:solidFill>
                  <a:schemeClr val="tx1"/>
                </a:solidFill>
                <a:latin charset="0" typeface="Arial"/>
              </a:defRPr>
            </a:lvl3pPr>
            <a:lvl4pPr eaLnBrk="0" hangingPunct="0" indent="-228600" marL="1600200">
              <a:defRPr>
                <a:solidFill>
                  <a:schemeClr val="tx1"/>
                </a:solidFill>
                <a:latin charset="0" typeface="Arial"/>
              </a:defRPr>
            </a:lvl4pPr>
            <a:lvl5pPr eaLnBrk="0" hangingPunct="0" indent="-228600" marL="2057400">
              <a:defRPr>
                <a:solidFill>
                  <a:schemeClr val="tx1"/>
                </a:solidFill>
                <a:latin charset="0" typeface="Arial"/>
              </a:defRPr>
            </a:lvl5pPr>
            <a:lvl6pPr algn="ctr" eaLnBrk="0" fontAlgn="base" hangingPunct="0" indent="-228600" marL="2514600">
              <a:spcBef>
                <a:spcPct val="0"/>
              </a:spcBef>
              <a:spcAft>
                <a:spcPct val="0"/>
              </a:spcAft>
              <a:defRPr>
                <a:solidFill>
                  <a:schemeClr val="tx1"/>
                </a:solidFill>
                <a:latin charset="0" typeface="Arial"/>
              </a:defRPr>
            </a:lvl6pPr>
            <a:lvl7pPr algn="ctr" eaLnBrk="0" fontAlgn="base" hangingPunct="0" indent="-228600" marL="2971800">
              <a:spcBef>
                <a:spcPct val="0"/>
              </a:spcBef>
              <a:spcAft>
                <a:spcPct val="0"/>
              </a:spcAft>
              <a:defRPr>
                <a:solidFill>
                  <a:schemeClr val="tx1"/>
                </a:solidFill>
                <a:latin charset="0" typeface="Arial"/>
              </a:defRPr>
            </a:lvl7pPr>
            <a:lvl8pPr algn="ctr" eaLnBrk="0" fontAlgn="base" hangingPunct="0" indent="-228600" marL="3429000">
              <a:spcBef>
                <a:spcPct val="0"/>
              </a:spcBef>
              <a:spcAft>
                <a:spcPct val="0"/>
              </a:spcAft>
              <a:defRPr>
                <a:solidFill>
                  <a:schemeClr val="tx1"/>
                </a:solidFill>
                <a:latin charset="0" typeface="Arial"/>
              </a:defRPr>
            </a:lvl8pPr>
            <a:lvl9pPr algn="ctr" eaLnBrk="0" fontAlgn="base" hangingPunct="0" indent="-228600" marL="3886200">
              <a:spcBef>
                <a:spcPct val="0"/>
              </a:spcBef>
              <a:spcAft>
                <a:spcPct val="0"/>
              </a:spcAft>
              <a:defRPr>
                <a:solidFill>
                  <a:schemeClr val="tx1"/>
                </a:solidFill>
                <a:latin charset="0" typeface="Arial"/>
              </a:defRPr>
            </a:lvl9pPr>
          </a:lstStyle>
          <a:p>
            <a:r>
              <a:rPr dirty="0" i="1" lang="en-US" smtClean="0" sz="900">
                <a:solidFill>
                  <a:schemeClr val="bg1"/>
                </a:solidFill>
              </a:rPr>
              <a:t>Photo Credit: iStockPhoto </a:t>
            </a:r>
            <a:r>
              <a:rPr dirty="0" i="1" lang="en-US" sz="900">
                <a:solidFill>
                  <a:schemeClr val="bg1"/>
                </a:solidFill>
              </a:rPr>
              <a:t>/ img85h</a:t>
            </a:r>
          </a:p>
        </p:txBody>
      </p:sp>
    </p:spTree>
    <p:extLst>
      <p:ext uri="{BB962C8B-B14F-4D97-AF65-F5344CB8AC3E}">
        <p14:creationId xmlns:p14="http://schemas.microsoft.com/office/powerpoint/2010/main" val="3030203012"/>
      </p:ext>
    </p:extLst>
  </p:cSld>
  <p:clrMapOvr>
    <a:masterClrMapping/>
  </p:clrMapOvr>
  <p:timing>
    <p:tnLst>
      <p:par>
        <p:cTn dur="indefinite" id="1" nodeType="tmRoot" restart="never">
          <p:childTnLst>
            <p:seq concurrent="1" nextAc="seek">
              <p:cTn dur="indefinite" id="2" nodeType="mainSeq">
                <p:childTnLst>
                  <p:par>
                    <p:cTn fill="hold" id="3">
                      <p:stCondLst>
                        <p:cond delay="indefinite"/>
                        <p:cond delay="0" evt="onBegin">
                          <p:tn val="2"/>
                        </p:cond>
                      </p:stCondLst>
                      <p:childTnLst>
                        <p:par>
                          <p:cTn fill="hold" id="4">
                            <p:stCondLst>
                              <p:cond delay="0"/>
                            </p:stCondLst>
                            <p:childTnLst>
                              <p:par>
                                <p:cTn fill="hold" id="5" nodeType="withEffect" presetClass="entr" presetID="10" presetSubtype="0">
                                  <p:stCondLst>
                                    <p:cond delay="2000"/>
                                  </p:stCondLst>
                                  <p:childTnLst>
                                    <p:set>
                                      <p:cBhvr>
                                        <p:cTn dur="1" fill="hold" id="6">
                                          <p:stCondLst>
                                            <p:cond delay="0"/>
                                          </p:stCondLst>
                                        </p:cTn>
                                        <p:tgtEl>
                                          <p:spTgt spid="8"/>
                                        </p:tgtEl>
                                        <p:attrNameLst>
                                          <p:attrName>style.visibility</p:attrName>
                                        </p:attrNameLst>
                                      </p:cBhvr>
                                      <p:to>
                                        <p:strVal val="visible"/>
                                      </p:to>
                                    </p:set>
                                    <p:animEffect filter="fade" transition="in">
                                      <p:cBhvr>
                                        <p:cTn dur="500" id="7"/>
                                        <p:tgtEl>
                                          <p:spTgt spid="8"/>
                                        </p:tgtEl>
                                      </p:cBhvr>
                                    </p:animEffect>
                                  </p:childTnLst>
                                </p:cTn>
                              </p:par>
                              <p:par>
                                <p:cTn fill="hold" grpId="0" id="8" nodeType="withEffect" presetClass="entr" presetID="10" presetSubtype="0">
                                  <p:stCondLst>
                                    <p:cond delay="2000"/>
                                  </p:stCondLst>
                                  <p:childTnLst>
                                    <p:set>
                                      <p:cBhvr>
                                        <p:cTn dur="1" fill="hold" id="9">
                                          <p:stCondLst>
                                            <p:cond delay="0"/>
                                          </p:stCondLst>
                                        </p:cTn>
                                        <p:tgtEl>
                                          <p:spTgt spid="9"/>
                                        </p:tgtEl>
                                        <p:attrNameLst>
                                          <p:attrName>style.visibility</p:attrName>
                                        </p:attrNameLst>
                                      </p:cBhvr>
                                      <p:to>
                                        <p:strVal val="visible"/>
                                      </p:to>
                                    </p:set>
                                    <p:animEffect filter="fade" transition="in">
                                      <p:cBhvr>
                                        <p:cTn dur="500" id="10"/>
                                        <p:tgtEl>
                                          <p:spTgt spid="9"/>
                                        </p:tgtEl>
                                      </p:cBhvr>
                                    </p:animEffect>
                                  </p:childTnLst>
                                </p:cTn>
                              </p:par>
                              <p:par>
                                <p:cTn fill="hold" grpId="0" id="11" nodeType="withEffect" presetClass="entr" presetID="10" presetSubtype="0">
                                  <p:stCondLst>
                                    <p:cond delay="2000"/>
                                  </p:stCondLst>
                                  <p:childTnLst>
                                    <p:set>
                                      <p:cBhvr>
                                        <p:cTn dur="1" fill="hold" id="12">
                                          <p:stCondLst>
                                            <p:cond delay="0"/>
                                          </p:stCondLst>
                                        </p:cTn>
                                        <p:tgtEl>
                                          <p:spTgt spid="3">
                                            <p:txEl>
                                              <p:pRg end="0" st="0"/>
                                            </p:txEl>
                                          </p:spTgt>
                                        </p:tgtEl>
                                        <p:attrNameLst>
                                          <p:attrName>style.visibility</p:attrName>
                                        </p:attrNameLst>
                                      </p:cBhvr>
                                      <p:to>
                                        <p:strVal val="visible"/>
                                      </p:to>
                                    </p:set>
                                    <p:animEffect filter="fade" transition="in">
                                      <p:cBhvr>
                                        <p:cTn dur="500" id="13"/>
                                        <p:tgtEl>
                                          <p:spTgt spid="3">
                                            <p:txEl>
                                              <p:pRg end="0" st="0"/>
                                            </p:txEl>
                                          </p:spTgt>
                                        </p:tgtEl>
                                      </p:cBhvr>
                                    </p:animEffect>
                                  </p:childTnLst>
                                </p:cTn>
                              </p:par>
                              <p:par>
                                <p:cTn fill="hold" grpId="0" id="14" nodeType="withEffect" presetClass="entr" presetID="10" presetSubtype="0">
                                  <p:stCondLst>
                                    <p:cond delay="2000"/>
                                  </p:stCondLst>
                                  <p:childTnLst>
                                    <p:set>
                                      <p:cBhvr>
                                        <p:cTn dur="1" fill="hold" id="15">
                                          <p:stCondLst>
                                            <p:cond delay="0"/>
                                          </p:stCondLst>
                                        </p:cTn>
                                        <p:tgtEl>
                                          <p:spTgt spid="3">
                                            <p:txEl>
                                              <p:pRg end="1" st="1"/>
                                            </p:txEl>
                                          </p:spTgt>
                                        </p:tgtEl>
                                        <p:attrNameLst>
                                          <p:attrName>style.visibility</p:attrName>
                                        </p:attrNameLst>
                                      </p:cBhvr>
                                      <p:to>
                                        <p:strVal val="visible"/>
                                      </p:to>
                                    </p:set>
                                    <p:animEffect filter="fade" transition="in">
                                      <p:cBhvr>
                                        <p:cTn dur="500" id="16"/>
                                        <p:tgtEl>
                                          <p:spTgt spid="3">
                                            <p:txEl>
                                              <p:pRg end="1" st="1"/>
                                            </p:txEl>
                                          </p:spTgt>
                                        </p:tgtEl>
                                      </p:cBhvr>
                                    </p:animEffect>
                                  </p:childTnLst>
                                </p:cTn>
                              </p:par>
                              <p:par>
                                <p:cTn fill="hold" grpId="0" id="17" nodeType="withEffect" presetClass="entr" presetID="10" presetSubtype="0">
                                  <p:stCondLst>
                                    <p:cond delay="2000"/>
                                  </p:stCondLst>
                                  <p:childTnLst>
                                    <p:set>
                                      <p:cBhvr>
                                        <p:cTn dur="1" fill="hold" id="18">
                                          <p:stCondLst>
                                            <p:cond delay="0"/>
                                          </p:stCondLst>
                                        </p:cTn>
                                        <p:tgtEl>
                                          <p:spTgt spid="3">
                                            <p:txEl>
                                              <p:pRg end="2" st="2"/>
                                            </p:txEl>
                                          </p:spTgt>
                                        </p:tgtEl>
                                        <p:attrNameLst>
                                          <p:attrName>style.visibility</p:attrName>
                                        </p:attrNameLst>
                                      </p:cBhvr>
                                      <p:to>
                                        <p:strVal val="visible"/>
                                      </p:to>
                                    </p:set>
                                    <p:animEffect filter="fade" transition="in">
                                      <p:cBhvr>
                                        <p:cTn dur="500" id="19"/>
                                        <p:tgtEl>
                                          <p:spTgt spid="3">
                                            <p:txEl>
                                              <p:pRg end="2" st="2"/>
                                            </p:txEl>
                                          </p:spTgt>
                                        </p:tgtEl>
                                      </p:cBhvr>
                                    </p:animEffect>
                                  </p:childTnLst>
                                </p:cTn>
                              </p:par>
                              <p:par>
                                <p:cTn fill="hold" grpId="0" id="20" nodeType="withEffect" presetClass="entr" presetID="10" presetSubtype="0">
                                  <p:stCondLst>
                                    <p:cond delay="2000"/>
                                  </p:stCondLst>
                                  <p:childTnLst>
                                    <p:set>
                                      <p:cBhvr>
                                        <p:cTn dur="1" fill="hold" id="21">
                                          <p:stCondLst>
                                            <p:cond delay="0"/>
                                          </p:stCondLst>
                                        </p:cTn>
                                        <p:tgtEl>
                                          <p:spTgt spid="10"/>
                                        </p:tgtEl>
                                        <p:attrNameLst>
                                          <p:attrName>style.visibility</p:attrName>
                                        </p:attrNameLst>
                                      </p:cBhvr>
                                      <p:to>
                                        <p:strVal val="visible"/>
                                      </p:to>
                                    </p:set>
                                    <p:animEffect filter="fade" transition="in">
                                      <p:cBhvr>
                                        <p:cTn dur="500" id="22"/>
                                        <p:tgtEl>
                                          <p:spTgt spid="10"/>
                                        </p:tgtEl>
                                      </p:cBhvr>
                                    </p:animEffect>
                                  </p:childTnLst>
                                </p:cTn>
                              </p:par>
                              <p:par>
                                <p:cTn fill="hold" grpId="0" id="23" nodeType="withEffect" presetClass="entr" presetID="10" presetSubtype="0">
                                  <p:stCondLst>
                                    <p:cond delay="2000"/>
                                  </p:stCondLst>
                                  <p:childTnLst>
                                    <p:set>
                                      <p:cBhvr>
                                        <p:cTn dur="1" fill="hold" id="24">
                                          <p:stCondLst>
                                            <p:cond delay="0"/>
                                          </p:stCondLst>
                                        </p:cTn>
                                        <p:tgtEl>
                                          <p:spTgt spid="12"/>
                                        </p:tgtEl>
                                        <p:attrNameLst>
                                          <p:attrName>style.visibility</p:attrName>
                                        </p:attrNameLst>
                                      </p:cBhvr>
                                      <p:to>
                                        <p:strVal val="visible"/>
                                      </p:to>
                                    </p:set>
                                    <p:animEffect filter="fade" transition="in">
                                      <p:cBhvr>
                                        <p:cTn dur="500" id="25"/>
                                        <p:tgtEl>
                                          <p:spTgt spid="12"/>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12"/>
      <p:bldP build="p" grpId="0" spid="3"/>
      <p:bldP grpId="0" spid="10"/>
      <p:bldP grpId="0" spid="9"/>
    </p:bldLst>
  </p:timing>
</p:sld>
</file>

<file path=ppt/slides/slide44.xml><?xml version="1.0" encoding="utf-8"?>
<p:sld xmlns:p="http://schemas.openxmlformats.org/presentationml/2006/main" xmlns:a="http://schemas.openxmlformats.org/drawingml/2006/main" xmlns:r="http://schemas.openxmlformats.org/officeDocument/2006/relationships">
  <p:cSld>
    <p:bg>
      <p:bgPr>
        <a:blipFill dpi="0" rotWithShape="1">
          <a:blip r:embed="rId3">
            <a:lum/>
          </a:blip>
          <a:srcRect/>
          <a:stretch>
            <a:fillRect l="-7000" r="-7000"/>
          </a:stretch>
        </a:blipFill>
        <a:effectLst/>
      </p:bgPr>
    </p:bg>
    <p:spTree>
      <p:nvGrpSpPr>
        <p:cNvPr id="1" name=""/>
        <p:cNvGrpSpPr/>
        <p:nvPr/>
      </p:nvGrpSpPr>
      <p:grpSpPr>
        <a:xfrm>
          <a:off x="0" y="0"/>
          <a:ext cx="0" cy="0"/>
          <a:chOff x="0" y="0"/>
          <a:chExt cx="0" cy="0"/>
        </a:xfrm>
      </p:grpSpPr>
      <p:sp>
        <p:nvSpPr>
          <p:cNvPr id="12" name="Rectangle 4"/>
          <p:cNvSpPr>
            <a:spLocks noChangeArrowheads="1"/>
          </p:cNvSpPr>
          <p:nvPr/>
        </p:nvSpPr>
        <p:spPr bwMode="auto">
          <a:xfrm>
            <a:off x="182880" y="1295402"/>
            <a:ext cx="8778240" cy="5345664"/>
          </a:xfrm>
          <a:prstGeom prst="rect">
            <a:avLst/>
          </a:prstGeom>
          <a:solidFill>
            <a:schemeClr val="bg1">
              <a:alpha val="8980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wrap="none"/>
          <a:lstStyle/>
          <a:p>
            <a:pPr fontAlgn="base">
              <a:spcBef>
                <a:spcPct val="0"/>
              </a:spcBef>
              <a:spcAft>
                <a:spcPct val="0"/>
              </a:spcAft>
            </a:pPr>
            <a:endParaRPr dirty="0" lang="en-US">
              <a:solidFill>
                <a:srgbClr val="000000"/>
              </a:solidFill>
            </a:endParaRPr>
          </a:p>
        </p:txBody>
      </p:sp>
      <p:sp>
        <p:nvSpPr>
          <p:cNvPr id="3" name="Content Placeholder 2"/>
          <p:cNvSpPr>
            <a:spLocks noGrp="1"/>
          </p:cNvSpPr>
          <p:nvPr>
            <p:ph idx="1"/>
          </p:nvPr>
        </p:nvSpPr>
        <p:spPr>
          <a:xfrm>
            <a:off x="457200" y="1524000"/>
            <a:ext cx="4114801" cy="4038600"/>
          </a:xfrm>
        </p:spPr>
        <p:txBody>
          <a:bodyPr>
            <a:normAutofit/>
          </a:bodyPr>
          <a:lstStyle/>
          <a:p>
            <a:pPr>
              <a:spcBef>
                <a:spcPts val="0"/>
              </a:spcBef>
              <a:spcAft>
                <a:spcPts val="1200"/>
              </a:spcAft>
            </a:pPr>
            <a:r>
              <a:rPr dirty="0" lang="en-US" smtClean="0" sz="2400">
                <a:latin charset="0" pitchFamily="34" typeface="Arial"/>
                <a:cs charset="0" pitchFamily="34" typeface="Arial"/>
              </a:rPr>
              <a:t>Japan’s rice yields have not increased in 17 years</a:t>
            </a:r>
          </a:p>
          <a:p>
            <a:pPr>
              <a:spcBef>
                <a:spcPts val="0"/>
              </a:spcBef>
              <a:spcAft>
                <a:spcPts val="1200"/>
              </a:spcAft>
            </a:pPr>
            <a:r>
              <a:rPr dirty="0" lang="en-US" smtClean="0" sz="2400">
                <a:latin charset="0" pitchFamily="34" typeface="Arial"/>
                <a:cs charset="0" pitchFamily="34" typeface="Arial"/>
              </a:rPr>
              <a:t>South Korea’s rice yields have also plateaued</a:t>
            </a:r>
          </a:p>
          <a:p>
            <a:pPr>
              <a:spcBef>
                <a:spcPts val="0"/>
              </a:spcBef>
              <a:spcAft>
                <a:spcPts val="1200"/>
              </a:spcAft>
            </a:pPr>
            <a:r>
              <a:rPr dirty="0" lang="en-US" smtClean="0" sz="2400">
                <a:latin charset="0" pitchFamily="34" typeface="Arial"/>
                <a:cs charset="0" pitchFamily="34" typeface="Arial"/>
              </a:rPr>
              <a:t>China’s rice yields are approaching Japan’s, may not be able to surpass them</a:t>
            </a:r>
          </a:p>
        </p:txBody>
      </p:sp>
      <p:sp>
        <p:nvSpPr>
          <p:cNvPr id="4" name="Rectangle 2"/>
          <p:cNvSpPr>
            <a:spLocks noChangeArrowheads="1" noGrp="1"/>
          </p:cNvSpPr>
          <p:nvPr>
            <p:ph type="title"/>
          </p:nvPr>
        </p:nvSpPr>
        <p:spPr>
          <a:xfrm>
            <a:off x="457200" y="155448"/>
            <a:ext cx="8229600" cy="1143000"/>
          </a:xfrm>
        </p:spPr>
        <p:txBody>
          <a:bodyPr>
            <a:normAutofit/>
          </a:bodyPr>
          <a:lstStyle/>
          <a:p>
            <a:pPr eaLnBrk="1" hangingPunct="1"/>
            <a:r>
              <a:rPr dirty="0" lang="en-US" smtClean="0" sz="3200">
                <a:latin charset="0" pitchFamily="34" typeface="Arial"/>
                <a:cs charset="0" pitchFamily="34" typeface="Arial"/>
              </a:rPr>
              <a:t>Is China Hitting the Glass Ceiling for Rice?</a:t>
            </a:r>
          </a:p>
        </p:txBody>
      </p:sp>
      <p:sp>
        <p:nvSpPr>
          <p:cNvPr id="5" name="Line 11"/>
          <p:cNvSpPr>
            <a:spLocks noChangeShapeType="1"/>
          </p:cNvSpPr>
          <p:nvPr/>
        </p:nvSpPr>
        <p:spPr bwMode="auto">
          <a:xfrm>
            <a:off x="594360" y="1069848"/>
            <a:ext cx="854964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dirty="0" lang="en-US">
              <a:solidFill>
                <a:prstClr val="black"/>
              </a:solidFill>
            </a:endParaRPr>
          </a:p>
        </p:txBody>
      </p:sp>
      <p:pic>
        <p:nvPicPr>
          <p:cNvPr id="8" name="Picture 2"/>
          <p:cNvPicPr>
            <a:picLocks noChangeArrowheads="1" noChangeAspect="1"/>
          </p:cNvPicPr>
          <p:nvPr/>
        </p:nvPicPr>
        <p:blipFill rotWithShape="1">
          <a:blip cstate="print" r:embed="rId4">
            <a:extLst>
              <a:ext uri="{28A0092B-C50C-407E-A947-70E740481C1C}">
                <a14:useLocalDpi xmlns:a14="http://schemas.microsoft.com/office/drawing/2010/main" val="0"/>
              </a:ext>
            </a:extLst>
          </a:blip>
          <a:srcRect b="68"/>
          <a:stretch/>
        </p:blipFill>
        <p:spPr bwMode="auto">
          <a:xfrm>
            <a:off x="4535687" y="1923391"/>
            <a:ext cx="4389120" cy="3260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pic>
      <p:sp>
        <p:nvSpPr>
          <p:cNvPr id="9" name="Text Box 10"/>
          <p:cNvSpPr txBox="1">
            <a:spLocks noChangeArrowheads="1"/>
          </p:cNvSpPr>
          <p:nvPr/>
        </p:nvSpPr>
        <p:spPr bwMode="auto">
          <a:xfrm>
            <a:off x="4515532" y="1612987"/>
            <a:ext cx="432316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charset="0" typeface="Arial"/>
              </a:defRPr>
            </a:lvl1pPr>
            <a:lvl2pPr eaLnBrk="0" hangingPunct="0" indent="-285750" marL="742950">
              <a:defRPr>
                <a:solidFill>
                  <a:schemeClr val="tx1"/>
                </a:solidFill>
                <a:latin charset="0" typeface="Arial"/>
              </a:defRPr>
            </a:lvl2pPr>
            <a:lvl3pPr eaLnBrk="0" hangingPunct="0" indent="-228600" marL="1143000">
              <a:defRPr>
                <a:solidFill>
                  <a:schemeClr val="tx1"/>
                </a:solidFill>
                <a:latin charset="0" typeface="Arial"/>
              </a:defRPr>
            </a:lvl3pPr>
            <a:lvl4pPr eaLnBrk="0" hangingPunct="0" indent="-228600" marL="1600200">
              <a:defRPr>
                <a:solidFill>
                  <a:schemeClr val="tx1"/>
                </a:solidFill>
                <a:latin charset="0" typeface="Arial"/>
              </a:defRPr>
            </a:lvl4pPr>
            <a:lvl5pPr eaLnBrk="0" hangingPunct="0" indent="-228600" marL="2057400">
              <a:defRPr>
                <a:solidFill>
                  <a:schemeClr val="tx1"/>
                </a:solidFill>
                <a:latin charset="0" typeface="Arial"/>
              </a:defRPr>
            </a:lvl5pPr>
            <a:lvl6pPr algn="ctr" eaLnBrk="0" fontAlgn="base" hangingPunct="0" indent="-228600" marL="2514600">
              <a:spcBef>
                <a:spcPct val="0"/>
              </a:spcBef>
              <a:spcAft>
                <a:spcPct val="0"/>
              </a:spcAft>
              <a:defRPr>
                <a:solidFill>
                  <a:schemeClr val="tx1"/>
                </a:solidFill>
                <a:latin charset="0" typeface="Arial"/>
              </a:defRPr>
            </a:lvl6pPr>
            <a:lvl7pPr algn="ctr" eaLnBrk="0" fontAlgn="base" hangingPunct="0" indent="-228600" marL="2971800">
              <a:spcBef>
                <a:spcPct val="0"/>
              </a:spcBef>
              <a:spcAft>
                <a:spcPct val="0"/>
              </a:spcAft>
              <a:defRPr>
                <a:solidFill>
                  <a:schemeClr val="tx1"/>
                </a:solidFill>
                <a:latin charset="0" typeface="Arial"/>
              </a:defRPr>
            </a:lvl7pPr>
            <a:lvl8pPr algn="ctr" eaLnBrk="0" fontAlgn="base" hangingPunct="0" indent="-228600" marL="3429000">
              <a:spcBef>
                <a:spcPct val="0"/>
              </a:spcBef>
              <a:spcAft>
                <a:spcPct val="0"/>
              </a:spcAft>
              <a:defRPr>
                <a:solidFill>
                  <a:schemeClr val="tx1"/>
                </a:solidFill>
                <a:latin charset="0" typeface="Arial"/>
              </a:defRPr>
            </a:lvl8pPr>
            <a:lvl9pPr algn="ctr" eaLnBrk="0" fontAlgn="base" hangingPunct="0" indent="-228600" marL="3886200">
              <a:spcBef>
                <a:spcPct val="0"/>
              </a:spcBef>
              <a:spcAft>
                <a:spcPct val="0"/>
              </a:spcAft>
              <a:defRPr>
                <a:solidFill>
                  <a:schemeClr val="tx1"/>
                </a:solidFill>
                <a:latin charset="0" typeface="Arial"/>
              </a:defRPr>
            </a:lvl9pPr>
          </a:lstStyle>
          <a:p>
            <a:pPr algn="ctr" eaLnBrk="1" hangingPunct="1">
              <a:spcBef>
                <a:spcPct val="50000"/>
              </a:spcBef>
            </a:pPr>
            <a:r>
              <a:rPr b="1" dirty="0" lang="en-US" sz="1600">
                <a:solidFill>
                  <a:srgbClr val="333333"/>
                </a:solidFill>
              </a:rPr>
              <a:t>Rice Yields in Japan and China, 1960-2011</a:t>
            </a:r>
          </a:p>
        </p:txBody>
      </p:sp>
      <p:sp>
        <p:nvSpPr>
          <p:cNvPr id="10" name="Text Box 18"/>
          <p:cNvSpPr txBox="1">
            <a:spLocks noChangeArrowheads="1"/>
          </p:cNvSpPr>
          <p:nvPr/>
        </p:nvSpPr>
        <p:spPr bwMode="auto">
          <a:xfrm>
            <a:off x="6650038" y="6627813"/>
            <a:ext cx="249396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charset="0" typeface="Arial"/>
              </a:defRPr>
            </a:lvl1pPr>
            <a:lvl2pPr eaLnBrk="0" hangingPunct="0" indent="-285750" marL="742950">
              <a:defRPr>
                <a:solidFill>
                  <a:schemeClr val="tx1"/>
                </a:solidFill>
                <a:latin charset="0" typeface="Arial"/>
              </a:defRPr>
            </a:lvl2pPr>
            <a:lvl3pPr eaLnBrk="0" hangingPunct="0" indent="-228600" marL="1143000">
              <a:defRPr>
                <a:solidFill>
                  <a:schemeClr val="tx1"/>
                </a:solidFill>
                <a:latin charset="0" typeface="Arial"/>
              </a:defRPr>
            </a:lvl3pPr>
            <a:lvl4pPr eaLnBrk="0" hangingPunct="0" indent="-228600" marL="1600200">
              <a:defRPr>
                <a:solidFill>
                  <a:schemeClr val="tx1"/>
                </a:solidFill>
                <a:latin charset="0" typeface="Arial"/>
              </a:defRPr>
            </a:lvl4pPr>
            <a:lvl5pPr eaLnBrk="0" hangingPunct="0" indent="-228600" marL="2057400">
              <a:defRPr>
                <a:solidFill>
                  <a:schemeClr val="tx1"/>
                </a:solidFill>
                <a:latin charset="0" typeface="Arial"/>
              </a:defRPr>
            </a:lvl5pPr>
            <a:lvl6pPr algn="ctr" eaLnBrk="0" fontAlgn="base" hangingPunct="0" indent="-228600" marL="2514600">
              <a:spcBef>
                <a:spcPct val="0"/>
              </a:spcBef>
              <a:spcAft>
                <a:spcPct val="0"/>
              </a:spcAft>
              <a:defRPr>
                <a:solidFill>
                  <a:schemeClr val="tx1"/>
                </a:solidFill>
                <a:latin charset="0" typeface="Arial"/>
              </a:defRPr>
            </a:lvl6pPr>
            <a:lvl7pPr algn="ctr" eaLnBrk="0" fontAlgn="base" hangingPunct="0" indent="-228600" marL="2971800">
              <a:spcBef>
                <a:spcPct val="0"/>
              </a:spcBef>
              <a:spcAft>
                <a:spcPct val="0"/>
              </a:spcAft>
              <a:defRPr>
                <a:solidFill>
                  <a:schemeClr val="tx1"/>
                </a:solidFill>
                <a:latin charset="0" typeface="Arial"/>
              </a:defRPr>
            </a:lvl7pPr>
            <a:lvl8pPr algn="ctr" eaLnBrk="0" fontAlgn="base" hangingPunct="0" indent="-228600" marL="3429000">
              <a:spcBef>
                <a:spcPct val="0"/>
              </a:spcBef>
              <a:spcAft>
                <a:spcPct val="0"/>
              </a:spcAft>
              <a:defRPr>
                <a:solidFill>
                  <a:schemeClr val="tx1"/>
                </a:solidFill>
                <a:latin charset="0" typeface="Arial"/>
              </a:defRPr>
            </a:lvl8pPr>
            <a:lvl9pPr algn="ctr" eaLnBrk="0" fontAlgn="base" hangingPunct="0" indent="-228600" marL="3886200">
              <a:spcBef>
                <a:spcPct val="0"/>
              </a:spcBef>
              <a:spcAft>
                <a:spcPct val="0"/>
              </a:spcAft>
              <a:defRPr>
                <a:solidFill>
                  <a:schemeClr val="tx1"/>
                </a:solidFill>
                <a:latin charset="0" typeface="Arial"/>
              </a:defRPr>
            </a:lvl9pPr>
          </a:lstStyle>
          <a:p>
            <a:r>
              <a:rPr dirty="0" i="1" lang="en-US" smtClean="0" sz="900">
                <a:solidFill>
                  <a:schemeClr val="bg1"/>
                </a:solidFill>
              </a:rPr>
              <a:t>Photo Credit: iStockPhoto </a:t>
            </a:r>
            <a:r>
              <a:rPr dirty="0" i="1" lang="en-US" sz="900">
                <a:solidFill>
                  <a:schemeClr val="bg1"/>
                </a:solidFill>
              </a:rPr>
              <a:t>/ HAIBO BI</a:t>
            </a:r>
          </a:p>
        </p:txBody>
      </p:sp>
      <p:sp>
        <p:nvSpPr>
          <p:cNvPr id="11" name="Text Box 6"/>
          <p:cNvSpPr txBox="1">
            <a:spLocks noChangeArrowheads="1"/>
          </p:cNvSpPr>
          <p:nvPr/>
        </p:nvSpPr>
        <p:spPr bwMode="auto">
          <a:xfrm>
            <a:off x="764381" y="5257800"/>
            <a:ext cx="761523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algn="ctr" w="38100">
                <a:solidFill>
                  <a:schemeClr val="bg1"/>
                </a:solidFill>
                <a:miter lim="800000"/>
                <a:headEnd/>
                <a:tailEnd/>
              </a14:hiddenLine>
            </a:ext>
            <a:ext uri="{AF507438-7753-43E0-B8FC-AC1667EBCBE1}">
              <a14:hiddenEffects xmlns:a14="http://schemas.microsoft.com/office/drawing/2010/main">
                <a:effectLst>
                  <a:outerShdw algn="ctr" dir="2700000" dist="35921" rotWithShape="0">
                    <a:srgbClr val="808080"/>
                  </a:outerShdw>
                </a:effectLst>
              </a14:hiddenEffects>
            </a:ext>
          </a:extLst>
        </p:spPr>
        <p:txBody>
          <a:bodyPr>
            <a:spAutoFit/>
          </a:bodyPr>
          <a:lstStyle/>
          <a:p>
            <a:pPr fontAlgn="base">
              <a:spcBef>
                <a:spcPct val="20000"/>
              </a:spcBef>
              <a:spcAft>
                <a:spcPct val="0"/>
              </a:spcAft>
            </a:pPr>
            <a:r>
              <a:rPr b="1" dirty="0" i="1" lang="en-US" smtClean="0" sz="2400">
                <a:solidFill>
                  <a:srgbClr val="000000"/>
                </a:solidFill>
                <a:latin charset="0" pitchFamily="34" typeface="Arial"/>
                <a:cs charset="0" pitchFamily="34" typeface="Arial"/>
              </a:rPr>
              <a:t>Together, </a:t>
            </a:r>
            <a:r>
              <a:rPr b="1" dirty="0" i="1" lang="en-US" sz="2400">
                <a:solidFill>
                  <a:srgbClr val="000000"/>
                </a:solidFill>
                <a:latin charset="0" pitchFamily="34" typeface="Arial"/>
                <a:cs charset="0" pitchFamily="34" typeface="Arial"/>
              </a:rPr>
              <a:t>these three countries represent one third of the world rice </a:t>
            </a:r>
            <a:r>
              <a:rPr b="1" dirty="0" i="1" lang="en-US" smtClean="0" sz="2400">
                <a:solidFill>
                  <a:srgbClr val="000000"/>
                </a:solidFill>
                <a:latin charset="0" pitchFamily="34" typeface="Arial"/>
                <a:cs charset="0" pitchFamily="34" typeface="Arial"/>
              </a:rPr>
              <a:t>harvest.</a:t>
            </a:r>
            <a:endParaRPr b="1" dirty="0" i="1" lang="en-US" sz="2400">
              <a:solidFill>
                <a:srgbClr val="000000"/>
              </a:solidFill>
              <a:latin charset="0" pitchFamily="34" typeface="Arial"/>
              <a:cs charset="0" pitchFamily="34" typeface="Arial"/>
            </a:endParaRPr>
          </a:p>
        </p:txBody>
      </p:sp>
    </p:spTree>
    <p:extLst>
      <p:ext uri="{BB962C8B-B14F-4D97-AF65-F5344CB8AC3E}">
        <p14:creationId xmlns:p14="http://schemas.microsoft.com/office/powerpoint/2010/main" val="2317210344"/>
      </p:ext>
    </p:extLst>
  </p:cSld>
  <p:clrMapOvr>
    <a:masterClrMapping/>
  </p:clrMapOvr>
  <p:timing>
    <p:tnLst>
      <p:par>
        <p:cTn dur="indefinite" id="1" nodeType="tmRoot" restart="never">
          <p:childTnLst>
            <p:seq concurrent="1" nextAc="seek">
              <p:cTn dur="indefinite" id="2" nodeType="mainSeq">
                <p:childTnLst>
                  <p:par>
                    <p:cTn fill="hold" id="3">
                      <p:stCondLst>
                        <p:cond delay="indefinite"/>
                        <p:cond delay="0" evt="onBegin">
                          <p:tn val="2"/>
                        </p:cond>
                      </p:stCondLst>
                      <p:childTnLst>
                        <p:par>
                          <p:cTn fill="hold" id="4">
                            <p:stCondLst>
                              <p:cond delay="0"/>
                            </p:stCondLst>
                            <p:childTnLst>
                              <p:par>
                                <p:cTn fill="hold" id="5" nodeType="withEffect" presetClass="entr" presetID="10" presetSubtype="0">
                                  <p:stCondLst>
                                    <p:cond delay="2000"/>
                                  </p:stCondLst>
                                  <p:childTnLst>
                                    <p:set>
                                      <p:cBhvr>
                                        <p:cTn dur="1" fill="hold" id="6">
                                          <p:stCondLst>
                                            <p:cond delay="0"/>
                                          </p:stCondLst>
                                        </p:cTn>
                                        <p:tgtEl>
                                          <p:spTgt spid="8"/>
                                        </p:tgtEl>
                                        <p:attrNameLst>
                                          <p:attrName>style.visibility</p:attrName>
                                        </p:attrNameLst>
                                      </p:cBhvr>
                                      <p:to>
                                        <p:strVal val="visible"/>
                                      </p:to>
                                    </p:set>
                                    <p:animEffect filter="fade" transition="in">
                                      <p:cBhvr>
                                        <p:cTn dur="500" id="7"/>
                                        <p:tgtEl>
                                          <p:spTgt spid="8"/>
                                        </p:tgtEl>
                                      </p:cBhvr>
                                    </p:animEffect>
                                  </p:childTnLst>
                                </p:cTn>
                              </p:par>
                              <p:par>
                                <p:cTn fill="hold" grpId="0" id="8" nodeType="withEffect" presetClass="entr" presetID="10" presetSubtype="0">
                                  <p:stCondLst>
                                    <p:cond delay="2000"/>
                                  </p:stCondLst>
                                  <p:childTnLst>
                                    <p:set>
                                      <p:cBhvr>
                                        <p:cTn dur="1" fill="hold" id="9">
                                          <p:stCondLst>
                                            <p:cond delay="0"/>
                                          </p:stCondLst>
                                        </p:cTn>
                                        <p:tgtEl>
                                          <p:spTgt spid="9"/>
                                        </p:tgtEl>
                                        <p:attrNameLst>
                                          <p:attrName>style.visibility</p:attrName>
                                        </p:attrNameLst>
                                      </p:cBhvr>
                                      <p:to>
                                        <p:strVal val="visible"/>
                                      </p:to>
                                    </p:set>
                                    <p:animEffect filter="fade" transition="in">
                                      <p:cBhvr>
                                        <p:cTn dur="500" id="10"/>
                                        <p:tgtEl>
                                          <p:spTgt spid="9"/>
                                        </p:tgtEl>
                                      </p:cBhvr>
                                    </p:animEffect>
                                  </p:childTnLst>
                                </p:cTn>
                              </p:par>
                              <p:par>
                                <p:cTn fill="hold" grpId="0" id="11" nodeType="withEffect" presetClass="entr" presetID="10" presetSubtype="0">
                                  <p:stCondLst>
                                    <p:cond delay="2000"/>
                                  </p:stCondLst>
                                  <p:childTnLst>
                                    <p:set>
                                      <p:cBhvr>
                                        <p:cTn dur="1" fill="hold" id="12">
                                          <p:stCondLst>
                                            <p:cond delay="0"/>
                                          </p:stCondLst>
                                        </p:cTn>
                                        <p:tgtEl>
                                          <p:spTgt spid="3">
                                            <p:txEl>
                                              <p:pRg end="0" st="0"/>
                                            </p:txEl>
                                          </p:spTgt>
                                        </p:tgtEl>
                                        <p:attrNameLst>
                                          <p:attrName>style.visibility</p:attrName>
                                        </p:attrNameLst>
                                      </p:cBhvr>
                                      <p:to>
                                        <p:strVal val="visible"/>
                                      </p:to>
                                    </p:set>
                                    <p:animEffect filter="fade" transition="in">
                                      <p:cBhvr>
                                        <p:cTn dur="500" id="13"/>
                                        <p:tgtEl>
                                          <p:spTgt spid="3">
                                            <p:txEl>
                                              <p:pRg end="0" st="0"/>
                                            </p:txEl>
                                          </p:spTgt>
                                        </p:tgtEl>
                                      </p:cBhvr>
                                    </p:animEffect>
                                  </p:childTnLst>
                                </p:cTn>
                              </p:par>
                              <p:par>
                                <p:cTn fill="hold" grpId="0" id="14" nodeType="withEffect" presetClass="entr" presetID="10" presetSubtype="0">
                                  <p:stCondLst>
                                    <p:cond delay="2000"/>
                                  </p:stCondLst>
                                  <p:childTnLst>
                                    <p:set>
                                      <p:cBhvr>
                                        <p:cTn dur="1" fill="hold" id="15">
                                          <p:stCondLst>
                                            <p:cond delay="0"/>
                                          </p:stCondLst>
                                        </p:cTn>
                                        <p:tgtEl>
                                          <p:spTgt spid="3">
                                            <p:txEl>
                                              <p:pRg end="1" st="1"/>
                                            </p:txEl>
                                          </p:spTgt>
                                        </p:tgtEl>
                                        <p:attrNameLst>
                                          <p:attrName>style.visibility</p:attrName>
                                        </p:attrNameLst>
                                      </p:cBhvr>
                                      <p:to>
                                        <p:strVal val="visible"/>
                                      </p:to>
                                    </p:set>
                                    <p:animEffect filter="fade" transition="in">
                                      <p:cBhvr>
                                        <p:cTn dur="500" id="16"/>
                                        <p:tgtEl>
                                          <p:spTgt spid="3">
                                            <p:txEl>
                                              <p:pRg end="1" st="1"/>
                                            </p:txEl>
                                          </p:spTgt>
                                        </p:tgtEl>
                                      </p:cBhvr>
                                    </p:animEffect>
                                  </p:childTnLst>
                                </p:cTn>
                              </p:par>
                              <p:par>
                                <p:cTn fill="hold" grpId="0" id="17" nodeType="withEffect" presetClass="entr" presetID="10" presetSubtype="0">
                                  <p:stCondLst>
                                    <p:cond delay="2000"/>
                                  </p:stCondLst>
                                  <p:childTnLst>
                                    <p:set>
                                      <p:cBhvr>
                                        <p:cTn dur="1" fill="hold" id="18">
                                          <p:stCondLst>
                                            <p:cond delay="0"/>
                                          </p:stCondLst>
                                        </p:cTn>
                                        <p:tgtEl>
                                          <p:spTgt spid="3">
                                            <p:txEl>
                                              <p:pRg end="2" st="2"/>
                                            </p:txEl>
                                          </p:spTgt>
                                        </p:tgtEl>
                                        <p:attrNameLst>
                                          <p:attrName>style.visibility</p:attrName>
                                        </p:attrNameLst>
                                      </p:cBhvr>
                                      <p:to>
                                        <p:strVal val="visible"/>
                                      </p:to>
                                    </p:set>
                                    <p:animEffect filter="fade" transition="in">
                                      <p:cBhvr>
                                        <p:cTn dur="500" id="19"/>
                                        <p:tgtEl>
                                          <p:spTgt spid="3">
                                            <p:txEl>
                                              <p:pRg end="2" st="2"/>
                                            </p:txEl>
                                          </p:spTgt>
                                        </p:tgtEl>
                                      </p:cBhvr>
                                    </p:animEffect>
                                  </p:childTnLst>
                                </p:cTn>
                              </p:par>
                              <p:par>
                                <p:cTn fill="hold" grpId="0" id="20" nodeType="withEffect" presetClass="entr" presetID="10" presetSubtype="0">
                                  <p:stCondLst>
                                    <p:cond delay="2000"/>
                                  </p:stCondLst>
                                  <p:childTnLst>
                                    <p:set>
                                      <p:cBhvr>
                                        <p:cTn dur="1" fill="hold" id="21">
                                          <p:stCondLst>
                                            <p:cond delay="0"/>
                                          </p:stCondLst>
                                        </p:cTn>
                                        <p:tgtEl>
                                          <p:spTgt spid="11"/>
                                        </p:tgtEl>
                                        <p:attrNameLst>
                                          <p:attrName>style.visibility</p:attrName>
                                        </p:attrNameLst>
                                      </p:cBhvr>
                                      <p:to>
                                        <p:strVal val="visible"/>
                                      </p:to>
                                    </p:set>
                                    <p:animEffect filter="fade" transition="in">
                                      <p:cBhvr>
                                        <p:cTn dur="500" id="22"/>
                                        <p:tgtEl>
                                          <p:spTgt spid="11"/>
                                        </p:tgtEl>
                                      </p:cBhvr>
                                    </p:animEffect>
                                  </p:childTnLst>
                                </p:cTn>
                              </p:par>
                              <p:par>
                                <p:cTn fill="hold" grpId="0" id="23" nodeType="withEffect" presetClass="entr" presetID="10" presetSubtype="0">
                                  <p:stCondLst>
                                    <p:cond delay="2000"/>
                                  </p:stCondLst>
                                  <p:childTnLst>
                                    <p:set>
                                      <p:cBhvr>
                                        <p:cTn dur="1" fill="hold" id="24">
                                          <p:stCondLst>
                                            <p:cond delay="0"/>
                                          </p:stCondLst>
                                        </p:cTn>
                                        <p:tgtEl>
                                          <p:spTgt spid="12"/>
                                        </p:tgtEl>
                                        <p:attrNameLst>
                                          <p:attrName>style.visibility</p:attrName>
                                        </p:attrNameLst>
                                      </p:cBhvr>
                                      <p:to>
                                        <p:strVal val="visible"/>
                                      </p:to>
                                    </p:set>
                                    <p:animEffect filter="fade" transition="in">
                                      <p:cBhvr>
                                        <p:cTn dur="500" id="25"/>
                                        <p:tgtEl>
                                          <p:spTgt spid="12"/>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12"/>
      <p:bldP build="p" grpId="0" spid="3"/>
      <p:bldP grpId="0" spid="9"/>
      <p:bldP grpId="0" spid="1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000" r="-7000"/>
          </a:stretch>
        </a:blipFill>
        <a:effectLst/>
      </p:bgPr>
    </p:bg>
    <p:spTree>
      <p:nvGrpSpPr>
        <p:cNvPr id="1" name=""/>
        <p:cNvGrpSpPr/>
        <p:nvPr/>
      </p:nvGrpSpPr>
      <p:grpSpPr>
        <a:xfrm>
          <a:off x="0" y="0"/>
          <a:ext cx="0" cy="0"/>
          <a:chOff x="0" y="0"/>
          <a:chExt cx="0" cy="0"/>
        </a:xfrm>
      </p:grpSpPr>
      <p:sp>
        <p:nvSpPr>
          <p:cNvPr id="8" name="Rectangle 4"/>
          <p:cNvSpPr>
            <a:spLocks noChangeArrowheads="1"/>
          </p:cNvSpPr>
          <p:nvPr/>
        </p:nvSpPr>
        <p:spPr bwMode="auto">
          <a:xfrm>
            <a:off x="182880" y="1295402"/>
            <a:ext cx="8778240" cy="4648198"/>
          </a:xfrm>
          <a:prstGeom prst="rect">
            <a:avLst/>
          </a:prstGeom>
          <a:solidFill>
            <a:schemeClr val="bg1">
              <a:alpha val="8980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dirty="0">
              <a:solidFill>
                <a:srgbClr val="000000"/>
              </a:solidFill>
            </a:endParaRPr>
          </a:p>
        </p:txBody>
      </p:sp>
      <p:sp>
        <p:nvSpPr>
          <p:cNvPr id="3" name="Content Placeholder 2"/>
          <p:cNvSpPr>
            <a:spLocks noGrp="1"/>
          </p:cNvSpPr>
          <p:nvPr>
            <p:ph idx="1"/>
          </p:nvPr>
        </p:nvSpPr>
        <p:spPr>
          <a:xfrm>
            <a:off x="762001" y="1524000"/>
            <a:ext cx="7467600" cy="3352800"/>
          </a:xfrm>
        </p:spPr>
        <p:txBody>
          <a:bodyPr>
            <a:normAutofit/>
          </a:bodyPr>
          <a:lstStyle/>
          <a:p>
            <a:pPr>
              <a:spcBef>
                <a:spcPts val="0"/>
              </a:spcBef>
              <a:spcAft>
                <a:spcPts val="1200"/>
              </a:spcAft>
            </a:pPr>
            <a:r>
              <a:rPr lang="en-US" sz="2800" dirty="0" smtClean="0">
                <a:latin typeface="Arial" pitchFamily="34" charset="0"/>
                <a:cs typeface="Arial" pitchFamily="34" charset="0"/>
              </a:rPr>
              <a:t>China’s wheat yields may be </a:t>
            </a:r>
            <a:r>
              <a:rPr lang="en-US" sz="2800" dirty="0">
                <a:latin typeface="Arial" pitchFamily="34" charset="0"/>
                <a:cs typeface="Arial" pitchFamily="34" charset="0"/>
              </a:rPr>
              <a:t>approaching </a:t>
            </a:r>
            <a:r>
              <a:rPr lang="en-US" sz="2800" dirty="0" smtClean="0">
                <a:latin typeface="Arial" pitchFamily="34" charset="0"/>
                <a:cs typeface="Arial" pitchFamily="34" charset="0"/>
              </a:rPr>
              <a:t>a plateau</a:t>
            </a:r>
            <a:r>
              <a:rPr lang="en-US" sz="2800" dirty="0">
                <a:latin typeface="Arial" pitchFamily="34" charset="0"/>
                <a:cs typeface="Arial" pitchFamily="34" charset="0"/>
              </a:rPr>
              <a:t>, as with rice</a:t>
            </a:r>
            <a:endParaRPr lang="en-US" sz="2800" dirty="0" smtClean="0">
              <a:latin typeface="Arial" pitchFamily="34" charset="0"/>
              <a:cs typeface="Arial" pitchFamily="34" charset="0"/>
            </a:endParaRPr>
          </a:p>
          <a:p>
            <a:pPr>
              <a:spcBef>
                <a:spcPts val="0"/>
              </a:spcBef>
              <a:spcAft>
                <a:spcPts val="1200"/>
              </a:spcAft>
            </a:pPr>
            <a:r>
              <a:rPr lang="en-US" sz="2800" dirty="0" smtClean="0">
                <a:latin typeface="Arial" pitchFamily="34" charset="0"/>
                <a:cs typeface="Arial"/>
              </a:rPr>
              <a:t>With rising temperatures, farmers everywhere face new climate constraints even as they approach biological limits</a:t>
            </a:r>
            <a:endParaRPr lang="en-US" sz="2800" dirty="0" smtClean="0">
              <a:latin typeface="Arial" pitchFamily="34" charset="0"/>
              <a:cs typeface="Arial" pitchFamily="34" charset="0"/>
            </a:endParaRPr>
          </a:p>
        </p:txBody>
      </p:sp>
      <p:sp>
        <p:nvSpPr>
          <p:cNvPr id="4" name="Rectangle 2"/>
          <p:cNvSpPr>
            <a:spLocks noGrp="1" noChangeArrowheads="1"/>
          </p:cNvSpPr>
          <p:nvPr>
            <p:ph type="title"/>
          </p:nvPr>
        </p:nvSpPr>
        <p:spPr>
          <a:xfrm>
            <a:off x="457200" y="155448"/>
            <a:ext cx="8229600" cy="1143000"/>
          </a:xfrm>
        </p:spPr>
        <p:txBody>
          <a:bodyPr>
            <a:normAutofit/>
          </a:bodyPr>
          <a:lstStyle/>
          <a:p>
            <a:pPr eaLnBrk="1" hangingPunct="1"/>
            <a:r>
              <a:rPr lang="en-US" sz="3600" dirty="0" smtClean="0">
                <a:latin typeface="Arial" pitchFamily="34" charset="0"/>
                <a:cs typeface="Arial" pitchFamily="34" charset="0"/>
              </a:rPr>
              <a:t>Where Else Will Grain Yields Stall?</a:t>
            </a:r>
          </a:p>
        </p:txBody>
      </p:sp>
      <p:sp>
        <p:nvSpPr>
          <p:cNvPr id="5" name="Line 11"/>
          <p:cNvSpPr>
            <a:spLocks noChangeShapeType="1"/>
          </p:cNvSpPr>
          <p:nvPr/>
        </p:nvSpPr>
        <p:spPr bwMode="auto">
          <a:xfrm>
            <a:off x="594360" y="1069848"/>
            <a:ext cx="854964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10" name="Text Box 6"/>
          <p:cNvSpPr txBox="1">
            <a:spLocks noChangeArrowheads="1"/>
          </p:cNvSpPr>
          <p:nvPr/>
        </p:nvSpPr>
        <p:spPr bwMode="auto">
          <a:xfrm>
            <a:off x="764381" y="4572000"/>
            <a:ext cx="761523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fontAlgn="base">
              <a:spcBef>
                <a:spcPct val="20000"/>
              </a:spcBef>
              <a:spcAft>
                <a:spcPct val="0"/>
              </a:spcAft>
            </a:pPr>
            <a:r>
              <a:rPr lang="en-US" sz="2400" b="1" i="1" dirty="0" smtClean="0">
                <a:solidFill>
                  <a:srgbClr val="000000"/>
                </a:solidFill>
                <a:latin typeface="Arial" pitchFamily="34" charset="0"/>
                <a:cs typeface="Arial" pitchFamily="34" charset="0"/>
              </a:rPr>
              <a:t>Thus far, rice </a:t>
            </a:r>
            <a:r>
              <a:rPr lang="en-US" sz="2400" b="1" i="1" dirty="0">
                <a:solidFill>
                  <a:srgbClr val="000000"/>
                </a:solidFill>
                <a:latin typeface="Arial" pitchFamily="34" charset="0"/>
                <a:cs typeface="Arial" pitchFamily="34" charset="0"/>
              </a:rPr>
              <a:t>or wheat yields have </a:t>
            </a:r>
            <a:r>
              <a:rPr lang="en-US" sz="2400" b="1" i="1" dirty="0" smtClean="0">
                <a:solidFill>
                  <a:srgbClr val="000000"/>
                </a:solidFill>
                <a:latin typeface="Arial" pitchFamily="34" charset="0"/>
                <a:cs typeface="Arial" pitchFamily="34" charset="0"/>
              </a:rPr>
              <a:t>plateaued only in </a:t>
            </a:r>
            <a:r>
              <a:rPr lang="en-US" sz="2400" b="1" i="1" dirty="0">
                <a:solidFill>
                  <a:srgbClr val="000000"/>
                </a:solidFill>
                <a:latin typeface="Arial" pitchFamily="34" charset="0"/>
                <a:cs typeface="Arial" pitchFamily="34" charset="0"/>
              </a:rPr>
              <a:t>medium-sized </a:t>
            </a:r>
            <a:r>
              <a:rPr lang="en-US" sz="2400" b="1" i="1" dirty="0" smtClean="0">
                <a:solidFill>
                  <a:srgbClr val="000000"/>
                </a:solidFill>
                <a:latin typeface="Arial" pitchFamily="34" charset="0"/>
                <a:cs typeface="Arial" pitchFamily="34" charset="0"/>
              </a:rPr>
              <a:t>countries. </a:t>
            </a:r>
            <a:r>
              <a:rPr lang="en-US" sz="2400" b="1" i="1" dirty="0">
                <a:solidFill>
                  <a:srgbClr val="000000"/>
                </a:solidFill>
                <a:latin typeface="Arial" pitchFamily="34" charset="0"/>
                <a:cs typeface="Arial" pitchFamily="34" charset="0"/>
              </a:rPr>
              <a:t>What happens when grain yields plateau in some of the larger </a:t>
            </a:r>
            <a:r>
              <a:rPr lang="en-US" sz="2400" b="1" i="1" dirty="0" smtClean="0">
                <a:solidFill>
                  <a:srgbClr val="000000"/>
                </a:solidFill>
                <a:latin typeface="Arial" pitchFamily="34" charset="0"/>
                <a:cs typeface="Arial" pitchFamily="34" charset="0"/>
              </a:rPr>
              <a:t>ones?</a:t>
            </a:r>
            <a:endParaRPr lang="en-US" sz="2400" b="1" i="1" dirty="0">
              <a:solidFill>
                <a:srgbClr val="000000"/>
              </a:solidFill>
              <a:latin typeface="Arial" pitchFamily="34" charset="0"/>
              <a:cs typeface="Arial" pitchFamily="34" charset="0"/>
            </a:endParaRPr>
          </a:p>
        </p:txBody>
      </p:sp>
      <p:sp>
        <p:nvSpPr>
          <p:cNvPr id="9" name="Text Box 18"/>
          <p:cNvSpPr txBox="1">
            <a:spLocks noChangeArrowheads="1"/>
          </p:cNvSpPr>
          <p:nvPr/>
        </p:nvSpPr>
        <p:spPr bwMode="auto">
          <a:xfrm>
            <a:off x="6650038" y="6627813"/>
            <a:ext cx="249396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sz="900" i="1" dirty="0" smtClean="0">
                <a:solidFill>
                  <a:schemeClr val="bg1"/>
                </a:solidFill>
              </a:rPr>
              <a:t>Photo Credit: iStockPhoto </a:t>
            </a:r>
            <a:r>
              <a:rPr lang="en-US" sz="900" i="1" dirty="0">
                <a:solidFill>
                  <a:schemeClr val="bg1"/>
                </a:solidFill>
              </a:rPr>
              <a:t>/ Dave Hughes</a:t>
            </a:r>
          </a:p>
        </p:txBody>
      </p:sp>
    </p:spTree>
    <p:extLst>
      <p:ext uri="{BB962C8B-B14F-4D97-AF65-F5344CB8AC3E}">
        <p14:creationId xmlns:p14="http://schemas.microsoft.com/office/powerpoint/2010/main" val="3553839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20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20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build="p"/>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2590800"/>
            <a:ext cx="8763000" cy="1143000"/>
          </a:xfrm>
          <a:solidFill>
            <a:schemeClr val="bg1">
              <a:alpha val="90000"/>
            </a:schemeClr>
          </a:solidFill>
        </p:spPr>
        <p:txBody>
          <a:bodyPr>
            <a:normAutofit fontScale="90000"/>
          </a:bodyPr>
          <a:lstStyle/>
          <a:p>
            <a:r>
              <a:rPr lang="en-US" sz="3600" dirty="0" smtClean="0">
                <a:solidFill>
                  <a:schemeClr val="tx1">
                    <a:lumMod val="50000"/>
                    <a:lumOff val="50000"/>
                  </a:schemeClr>
                </a:solidFill>
              </a:rPr>
              <a:t>Chapter 8</a:t>
            </a:r>
            <a:r>
              <a:rPr lang="en-US" dirty="0" smtClean="0"/>
              <a:t/>
            </a:r>
            <a:br>
              <a:rPr lang="en-US" dirty="0" smtClean="0"/>
            </a:br>
            <a:r>
              <a:rPr lang="en-US" sz="4000" dirty="0" smtClean="0"/>
              <a:t>Rising Temperatures, Rising Food Prices</a:t>
            </a:r>
            <a:endParaRPr lang="en-US" sz="4000" dirty="0"/>
          </a:p>
        </p:txBody>
      </p:sp>
      <p:sp>
        <p:nvSpPr>
          <p:cNvPr id="4" name="Text Box 11"/>
          <p:cNvSpPr txBox="1">
            <a:spLocks noChangeArrowheads="1"/>
          </p:cNvSpPr>
          <p:nvPr/>
        </p:nvSpPr>
        <p:spPr bwMode="auto">
          <a:xfrm>
            <a:off x="6934200" y="6551613"/>
            <a:ext cx="249396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00" i="1" dirty="0">
                <a:solidFill>
                  <a:schemeClr val="bg1"/>
                </a:solidFill>
              </a:rPr>
              <a:t>Photo Credit: iStockPhoto / jansmarc</a:t>
            </a:r>
          </a:p>
        </p:txBody>
      </p:sp>
    </p:spTree>
    <p:extLst>
      <p:ext uri="{BB962C8B-B14F-4D97-AF65-F5344CB8AC3E}">
        <p14:creationId xmlns:p14="http://schemas.microsoft.com/office/powerpoint/2010/main" val="2013413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angle 4"/>
          <p:cNvSpPr>
            <a:spLocks noChangeArrowheads="1"/>
          </p:cNvSpPr>
          <p:nvPr/>
        </p:nvSpPr>
        <p:spPr bwMode="auto">
          <a:xfrm>
            <a:off x="182880" y="1295402"/>
            <a:ext cx="8778240" cy="5195886"/>
          </a:xfrm>
          <a:prstGeom prst="rect">
            <a:avLst/>
          </a:prstGeom>
          <a:solidFill>
            <a:schemeClr val="bg1">
              <a:alpha val="8980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dirty="0">
              <a:solidFill>
                <a:srgbClr val="000000"/>
              </a:solidFill>
            </a:endParaRPr>
          </a:p>
        </p:txBody>
      </p:sp>
      <p:sp>
        <p:nvSpPr>
          <p:cNvPr id="360451" name="Rectangle 3"/>
          <p:cNvSpPr>
            <a:spLocks noGrp="1" noChangeArrowheads="1"/>
          </p:cNvSpPr>
          <p:nvPr>
            <p:ph type="title" idx="4294967295"/>
          </p:nvPr>
        </p:nvSpPr>
        <p:spPr>
          <a:xfrm>
            <a:off x="457200" y="155448"/>
            <a:ext cx="8229600" cy="1114425"/>
          </a:xfrm>
        </p:spPr>
        <p:txBody>
          <a:bodyPr>
            <a:noAutofit/>
          </a:bodyPr>
          <a:lstStyle/>
          <a:p>
            <a:r>
              <a:rPr lang="en-US" dirty="0" smtClean="0">
                <a:solidFill>
                  <a:schemeClr val="bg1"/>
                </a:solidFill>
              </a:rPr>
              <a:t>Climate Disruption</a:t>
            </a:r>
          </a:p>
        </p:txBody>
      </p:sp>
      <p:sp>
        <p:nvSpPr>
          <p:cNvPr id="449541" name="Rectangle 5"/>
          <p:cNvSpPr>
            <a:spLocks noGrp="1" noChangeArrowheads="1"/>
          </p:cNvSpPr>
          <p:nvPr>
            <p:ph type="body" idx="4294967295"/>
          </p:nvPr>
        </p:nvSpPr>
        <p:spPr>
          <a:xfrm>
            <a:off x="228600" y="1447799"/>
            <a:ext cx="4038600" cy="4038600"/>
          </a:xfrm>
          <a:noFill/>
        </p:spPr>
        <p:txBody>
          <a:bodyPr tIns="182880">
            <a:normAutofit/>
          </a:bodyPr>
          <a:lstStyle/>
          <a:p>
            <a:pPr>
              <a:spcBef>
                <a:spcPct val="30000"/>
              </a:spcBef>
            </a:pPr>
            <a:r>
              <a:rPr lang="en-US" sz="2800" dirty="0"/>
              <a:t>The massive burning of fossil fuels is increasing the level of carbon dioxide (CO</a:t>
            </a:r>
            <a:r>
              <a:rPr lang="en-US" sz="2800" baseline="-25000" dirty="0"/>
              <a:t>2</a:t>
            </a:r>
            <a:r>
              <a:rPr lang="en-US" sz="2800" dirty="0"/>
              <a:t>) </a:t>
            </a:r>
            <a:r>
              <a:rPr lang="en-US" sz="2800" dirty="0" smtClean="0"/>
              <a:t>in </a:t>
            </a:r>
            <a:r>
              <a:rPr lang="en-US" sz="2800" dirty="0"/>
              <a:t>the atmosphere, raising the earth’s temperature and disrupting </a:t>
            </a:r>
            <a:r>
              <a:rPr lang="en-US" sz="2800" dirty="0" smtClean="0"/>
              <a:t>climate</a:t>
            </a:r>
            <a:endParaRPr lang="en-US" sz="2800" dirty="0"/>
          </a:p>
        </p:txBody>
      </p:sp>
      <p:sp>
        <p:nvSpPr>
          <p:cNvPr id="360454" name="Line 6"/>
          <p:cNvSpPr>
            <a:spLocks noChangeShapeType="1"/>
          </p:cNvSpPr>
          <p:nvPr/>
        </p:nvSpPr>
        <p:spPr bwMode="auto">
          <a:xfrm>
            <a:off x="594360" y="1069848"/>
            <a:ext cx="8549640"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360455" name="Text Box 7"/>
          <p:cNvSpPr txBox="1">
            <a:spLocks noChangeArrowheads="1"/>
          </p:cNvSpPr>
          <p:nvPr/>
        </p:nvSpPr>
        <p:spPr bwMode="auto">
          <a:xfrm>
            <a:off x="7086600" y="6553200"/>
            <a:ext cx="221773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00" i="1" dirty="0">
                <a:solidFill>
                  <a:srgbClr val="FFFFFF"/>
                </a:solidFill>
              </a:rPr>
              <a:t>Photo Credit: Yann Arthus-Bertrand</a:t>
            </a:r>
          </a:p>
        </p:txBody>
      </p:sp>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9102" y="1524000"/>
            <a:ext cx="4674549" cy="4038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191001" y="1447800"/>
            <a:ext cx="4750750" cy="584775"/>
          </a:xfrm>
          <a:prstGeom prst="rect">
            <a:avLst/>
          </a:prstGeom>
          <a:noFill/>
        </p:spPr>
        <p:txBody>
          <a:bodyPr wrap="square" rtlCol="0">
            <a:spAutoFit/>
          </a:bodyPr>
          <a:lstStyle/>
          <a:p>
            <a:pPr algn="ctr"/>
            <a:r>
              <a:rPr lang="en-US" sz="1600" b="1" dirty="0"/>
              <a:t>Average Global Temperature and Atmospheric Carbon Dioxide Concentrations, </a:t>
            </a:r>
            <a:r>
              <a:rPr lang="en-US" sz="1600" b="1" dirty="0" smtClean="0"/>
              <a:t>1880-2012</a:t>
            </a:r>
            <a:endParaRPr lang="en-US" sz="1600" b="1" dirty="0"/>
          </a:p>
        </p:txBody>
      </p:sp>
    </p:spTree>
    <p:extLst>
      <p:ext uri="{BB962C8B-B14F-4D97-AF65-F5344CB8AC3E}">
        <p14:creationId xmlns:p14="http://schemas.microsoft.com/office/powerpoint/2010/main" val="14353981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449541"/>
                                        </p:tgtEl>
                                        <p:attrNameLst>
                                          <p:attrName>style.visibility</p:attrName>
                                        </p:attrNameLst>
                                      </p:cBhvr>
                                      <p:to>
                                        <p:strVal val="visible"/>
                                      </p:to>
                                    </p:set>
                                    <p:animEffect transition="in" filter="fade">
                                      <p:cBhvr>
                                        <p:cTn id="7" dur="500"/>
                                        <p:tgtEl>
                                          <p:spTgt spid="449541"/>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2000"/>
                                  </p:stCondLst>
                                  <p:childTnLst>
                                    <p:set>
                                      <p:cBhvr>
                                        <p:cTn id="12" dur="1" fill="hold">
                                          <p:stCondLst>
                                            <p:cond delay="0"/>
                                          </p:stCondLst>
                                        </p:cTn>
                                        <p:tgtEl>
                                          <p:spTgt spid="1031"/>
                                        </p:tgtEl>
                                        <p:attrNameLst>
                                          <p:attrName>style.visibility</p:attrName>
                                        </p:attrNameLst>
                                      </p:cBhvr>
                                      <p:to>
                                        <p:strVal val="visible"/>
                                      </p:to>
                                    </p:set>
                                    <p:animEffect transition="in" filter="fade">
                                      <p:cBhvr>
                                        <p:cTn id="13" dur="500"/>
                                        <p:tgtEl>
                                          <p:spTgt spid="1031"/>
                                        </p:tgtEl>
                                      </p:cBhvr>
                                    </p:animEffect>
                                  </p:childTnLst>
                                </p:cTn>
                              </p:par>
                              <p:par>
                                <p:cTn id="14" presetID="10" presetClass="entr" presetSubtype="0" fill="hold" grpId="0" nodeType="withEffect">
                                  <p:stCondLst>
                                    <p:cond delay="20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49541" grpId="0"/>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4"/>
          <p:cNvSpPr>
            <a:spLocks noChangeArrowheads="1"/>
          </p:cNvSpPr>
          <p:nvPr/>
        </p:nvSpPr>
        <p:spPr bwMode="auto">
          <a:xfrm>
            <a:off x="182880" y="1295402"/>
            <a:ext cx="8778240" cy="5345664"/>
          </a:xfrm>
          <a:prstGeom prst="rect">
            <a:avLst/>
          </a:prstGeom>
          <a:solidFill>
            <a:schemeClr val="bg1">
              <a:alpha val="8980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dirty="0">
              <a:solidFill>
                <a:srgbClr val="000000"/>
              </a:solidFill>
            </a:endParaRPr>
          </a:p>
        </p:txBody>
      </p:sp>
      <p:sp>
        <p:nvSpPr>
          <p:cNvPr id="196611" name="Rectangle 3"/>
          <p:cNvSpPr>
            <a:spLocks noGrp="1" noChangeArrowheads="1"/>
          </p:cNvSpPr>
          <p:nvPr>
            <p:ph type="title" idx="4294967295"/>
          </p:nvPr>
        </p:nvSpPr>
        <p:spPr>
          <a:xfrm>
            <a:off x="457200" y="155448"/>
            <a:ext cx="8229600" cy="1143000"/>
          </a:xfrm>
        </p:spPr>
        <p:txBody>
          <a:bodyPr/>
          <a:lstStyle/>
          <a:p>
            <a:r>
              <a:rPr lang="en-US" sz="4000" dirty="0" smtClean="0">
                <a:solidFill>
                  <a:schemeClr val="bg1"/>
                </a:solidFill>
              </a:rPr>
              <a:t>Higher Temperatures, Lower Yields</a:t>
            </a:r>
          </a:p>
        </p:txBody>
      </p:sp>
      <p:sp>
        <p:nvSpPr>
          <p:cNvPr id="353285" name="Rectangle 5"/>
          <p:cNvSpPr>
            <a:spLocks noGrp="1" noChangeArrowheads="1"/>
          </p:cNvSpPr>
          <p:nvPr>
            <p:ph type="body" idx="4294967295"/>
          </p:nvPr>
        </p:nvSpPr>
        <p:spPr>
          <a:xfrm>
            <a:off x="533400" y="1285166"/>
            <a:ext cx="8077200" cy="4772025"/>
          </a:xfrm>
          <a:noFill/>
        </p:spPr>
        <p:txBody>
          <a:bodyPr tIns="274320"/>
          <a:lstStyle/>
          <a:p>
            <a:pPr>
              <a:spcBef>
                <a:spcPct val="30000"/>
              </a:spcBef>
            </a:pPr>
            <a:r>
              <a:rPr lang="en-US" sz="2600" dirty="0" smtClean="0"/>
              <a:t>The Intergovernmental Panel on Climate Change projects earth’s average temperature will rise up to 6.4</a:t>
            </a:r>
            <a:r>
              <a:rPr lang="en-US" sz="2600" dirty="0" smtClean="0">
                <a:cs typeface="Arial" charset="0"/>
              </a:rPr>
              <a:t>°C</a:t>
            </a:r>
            <a:r>
              <a:rPr lang="en-US" sz="2600" dirty="0" smtClean="0"/>
              <a:t> (11.5</a:t>
            </a:r>
            <a:r>
              <a:rPr lang="en-US" sz="2600" dirty="0" smtClean="0">
                <a:cs typeface="Arial" charset="0"/>
              </a:rPr>
              <a:t>°F</a:t>
            </a:r>
            <a:r>
              <a:rPr lang="en-US" sz="2600" dirty="0" smtClean="0"/>
              <a:t>) during this century </a:t>
            </a:r>
          </a:p>
          <a:p>
            <a:pPr>
              <a:lnSpc>
                <a:spcPct val="80000"/>
              </a:lnSpc>
              <a:spcBef>
                <a:spcPct val="30000"/>
              </a:spcBef>
            </a:pPr>
            <a:endParaRPr lang="en-US" sz="2600" dirty="0" smtClean="0"/>
          </a:p>
          <a:p>
            <a:pPr>
              <a:spcBef>
                <a:spcPct val="30000"/>
              </a:spcBef>
            </a:pPr>
            <a:r>
              <a:rPr lang="en-US" sz="2600" dirty="0" smtClean="0"/>
              <a:t>Current trajectory is already outpacing projections </a:t>
            </a:r>
          </a:p>
          <a:p>
            <a:pPr>
              <a:lnSpc>
                <a:spcPct val="80000"/>
              </a:lnSpc>
              <a:spcBef>
                <a:spcPct val="30000"/>
              </a:spcBef>
            </a:pPr>
            <a:endParaRPr lang="en-US" sz="2600" dirty="0" smtClean="0"/>
          </a:p>
          <a:p>
            <a:pPr>
              <a:spcBef>
                <a:spcPct val="30000"/>
              </a:spcBef>
            </a:pPr>
            <a:r>
              <a:rPr lang="en-US" sz="2600" dirty="0" smtClean="0"/>
              <a:t>For </a:t>
            </a:r>
            <a:r>
              <a:rPr lang="en-US" sz="2600" dirty="0"/>
              <a:t>every 1°C rise in temperature above the optimum during the growing season, yields of wheat, rice, and corn can be expected to drop </a:t>
            </a:r>
            <a:r>
              <a:rPr lang="en-US" sz="2600" dirty="0" smtClean="0"/>
              <a:t>10%</a:t>
            </a:r>
          </a:p>
          <a:p>
            <a:pPr>
              <a:lnSpc>
                <a:spcPct val="80000"/>
              </a:lnSpc>
              <a:spcBef>
                <a:spcPct val="30000"/>
              </a:spcBef>
            </a:pPr>
            <a:endParaRPr lang="en-US" sz="2400" dirty="0"/>
          </a:p>
          <a:p>
            <a:pPr>
              <a:lnSpc>
                <a:spcPct val="80000"/>
              </a:lnSpc>
              <a:spcBef>
                <a:spcPct val="30000"/>
              </a:spcBef>
            </a:pPr>
            <a:endParaRPr lang="en-US" sz="2400" dirty="0"/>
          </a:p>
          <a:p>
            <a:pPr>
              <a:lnSpc>
                <a:spcPct val="80000"/>
              </a:lnSpc>
              <a:buFontTx/>
              <a:buNone/>
            </a:pPr>
            <a:endParaRPr lang="en-US" sz="2000" i="1" dirty="0" smtClean="0"/>
          </a:p>
        </p:txBody>
      </p:sp>
      <p:sp>
        <p:nvSpPr>
          <p:cNvPr id="196614" name="Line 6"/>
          <p:cNvSpPr>
            <a:spLocks noChangeShapeType="1"/>
          </p:cNvSpPr>
          <p:nvPr/>
        </p:nvSpPr>
        <p:spPr bwMode="auto">
          <a:xfrm>
            <a:off x="594360" y="1069848"/>
            <a:ext cx="8549640"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dirty="0">
              <a:solidFill>
                <a:srgbClr val="000000"/>
              </a:solidFill>
            </a:endParaRPr>
          </a:p>
        </p:txBody>
      </p:sp>
      <p:sp>
        <p:nvSpPr>
          <p:cNvPr id="196615" name="Text Box 7"/>
          <p:cNvSpPr txBox="1">
            <a:spLocks noChangeArrowheads="1"/>
          </p:cNvSpPr>
          <p:nvPr/>
        </p:nvSpPr>
        <p:spPr bwMode="auto">
          <a:xfrm>
            <a:off x="6650038" y="6629400"/>
            <a:ext cx="249396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base" hangingPunct="1">
              <a:spcBef>
                <a:spcPct val="50000"/>
              </a:spcBef>
              <a:spcAft>
                <a:spcPct val="0"/>
              </a:spcAft>
            </a:pPr>
            <a:r>
              <a:rPr lang="en-US" sz="900" i="1" dirty="0">
                <a:solidFill>
                  <a:srgbClr val="000000"/>
                </a:solidFill>
              </a:rPr>
              <a:t>Photo Credit: iStockPhoto / dra_schwartz</a:t>
            </a:r>
          </a:p>
        </p:txBody>
      </p:sp>
    </p:spTree>
    <p:extLst>
      <p:ext uri="{BB962C8B-B14F-4D97-AF65-F5344CB8AC3E}">
        <p14:creationId xmlns:p14="http://schemas.microsoft.com/office/powerpoint/2010/main" val="26593201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353285"/>
                                        </p:tgtEl>
                                        <p:attrNameLst>
                                          <p:attrName>style.visibility</p:attrName>
                                        </p:attrNameLst>
                                      </p:cBhvr>
                                      <p:to>
                                        <p:strVal val="visible"/>
                                      </p:to>
                                    </p:set>
                                    <p:animEffect transition="in" filter="fade">
                                      <p:cBhvr>
                                        <p:cTn id="7" dur="500"/>
                                        <p:tgtEl>
                                          <p:spTgt spid="353285"/>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53285"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Rectangle 4"/>
          <p:cNvSpPr>
            <a:spLocks noChangeArrowheads="1"/>
          </p:cNvSpPr>
          <p:nvPr/>
        </p:nvSpPr>
        <p:spPr bwMode="auto">
          <a:xfrm>
            <a:off x="182880" y="1295402"/>
            <a:ext cx="8778240" cy="5345664"/>
          </a:xfrm>
          <a:prstGeom prst="rect">
            <a:avLst/>
          </a:prstGeom>
          <a:solidFill>
            <a:schemeClr val="bg1">
              <a:alpha val="8980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dirty="0">
              <a:solidFill>
                <a:srgbClr val="000000"/>
              </a:solidFill>
            </a:endParaRPr>
          </a:p>
        </p:txBody>
      </p:sp>
      <p:sp>
        <p:nvSpPr>
          <p:cNvPr id="2" name="Title 1"/>
          <p:cNvSpPr>
            <a:spLocks noGrp="1"/>
          </p:cNvSpPr>
          <p:nvPr>
            <p:ph type="title"/>
          </p:nvPr>
        </p:nvSpPr>
        <p:spPr>
          <a:xfrm>
            <a:off x="457200" y="155448"/>
            <a:ext cx="8229600" cy="1143000"/>
          </a:xfrm>
        </p:spPr>
        <p:txBody>
          <a:bodyPr>
            <a:normAutofit/>
          </a:bodyPr>
          <a:lstStyle/>
          <a:p>
            <a:r>
              <a:rPr lang="en-US" sz="3800" dirty="0" smtClean="0">
                <a:solidFill>
                  <a:schemeClr val="bg1"/>
                </a:solidFill>
              </a:rPr>
              <a:t>Melting Ice Threatens Food Security</a:t>
            </a:r>
            <a:endParaRPr lang="en-US" sz="3800" dirty="0">
              <a:solidFill>
                <a:schemeClr val="bg1"/>
              </a:solidFill>
            </a:endParaRPr>
          </a:p>
        </p:txBody>
      </p:sp>
      <p:sp>
        <p:nvSpPr>
          <p:cNvPr id="3" name="Content Placeholder 2"/>
          <p:cNvSpPr>
            <a:spLocks noGrp="1"/>
          </p:cNvSpPr>
          <p:nvPr>
            <p:ph idx="1"/>
          </p:nvPr>
        </p:nvSpPr>
        <p:spPr>
          <a:xfrm>
            <a:off x="457200" y="1295400"/>
            <a:ext cx="8229600" cy="5181600"/>
          </a:xfrm>
          <a:noFill/>
        </p:spPr>
        <p:txBody>
          <a:bodyPr tIns="182880">
            <a:normAutofit fontScale="92500" lnSpcReduction="10000"/>
          </a:bodyPr>
          <a:lstStyle/>
          <a:p>
            <a:r>
              <a:rPr lang="en-US" sz="2800" dirty="0" smtClean="0"/>
              <a:t>Mountain glaciers are “reservoirs” for many rivers that are a source of irrigation water</a:t>
            </a:r>
          </a:p>
          <a:p>
            <a:pPr lvl="1"/>
            <a:r>
              <a:rPr lang="en-US" dirty="0" smtClean="0"/>
              <a:t>As glaciers disappear, farmers lose this steady source of water</a:t>
            </a:r>
          </a:p>
          <a:p>
            <a:pPr marL="0" indent="0">
              <a:buNone/>
            </a:pPr>
            <a:endParaRPr lang="en-US" sz="2800" dirty="0" smtClean="0"/>
          </a:p>
          <a:p>
            <a:r>
              <a:rPr lang="en-US" sz="2800" dirty="0" smtClean="0"/>
              <a:t>Ice resting on land that melts and runs-off into the oceans raises sea level, threatening rice-growing river deltas</a:t>
            </a:r>
          </a:p>
          <a:p>
            <a:pPr lvl="1"/>
            <a:r>
              <a:rPr lang="en-US" dirty="0" smtClean="0"/>
              <a:t>If the Greenland ice sheet completely melted, sea levels would rise 23 feet</a:t>
            </a:r>
          </a:p>
          <a:p>
            <a:pPr lvl="1"/>
            <a:r>
              <a:rPr lang="en-US" dirty="0"/>
              <a:t>Just a rise of </a:t>
            </a:r>
            <a:r>
              <a:rPr lang="en-US" dirty="0" smtClean="0"/>
              <a:t>3 feet would </a:t>
            </a:r>
            <a:r>
              <a:rPr lang="en-US" dirty="0"/>
              <a:t>inundate half the riceland in </a:t>
            </a:r>
            <a:r>
              <a:rPr lang="en-US" dirty="0" smtClean="0"/>
              <a:t>Bangladesh</a:t>
            </a:r>
            <a:endParaRPr lang="en-US" dirty="0"/>
          </a:p>
        </p:txBody>
      </p:sp>
      <p:sp>
        <p:nvSpPr>
          <p:cNvPr id="5" name="Line 6"/>
          <p:cNvSpPr>
            <a:spLocks noChangeShapeType="1"/>
          </p:cNvSpPr>
          <p:nvPr/>
        </p:nvSpPr>
        <p:spPr bwMode="auto">
          <a:xfrm>
            <a:off x="594360" y="1069848"/>
            <a:ext cx="8549640"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dirty="0">
              <a:solidFill>
                <a:srgbClr val="000000"/>
              </a:solidFill>
            </a:endParaRPr>
          </a:p>
        </p:txBody>
      </p:sp>
      <p:sp>
        <p:nvSpPr>
          <p:cNvPr id="6" name="Text Box 10"/>
          <p:cNvSpPr txBox="1">
            <a:spLocks noChangeArrowheads="1"/>
          </p:cNvSpPr>
          <p:nvPr/>
        </p:nvSpPr>
        <p:spPr bwMode="auto">
          <a:xfrm>
            <a:off x="6926263" y="6605588"/>
            <a:ext cx="221773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00" i="1" dirty="0"/>
              <a:t>Photo Credit: iStockPhoto / jgareri</a:t>
            </a:r>
          </a:p>
        </p:txBody>
      </p:sp>
    </p:spTree>
    <p:extLst>
      <p:ext uri="{BB962C8B-B14F-4D97-AF65-F5344CB8AC3E}">
        <p14:creationId xmlns:p14="http://schemas.microsoft.com/office/powerpoint/2010/main" val="2720295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200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grpId="0" nodeType="withEffect">
                                  <p:stCondLst>
                                    <p:cond delay="200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grpId="0" nodeType="withEffect">
                                  <p:stCondLst>
                                    <p:cond delay="200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par>
                                <p:cTn id="20" presetID="10" presetClass="entr" presetSubtype="0" fill="hold" grpId="0" nodeType="withEffect">
                                  <p:stCondLst>
                                    <p:cond delay="20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build="p"/>
    </p:bldLst>
  </p:timing>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600200"/>
            <a:ext cx="8610600" cy="4953000"/>
          </a:xfrm>
        </p:spPr>
        <p:txBody>
          <a:bodyPr>
            <a:normAutofit/>
          </a:bodyPr>
          <a:lstStyle/>
          <a:p>
            <a:r>
              <a:rPr dirty="0" lang="en-US" smtClean="0" sz="2400">
                <a:latin charset="0" pitchFamily="34" typeface="Arial"/>
                <a:cs charset="0" pitchFamily="34" typeface="Arial"/>
              </a:rPr>
              <a:t>2007-08: Grain and soybean prices more than doubled, leading to food </a:t>
            </a:r>
            <a:r>
              <a:rPr dirty="0" lang="en-US" sz="2400">
                <a:latin charset="0" pitchFamily="34" typeface="Arial"/>
                <a:cs charset="0" pitchFamily="34" typeface="Arial"/>
              </a:rPr>
              <a:t>riots and unrest in some 60 countries</a:t>
            </a:r>
            <a:endParaRPr dirty="0" lang="en-US" smtClean="0" sz="2400">
              <a:latin charset="0" pitchFamily="34" typeface="Arial"/>
              <a:cs charset="0" pitchFamily="34" typeface="Arial"/>
            </a:endParaRPr>
          </a:p>
          <a:p>
            <a:r>
              <a:rPr dirty="0" lang="en-US" smtClean="0" sz="2400">
                <a:latin charset="0" pitchFamily="34" typeface="Arial"/>
                <a:cs charset="0" pitchFamily="34" typeface="Arial"/>
              </a:rPr>
              <a:t>Prices eased somewhat with global recession</a:t>
            </a:r>
          </a:p>
          <a:p>
            <a:r>
              <a:rPr dirty="0" lang="en-US" smtClean="0" sz="2400">
                <a:latin charset="0" pitchFamily="34" typeface="Arial"/>
                <a:cs charset="0" pitchFamily="34" typeface="Arial"/>
              </a:rPr>
              <a:t>2010-11: Another price spike helped fuel the Arab Spring</a:t>
            </a:r>
          </a:p>
          <a:p>
            <a:r>
              <a:rPr dirty="0" lang="en-US" smtClean="0" sz="2400">
                <a:latin charset="0" pitchFamily="34" typeface="Arial"/>
                <a:cs charset="0" pitchFamily="34" typeface="Arial"/>
              </a:rPr>
              <a:t>2012: Prices again approaching or setting records</a:t>
            </a:r>
          </a:p>
        </p:txBody>
      </p:sp>
      <p:sp>
        <p:nvSpPr>
          <p:cNvPr id="4" name="Rectangle 2"/>
          <p:cNvSpPr>
            <a:spLocks noChangeArrowheads="1" noGrp="1"/>
          </p:cNvSpPr>
          <p:nvPr>
            <p:ph type="title"/>
          </p:nvPr>
        </p:nvSpPr>
        <p:spPr>
          <a:xfrm>
            <a:off x="457200" y="155448"/>
            <a:ext cx="8229600" cy="1143000"/>
          </a:xfrm>
        </p:spPr>
        <p:txBody>
          <a:bodyPr/>
          <a:lstStyle/>
          <a:p>
            <a:pPr eaLnBrk="1" hangingPunct="1"/>
            <a:r>
              <a:rPr dirty="0" lang="en-US" smtClean="0" sz="4000">
                <a:latin charset="0" pitchFamily="34" typeface="Arial"/>
                <a:cs charset="0" pitchFamily="34" typeface="Arial"/>
              </a:rPr>
              <a:t>An Era of Rising Food Prices</a:t>
            </a:r>
          </a:p>
        </p:txBody>
      </p:sp>
      <p:sp>
        <p:nvSpPr>
          <p:cNvPr id="5" name="Line 11"/>
          <p:cNvSpPr>
            <a:spLocks noChangeShapeType="1"/>
          </p:cNvSpPr>
          <p:nvPr/>
        </p:nvSpPr>
        <p:spPr bwMode="auto">
          <a:xfrm>
            <a:off x="594360" y="1069848"/>
            <a:ext cx="854964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dirty="0" lang="en-US">
              <a:solidFill>
                <a:prstClr val="black"/>
              </a:solidFill>
            </a:endParaRPr>
          </a:p>
        </p:txBody>
      </p:sp>
      <p:pic>
        <p:nvPicPr>
          <p:cNvPr id="6" name="Picture 2"/>
          <p:cNvPicPr>
            <a:picLocks noChangeArrowheads="1" noChangeAspect="1"/>
          </p:cNvPicPr>
          <p:nvPr/>
        </p:nvPicPr>
        <p:blipFill rotWithShape="1">
          <a:blip cstate="print" r:embed="rId3">
            <a:extLst>
              <a:ext uri="{28A0092B-C50C-407E-A947-70E740481C1C}">
                <a14:useLocalDpi xmlns:a14="http://schemas.microsoft.com/office/drawing/2010/main" val="0"/>
              </a:ext>
            </a:extLst>
          </a:blip>
          <a:srcRect b="1" r="1"/>
          <a:stretch/>
        </p:blipFill>
        <p:spPr bwMode="auto">
          <a:xfrm>
            <a:off x="533400" y="4576467"/>
            <a:ext cx="2710181" cy="19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pic>
      <p:pic>
        <p:nvPicPr>
          <p:cNvPr id="7" name="Picture 2"/>
          <p:cNvPicPr>
            <a:picLocks noChangeArrowheads="1" noChangeAspect="1"/>
          </p:cNvPicPr>
          <p:nvPr/>
        </p:nvPicPr>
        <p:blipFill rotWithShape="1">
          <a:blip cstate="print" r:embed="rId4">
            <a:extLst>
              <a:ext uri="{28A0092B-C50C-407E-A947-70E740481C1C}">
                <a14:useLocalDpi xmlns:a14="http://schemas.microsoft.com/office/drawing/2010/main" val="0"/>
              </a:ext>
            </a:extLst>
          </a:blip>
          <a:srcRect r="79"/>
          <a:stretch/>
        </p:blipFill>
        <p:spPr bwMode="auto">
          <a:xfrm>
            <a:off x="3352800" y="4576467"/>
            <a:ext cx="2600641" cy="19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pic>
      <p:sp>
        <p:nvSpPr>
          <p:cNvPr id="9" name="TextBox 8"/>
          <p:cNvSpPr txBox="1"/>
          <p:nvPr/>
        </p:nvSpPr>
        <p:spPr>
          <a:xfrm>
            <a:off x="838200" y="4268690"/>
            <a:ext cx="1905000" cy="307777"/>
          </a:xfrm>
          <a:prstGeom prst="rect">
            <a:avLst/>
          </a:prstGeom>
          <a:noFill/>
        </p:spPr>
        <p:txBody>
          <a:bodyPr rtlCol="0" wrap="square">
            <a:spAutoFit/>
          </a:bodyPr>
          <a:lstStyle/>
          <a:p>
            <a:r>
              <a:rPr dirty="0" i="1" lang="en-US" sz="1400">
                <a:solidFill>
                  <a:prstClr val="black"/>
                </a:solidFill>
                <a:latin charset="0" pitchFamily="34" typeface="Arial"/>
                <a:cs charset="0" pitchFamily="34" typeface="Arial"/>
              </a:rPr>
              <a:t>Corn Futures Prices</a:t>
            </a:r>
          </a:p>
        </p:txBody>
      </p:sp>
      <p:sp>
        <p:nvSpPr>
          <p:cNvPr id="10" name="TextBox 9"/>
          <p:cNvSpPr txBox="1"/>
          <p:nvPr/>
        </p:nvSpPr>
        <p:spPr>
          <a:xfrm>
            <a:off x="3505200" y="4275513"/>
            <a:ext cx="1905000" cy="307777"/>
          </a:xfrm>
          <a:prstGeom prst="rect">
            <a:avLst/>
          </a:prstGeom>
          <a:noFill/>
        </p:spPr>
        <p:txBody>
          <a:bodyPr rtlCol="0" wrap="square">
            <a:spAutoFit/>
          </a:bodyPr>
          <a:lstStyle/>
          <a:p>
            <a:r>
              <a:rPr dirty="0" i="1" lang="en-US" smtClean="0" sz="1400">
                <a:solidFill>
                  <a:prstClr val="black"/>
                </a:solidFill>
                <a:latin charset="0" pitchFamily="34" typeface="Arial"/>
                <a:cs charset="0" pitchFamily="34" typeface="Arial"/>
              </a:rPr>
              <a:t>Wheat </a:t>
            </a:r>
            <a:r>
              <a:rPr dirty="0" i="1" lang="en-US" sz="1400">
                <a:solidFill>
                  <a:prstClr val="black"/>
                </a:solidFill>
                <a:latin charset="0" pitchFamily="34" typeface="Arial"/>
                <a:cs charset="0" pitchFamily="34" typeface="Arial"/>
              </a:rPr>
              <a:t>Futures Prices</a:t>
            </a:r>
          </a:p>
        </p:txBody>
      </p:sp>
      <p:sp>
        <p:nvSpPr>
          <p:cNvPr id="11" name="TextBox 10"/>
          <p:cNvSpPr txBox="1"/>
          <p:nvPr/>
        </p:nvSpPr>
        <p:spPr>
          <a:xfrm>
            <a:off x="6333162" y="4267200"/>
            <a:ext cx="2209800" cy="307777"/>
          </a:xfrm>
          <a:prstGeom prst="rect">
            <a:avLst/>
          </a:prstGeom>
          <a:noFill/>
        </p:spPr>
        <p:txBody>
          <a:bodyPr rtlCol="0" wrap="square">
            <a:spAutoFit/>
          </a:bodyPr>
          <a:lstStyle/>
          <a:p>
            <a:r>
              <a:rPr dirty="0" i="1" lang="en-US" smtClean="0" sz="1400">
                <a:solidFill>
                  <a:prstClr val="black"/>
                </a:solidFill>
                <a:latin charset="0" pitchFamily="34" typeface="Arial"/>
                <a:cs charset="0" pitchFamily="34" typeface="Arial"/>
              </a:rPr>
              <a:t>Soybean </a:t>
            </a:r>
            <a:r>
              <a:rPr dirty="0" i="1" lang="en-US" sz="1400">
                <a:solidFill>
                  <a:prstClr val="black"/>
                </a:solidFill>
                <a:latin charset="0" pitchFamily="34" typeface="Arial"/>
                <a:cs charset="0" pitchFamily="34" typeface="Arial"/>
              </a:rPr>
              <a:t>Futures Prices</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3921" y="4556760"/>
            <a:ext cx="2651961" cy="1920240"/>
          </a:xfrm>
          <a:prstGeom prst="rect">
            <a:avLst/>
          </a:prstGeom>
        </p:spPr>
      </p:pic>
      <p:sp>
        <p:nvSpPr>
          <p:cNvPr id="12" name="TextBox 11"/>
          <p:cNvSpPr txBox="1"/>
          <p:nvPr/>
        </p:nvSpPr>
        <p:spPr>
          <a:xfrm>
            <a:off x="7391400" y="6581001"/>
            <a:ext cx="1600200" cy="230832"/>
          </a:xfrm>
          <a:prstGeom prst="rect">
            <a:avLst/>
          </a:prstGeom>
          <a:noFill/>
        </p:spPr>
        <p:txBody>
          <a:bodyPr rtlCol="0" wrap="square">
            <a:spAutoFit/>
          </a:bodyPr>
          <a:lstStyle/>
          <a:p>
            <a:r>
              <a:rPr dirty="0" i="1" lang="en-US" sz="900">
                <a:solidFill>
                  <a:prstClr val="black"/>
                </a:solidFill>
                <a:latin charset="0" pitchFamily="34" typeface="Arial"/>
                <a:cs charset="0" pitchFamily="34" typeface="Arial"/>
              </a:rPr>
              <a:t>S</a:t>
            </a:r>
            <a:r>
              <a:rPr dirty="0" i="1" lang="en-US" smtClean="0" sz="900">
                <a:solidFill>
                  <a:prstClr val="black"/>
                </a:solidFill>
                <a:latin charset="0" pitchFamily="34" typeface="Arial"/>
                <a:cs charset="0" pitchFamily="34" typeface="Arial"/>
              </a:rPr>
              <a:t>ource: CME Group</a:t>
            </a:r>
            <a:endParaRPr dirty="0" i="1" lang="en-US" sz="900">
              <a:solidFill>
                <a:prstClr val="black"/>
              </a:solidFill>
              <a:latin charset="0" pitchFamily="34" typeface="Arial"/>
              <a:cs charset="0" pitchFamily="34" typeface="Arial"/>
            </a:endParaRPr>
          </a:p>
        </p:txBody>
      </p:sp>
    </p:spTree>
    <p:extLst>
      <p:ext uri="{BB962C8B-B14F-4D97-AF65-F5344CB8AC3E}">
        <p14:creationId xmlns:p14="http://schemas.microsoft.com/office/powerpoint/2010/main" val="233553929"/>
      </p:ext>
    </p:extLst>
  </p:cSld>
  <p:clrMapOvr>
    <a:masterClrMapping/>
  </p:clrMapOvr>
  <p:timing>
    <p:tnLst>
      <p:par>
        <p:cTn dur="indefinite" id="1" nodeType="tmRoot" restart="never"/>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8" name="Rectangle 4"/>
          <p:cNvSpPr>
            <a:spLocks noChangeArrowheads="1"/>
          </p:cNvSpPr>
          <p:nvPr/>
        </p:nvSpPr>
        <p:spPr bwMode="auto">
          <a:xfrm>
            <a:off x="182880" y="1295402"/>
            <a:ext cx="8778240" cy="5345664"/>
          </a:xfrm>
          <a:prstGeom prst="rect">
            <a:avLst/>
          </a:prstGeom>
          <a:solidFill>
            <a:schemeClr val="bg1">
              <a:alpha val="8980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dirty="0">
              <a:solidFill>
                <a:srgbClr val="000000"/>
              </a:solidFill>
            </a:endParaRPr>
          </a:p>
        </p:txBody>
      </p:sp>
      <p:sp>
        <p:nvSpPr>
          <p:cNvPr id="2" name="Title 1"/>
          <p:cNvSpPr>
            <a:spLocks noGrp="1"/>
          </p:cNvSpPr>
          <p:nvPr>
            <p:ph type="title"/>
          </p:nvPr>
        </p:nvSpPr>
        <p:spPr/>
        <p:txBody>
          <a:bodyPr/>
          <a:lstStyle/>
          <a:p>
            <a:r>
              <a:rPr lang="en-US" dirty="0" smtClean="0">
                <a:solidFill>
                  <a:schemeClr val="bg1"/>
                </a:solidFill>
              </a:rPr>
              <a:t>No More “Normal”</a:t>
            </a:r>
            <a:endParaRPr lang="en-US" dirty="0">
              <a:solidFill>
                <a:schemeClr val="bg1"/>
              </a:solidFill>
            </a:endParaRPr>
          </a:p>
        </p:txBody>
      </p:sp>
      <p:sp>
        <p:nvSpPr>
          <p:cNvPr id="3" name="Content Placeholder 2"/>
          <p:cNvSpPr>
            <a:spLocks noGrp="1"/>
          </p:cNvSpPr>
          <p:nvPr>
            <p:ph idx="1"/>
          </p:nvPr>
        </p:nvSpPr>
        <p:spPr>
          <a:xfrm>
            <a:off x="457200" y="1371600"/>
            <a:ext cx="8229600" cy="4274403"/>
          </a:xfrm>
          <a:noFill/>
        </p:spPr>
        <p:txBody>
          <a:bodyPr tIns="182880">
            <a:normAutofit fontScale="85000" lnSpcReduction="10000"/>
          </a:bodyPr>
          <a:lstStyle/>
          <a:p>
            <a:r>
              <a:rPr lang="en-US" dirty="0" smtClean="0"/>
              <a:t>In the past, extreme weather events were anomalies and farmers could expect a return to normal conditions by the next harvest</a:t>
            </a:r>
          </a:p>
          <a:p>
            <a:r>
              <a:rPr lang="en-US" dirty="0" smtClean="0"/>
              <a:t>But with rising temperatures and changing climate, there is no normal to return to</a:t>
            </a:r>
          </a:p>
          <a:p>
            <a:r>
              <a:rPr lang="en-US" dirty="0" smtClean="0"/>
              <a:t>The 11,000 year period of relative climate stability in which agriculture developed is over</a:t>
            </a:r>
          </a:p>
          <a:p>
            <a:r>
              <a:rPr lang="en-US" dirty="0" smtClean="0"/>
              <a:t>Increasing world grain stocks to ~110 days of consumption is one way to create a buffer against extreme weather</a:t>
            </a:r>
          </a:p>
          <a:p>
            <a:endParaRPr lang="en-US" dirty="0"/>
          </a:p>
        </p:txBody>
      </p:sp>
      <p:sp>
        <p:nvSpPr>
          <p:cNvPr id="5" name="Text Box 11"/>
          <p:cNvSpPr txBox="1">
            <a:spLocks noChangeArrowheads="1"/>
          </p:cNvSpPr>
          <p:nvPr/>
        </p:nvSpPr>
        <p:spPr bwMode="auto">
          <a:xfrm>
            <a:off x="457200" y="5646003"/>
            <a:ext cx="8229600" cy="830997"/>
          </a:xfrm>
          <a:prstGeom prst="rect">
            <a:avLst/>
          </a:prstGeom>
          <a:noFill/>
          <a:ln>
            <a:noFill/>
          </a:ln>
          <a:effectLst/>
          <a:extLst/>
        </p:spPr>
        <p:txBody>
          <a:bodyPr wrap="square">
            <a:spAutoFit/>
          </a:bodyPr>
          <a:lstStyle/>
          <a:p>
            <a:r>
              <a:rPr lang="en-US" sz="2400" b="1" i="1" dirty="0" smtClean="0">
                <a:solidFill>
                  <a:srgbClr val="000000"/>
                </a:solidFill>
              </a:rPr>
              <a:t>With </a:t>
            </a:r>
            <a:r>
              <a:rPr lang="en-US" sz="2400" b="1" i="1" dirty="0">
                <a:solidFill>
                  <a:srgbClr val="000000"/>
                </a:solidFill>
              </a:rPr>
              <a:t>each passing year, the agricultural system is becoming more out of sync with the climate system.</a:t>
            </a:r>
          </a:p>
        </p:txBody>
      </p:sp>
      <p:sp>
        <p:nvSpPr>
          <p:cNvPr id="6" name="Line 6"/>
          <p:cNvSpPr>
            <a:spLocks noChangeShapeType="1"/>
          </p:cNvSpPr>
          <p:nvPr/>
        </p:nvSpPr>
        <p:spPr bwMode="auto">
          <a:xfrm>
            <a:off x="594360" y="1069848"/>
            <a:ext cx="8549640"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7" name="Text Box 11"/>
          <p:cNvSpPr txBox="1">
            <a:spLocks noChangeArrowheads="1"/>
          </p:cNvSpPr>
          <p:nvPr/>
        </p:nvSpPr>
        <p:spPr bwMode="auto">
          <a:xfrm>
            <a:off x="7031038" y="6629400"/>
            <a:ext cx="249396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00" i="1" dirty="0">
                <a:solidFill>
                  <a:schemeClr val="bg1"/>
                </a:solidFill>
              </a:rPr>
              <a:t>Photo Credit: USDA/Jack Dykinga</a:t>
            </a:r>
          </a:p>
        </p:txBody>
      </p:sp>
    </p:spTree>
    <p:extLst>
      <p:ext uri="{BB962C8B-B14F-4D97-AF65-F5344CB8AC3E}">
        <p14:creationId xmlns:p14="http://schemas.microsoft.com/office/powerpoint/2010/main" val="2197750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200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par>
                                <p:cTn id="14" presetID="10" presetClass="entr" presetSubtype="0" fill="hold" grpId="0" nodeType="withEffect">
                                  <p:stCondLst>
                                    <p:cond delay="200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par>
                                <p:cTn id="17" presetID="10" presetClass="entr" presetSubtype="0" fill="hold" grpId="0" nodeType="withEffect">
                                  <p:stCondLst>
                                    <p:cond delay="200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par>
                                <p:cTn id="20" presetID="10" presetClass="entr" presetSubtype="0" fill="hold" grpId="0" nodeType="withEffect">
                                  <p:stCondLst>
                                    <p:cond delay="200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uiExpand="1" build="p"/>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5448"/>
            <a:ext cx="8229600" cy="1143000"/>
          </a:xfrm>
        </p:spPr>
        <p:txBody>
          <a:bodyPr>
            <a:normAutofit/>
          </a:bodyPr>
          <a:lstStyle/>
          <a:p>
            <a:r>
              <a:rPr lang="en-US" sz="4000" dirty="0" smtClean="0">
                <a:latin typeface="Arial" pitchFamily="34" charset="0"/>
                <a:cs typeface="Arial" pitchFamily="34" charset="0"/>
              </a:rPr>
              <a:t>2012 Drought Decimates U.S. Corn </a:t>
            </a:r>
            <a:endParaRPr lang="en-US" sz="4000" dirty="0">
              <a:latin typeface="Arial" pitchFamily="34" charset="0"/>
              <a:cs typeface="Arial" pitchFamily="34" charset="0"/>
            </a:endParaRPr>
          </a:p>
        </p:txBody>
      </p:sp>
      <p:pic>
        <p:nvPicPr>
          <p:cNvPr id="4" name="Content Placeholder 3"/>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52400" y="1656080"/>
            <a:ext cx="5334000" cy="3982720"/>
          </a:xfrm>
        </p:spPr>
      </p:pic>
      <p:sp>
        <p:nvSpPr>
          <p:cNvPr id="6" name="Content Placeholder 5"/>
          <p:cNvSpPr>
            <a:spLocks noGrp="1"/>
          </p:cNvSpPr>
          <p:nvPr>
            <p:ph sz="half" idx="2"/>
          </p:nvPr>
        </p:nvSpPr>
        <p:spPr>
          <a:xfrm>
            <a:off x="5257800" y="1295400"/>
            <a:ext cx="3886200" cy="4830763"/>
          </a:xfrm>
        </p:spPr>
        <p:txBody>
          <a:bodyPr>
            <a:normAutofit/>
          </a:bodyPr>
          <a:lstStyle/>
          <a:p>
            <a:pPr>
              <a:spcAft>
                <a:spcPts val="600"/>
              </a:spcAft>
            </a:pPr>
            <a:r>
              <a:rPr lang="en-US" sz="2400" dirty="0" smtClean="0">
                <a:latin typeface="Arial" pitchFamily="34" charset="0"/>
                <a:cs typeface="Arial" pitchFamily="34" charset="0"/>
              </a:rPr>
              <a:t>Hottest July on record in United States</a:t>
            </a:r>
          </a:p>
          <a:p>
            <a:pPr>
              <a:spcAft>
                <a:spcPts val="600"/>
              </a:spcAft>
            </a:pPr>
            <a:r>
              <a:rPr lang="en-US" sz="2400" dirty="0" smtClean="0">
                <a:latin typeface="Arial" pitchFamily="34" charset="0"/>
                <a:cs typeface="Arial" pitchFamily="34" charset="0"/>
              </a:rPr>
              <a:t>Drought covered more than 60% of contiguous United States </a:t>
            </a:r>
          </a:p>
          <a:p>
            <a:pPr>
              <a:spcAft>
                <a:spcPts val="600"/>
              </a:spcAft>
            </a:pPr>
            <a:r>
              <a:rPr lang="en-US" sz="2400" dirty="0" smtClean="0">
                <a:latin typeface="Arial" pitchFamily="34" charset="0"/>
                <a:cs typeface="Arial" pitchFamily="34" charset="0"/>
              </a:rPr>
              <a:t>As </a:t>
            </a:r>
            <a:r>
              <a:rPr lang="en-US" sz="2400" dirty="0">
                <a:latin typeface="Arial" pitchFamily="34" charset="0"/>
                <a:cs typeface="Arial" pitchFamily="34" charset="0"/>
              </a:rPr>
              <a:t>the drought and high temperatures damaged the </a:t>
            </a:r>
            <a:r>
              <a:rPr lang="en-US" sz="2400" dirty="0" smtClean="0">
                <a:latin typeface="Arial" pitchFamily="34" charset="0"/>
                <a:cs typeface="Arial" pitchFamily="34" charset="0"/>
              </a:rPr>
              <a:t>corn and soybean crops, </a:t>
            </a:r>
            <a:r>
              <a:rPr lang="en-US" sz="2400" dirty="0">
                <a:latin typeface="Arial" pitchFamily="34" charset="0"/>
                <a:cs typeface="Arial" pitchFamily="34" charset="0"/>
              </a:rPr>
              <a:t>prices for the </a:t>
            </a:r>
            <a:r>
              <a:rPr lang="en-US" sz="2400" dirty="0" smtClean="0">
                <a:latin typeface="Arial" pitchFamily="34" charset="0"/>
                <a:cs typeface="Arial" pitchFamily="34" charset="0"/>
              </a:rPr>
              <a:t>commodities rose  </a:t>
            </a:r>
            <a:endParaRPr lang="en-US" sz="2400" dirty="0">
              <a:latin typeface="Arial" pitchFamily="34" charset="0"/>
              <a:cs typeface="Arial" pitchFamily="34" charset="0"/>
            </a:endParaRPr>
          </a:p>
          <a:p>
            <a:endParaRPr lang="en-US" sz="2000" dirty="0">
              <a:latin typeface="Arial" pitchFamily="34" charset="0"/>
              <a:cs typeface="Arial" pitchFamily="34" charset="0"/>
            </a:endParaRPr>
          </a:p>
        </p:txBody>
      </p:sp>
      <p:sp>
        <p:nvSpPr>
          <p:cNvPr id="2" name="TextBox 1"/>
          <p:cNvSpPr txBox="1"/>
          <p:nvPr/>
        </p:nvSpPr>
        <p:spPr>
          <a:xfrm>
            <a:off x="1851640" y="5943600"/>
            <a:ext cx="5440720" cy="830997"/>
          </a:xfrm>
          <a:prstGeom prst="rect">
            <a:avLst/>
          </a:prstGeom>
          <a:noFill/>
        </p:spPr>
        <p:txBody>
          <a:bodyPr wrap="none" rtlCol="0">
            <a:spAutoFit/>
          </a:bodyPr>
          <a:lstStyle/>
          <a:p>
            <a:r>
              <a:rPr lang="en-US" sz="2400" b="1" i="1" dirty="0">
                <a:solidFill>
                  <a:prstClr val="black"/>
                </a:solidFill>
                <a:cs typeface="Arial" pitchFamily="34" charset="0"/>
              </a:rPr>
              <a:t>Climate dice are being loaded, </a:t>
            </a:r>
            <a:endParaRPr lang="en-US" sz="2400" b="1" i="1" dirty="0" smtClean="0">
              <a:solidFill>
                <a:prstClr val="black"/>
              </a:solidFill>
              <a:cs typeface="Arial" pitchFamily="34" charset="0"/>
            </a:endParaRPr>
          </a:p>
          <a:p>
            <a:r>
              <a:rPr lang="en-US" sz="2400" b="1" i="1" dirty="0" smtClean="0">
                <a:solidFill>
                  <a:prstClr val="black"/>
                </a:solidFill>
                <a:cs typeface="Arial" pitchFamily="34" charset="0"/>
              </a:rPr>
              <a:t>making </a:t>
            </a:r>
            <a:r>
              <a:rPr lang="en-US" sz="2400" b="1" i="1" dirty="0">
                <a:solidFill>
                  <a:prstClr val="black"/>
                </a:solidFill>
                <a:cs typeface="Arial" pitchFamily="34" charset="0"/>
              </a:rPr>
              <a:t>such extremes more likely</a:t>
            </a:r>
            <a:r>
              <a:rPr lang="en-US" sz="2400" b="1" i="1" dirty="0" smtClean="0">
                <a:solidFill>
                  <a:prstClr val="black"/>
                </a:solidFill>
                <a:cs typeface="Arial" pitchFamily="34" charset="0"/>
              </a:rPr>
              <a:t>.  </a:t>
            </a:r>
            <a:endParaRPr lang="en-US" sz="2400" b="1" i="1" dirty="0">
              <a:solidFill>
                <a:prstClr val="black"/>
              </a:solidFill>
              <a:cs typeface="Arial" pitchFamily="34" charset="0"/>
            </a:endParaRPr>
          </a:p>
        </p:txBody>
      </p:sp>
      <p:sp>
        <p:nvSpPr>
          <p:cNvPr id="7" name="Line 4"/>
          <p:cNvSpPr>
            <a:spLocks noChangeShapeType="1"/>
          </p:cNvSpPr>
          <p:nvPr/>
        </p:nvSpPr>
        <p:spPr bwMode="auto">
          <a:xfrm>
            <a:off x="594360" y="1069848"/>
            <a:ext cx="854964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dirty="0">
              <a:solidFill>
                <a:srgbClr val="000000"/>
              </a:solidFill>
            </a:endParaRPr>
          </a:p>
        </p:txBody>
      </p:sp>
    </p:spTree>
    <p:extLst>
      <p:ext uri="{BB962C8B-B14F-4D97-AF65-F5344CB8AC3E}">
        <p14:creationId xmlns:p14="http://schemas.microsoft.com/office/powerpoint/2010/main" val="362516600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667000"/>
            <a:ext cx="8229600" cy="1143000"/>
          </a:xfrm>
          <a:solidFill>
            <a:schemeClr val="bg1">
              <a:alpha val="90000"/>
            </a:schemeClr>
          </a:solidFill>
        </p:spPr>
        <p:txBody>
          <a:bodyPr>
            <a:normAutofit fontScale="90000"/>
          </a:bodyPr>
          <a:lstStyle/>
          <a:p>
            <a:r>
              <a:rPr lang="en-US" sz="3600" dirty="0" smtClean="0">
                <a:solidFill>
                  <a:schemeClr val="bg2"/>
                </a:solidFill>
              </a:rPr>
              <a:t>Chapter 9</a:t>
            </a:r>
            <a:r>
              <a:rPr lang="en-US" dirty="0" smtClean="0"/>
              <a:t/>
            </a:r>
            <a:br>
              <a:rPr lang="en-US" dirty="0" smtClean="0"/>
            </a:br>
            <a:r>
              <a:rPr lang="en-US" dirty="0" smtClean="0">
                <a:solidFill>
                  <a:schemeClr val="tx1"/>
                </a:solidFill>
              </a:rPr>
              <a:t>China and the Soybean Challenge</a:t>
            </a:r>
            <a:endParaRPr lang="en-US" dirty="0">
              <a:solidFill>
                <a:schemeClr val="tx1"/>
              </a:solidFill>
            </a:endParaRPr>
          </a:p>
        </p:txBody>
      </p:sp>
      <p:sp>
        <p:nvSpPr>
          <p:cNvPr id="4" name="Text Box 8"/>
          <p:cNvSpPr txBox="1">
            <a:spLocks noChangeArrowheads="1"/>
          </p:cNvSpPr>
          <p:nvPr/>
        </p:nvSpPr>
        <p:spPr bwMode="auto">
          <a:xfrm>
            <a:off x="6926263" y="6600585"/>
            <a:ext cx="221773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00" i="1" dirty="0">
                <a:solidFill>
                  <a:prstClr val="white"/>
                </a:solidFill>
              </a:rPr>
              <a:t>Photo Credit: Yann Arthus-Bertrand</a:t>
            </a:r>
          </a:p>
        </p:txBody>
      </p:sp>
    </p:spTree>
    <p:extLst>
      <p:ext uri="{BB962C8B-B14F-4D97-AF65-F5344CB8AC3E}">
        <p14:creationId xmlns:p14="http://schemas.microsoft.com/office/powerpoint/2010/main" val="3538775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50000"/>
          </a:stretch>
        </a:blipFill>
        <a:effectLst/>
      </p:bgPr>
    </p:bg>
    <p:spTree>
      <p:nvGrpSpPr>
        <p:cNvPr id="1" name=""/>
        <p:cNvGrpSpPr/>
        <p:nvPr/>
      </p:nvGrpSpPr>
      <p:grpSpPr>
        <a:xfrm>
          <a:off x="0" y="0"/>
          <a:ext cx="0" cy="0"/>
          <a:chOff x="0" y="0"/>
          <a:chExt cx="0" cy="0"/>
        </a:xfrm>
      </p:grpSpPr>
      <p:sp>
        <p:nvSpPr>
          <p:cNvPr id="11" name="Rectangle 4"/>
          <p:cNvSpPr>
            <a:spLocks noChangeArrowheads="1"/>
          </p:cNvSpPr>
          <p:nvPr/>
        </p:nvSpPr>
        <p:spPr bwMode="auto">
          <a:xfrm>
            <a:off x="182880" y="1295402"/>
            <a:ext cx="8778240" cy="5345664"/>
          </a:xfrm>
          <a:prstGeom prst="rect">
            <a:avLst/>
          </a:prstGeom>
          <a:solidFill>
            <a:schemeClr val="bg1">
              <a:alpha val="8980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dirty="0">
              <a:solidFill>
                <a:srgbClr val="000000"/>
              </a:solidFill>
            </a:endParaRPr>
          </a:p>
        </p:txBody>
      </p:sp>
      <p:sp>
        <p:nvSpPr>
          <p:cNvPr id="2" name="Title 1"/>
          <p:cNvSpPr>
            <a:spLocks noGrp="1"/>
          </p:cNvSpPr>
          <p:nvPr>
            <p:ph type="title"/>
          </p:nvPr>
        </p:nvSpPr>
        <p:spPr/>
        <p:txBody>
          <a:bodyPr/>
          <a:lstStyle/>
          <a:p>
            <a:r>
              <a:rPr lang="en-US" dirty="0" smtClean="0">
                <a:solidFill>
                  <a:schemeClr val="bg1"/>
                </a:solidFill>
                <a:latin typeface="Arial" pitchFamily="34" charset="0"/>
                <a:cs typeface="Arial" pitchFamily="34" charset="0"/>
              </a:rPr>
              <a:t>Soybeans Rise to Prominence</a:t>
            </a:r>
            <a:endParaRPr lang="en-US" dirty="0">
              <a:solidFill>
                <a:schemeClr val="bg1"/>
              </a:solidFill>
              <a:latin typeface="Arial" pitchFamily="34" charset="0"/>
              <a:cs typeface="Arial" pitchFamily="34" charset="0"/>
            </a:endParaRPr>
          </a:p>
        </p:txBody>
      </p:sp>
      <p:sp>
        <p:nvSpPr>
          <p:cNvPr id="8" name="Line 6"/>
          <p:cNvSpPr>
            <a:spLocks noChangeShapeType="1"/>
          </p:cNvSpPr>
          <p:nvPr/>
        </p:nvSpPr>
        <p:spPr bwMode="auto">
          <a:xfrm>
            <a:off x="594360" y="1069848"/>
            <a:ext cx="8549640"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10" name="Content Placeholder 2"/>
          <p:cNvSpPr txBox="1">
            <a:spLocks/>
          </p:cNvSpPr>
          <p:nvPr/>
        </p:nvSpPr>
        <p:spPr>
          <a:xfrm>
            <a:off x="4953000" y="1371600"/>
            <a:ext cx="3810000" cy="164006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sz="2000" dirty="0">
              <a:solidFill>
                <a:prstClr val="black"/>
              </a:solidFill>
            </a:endParaRPr>
          </a:p>
        </p:txBody>
      </p:sp>
      <p:sp>
        <p:nvSpPr>
          <p:cNvPr id="12" name="Text Box 8"/>
          <p:cNvSpPr txBox="1">
            <a:spLocks noChangeArrowheads="1"/>
          </p:cNvSpPr>
          <p:nvPr/>
        </p:nvSpPr>
        <p:spPr bwMode="auto">
          <a:xfrm>
            <a:off x="6926263" y="6605588"/>
            <a:ext cx="221773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00" i="1" dirty="0">
                <a:solidFill>
                  <a:prstClr val="white"/>
                </a:solidFill>
              </a:rPr>
              <a:t>Photo Credit: </a:t>
            </a:r>
            <a:r>
              <a:rPr lang="en-US" sz="900" i="1" dirty="0" smtClean="0">
                <a:solidFill>
                  <a:prstClr val="white"/>
                </a:solidFill>
              </a:rPr>
              <a:t>USDA/ Scott Bauer</a:t>
            </a:r>
            <a:endParaRPr lang="en-US" sz="900" i="1" dirty="0">
              <a:solidFill>
                <a:prstClr val="white"/>
              </a:solidFill>
            </a:endParaRPr>
          </a:p>
        </p:txBody>
      </p:sp>
      <p:sp>
        <p:nvSpPr>
          <p:cNvPr id="15" name="Content Placeholder 2"/>
          <p:cNvSpPr txBox="1">
            <a:spLocks/>
          </p:cNvSpPr>
          <p:nvPr/>
        </p:nvSpPr>
        <p:spPr>
          <a:xfrm>
            <a:off x="152400" y="1447800"/>
            <a:ext cx="4191000" cy="5029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600"/>
              </a:spcAft>
            </a:pPr>
            <a:r>
              <a:rPr lang="en-US" sz="2400" dirty="0" smtClean="0">
                <a:solidFill>
                  <a:prstClr val="black"/>
                </a:solidFill>
                <a:latin typeface="Arial" pitchFamily="34" charset="0"/>
                <a:cs typeface="Arial" pitchFamily="34" charset="0"/>
              </a:rPr>
              <a:t>Soybeans </a:t>
            </a:r>
            <a:r>
              <a:rPr lang="en-US" sz="2400" dirty="0">
                <a:solidFill>
                  <a:prstClr val="black"/>
                </a:solidFill>
                <a:latin typeface="Arial" pitchFamily="34" charset="0"/>
                <a:cs typeface="Arial" pitchFamily="34" charset="0"/>
              </a:rPr>
              <a:t>originated in China 3,000 years </a:t>
            </a:r>
            <a:r>
              <a:rPr lang="en-US" sz="2400" dirty="0" smtClean="0">
                <a:solidFill>
                  <a:prstClr val="black"/>
                </a:solidFill>
                <a:latin typeface="Arial" pitchFamily="34" charset="0"/>
                <a:cs typeface="Arial" pitchFamily="34" charset="0"/>
              </a:rPr>
              <a:t>ago</a:t>
            </a:r>
          </a:p>
          <a:p>
            <a:pPr>
              <a:spcAft>
                <a:spcPts val="600"/>
              </a:spcAft>
            </a:pPr>
            <a:r>
              <a:rPr lang="en-US" sz="2400" dirty="0">
                <a:solidFill>
                  <a:prstClr val="black"/>
                </a:solidFill>
                <a:latin typeface="Arial" pitchFamily="34" charset="0"/>
                <a:cs typeface="Arial" pitchFamily="34" charset="0"/>
              </a:rPr>
              <a:t>Since 1930, soybean meal has been mixed into livestock feed as a source of high-quality </a:t>
            </a:r>
            <a:r>
              <a:rPr lang="en-US" sz="2400" dirty="0" smtClean="0">
                <a:solidFill>
                  <a:prstClr val="black"/>
                </a:solidFill>
                <a:latin typeface="Arial" pitchFamily="34" charset="0"/>
                <a:cs typeface="Arial" pitchFamily="34" charset="0"/>
              </a:rPr>
              <a:t>protein</a:t>
            </a:r>
          </a:p>
          <a:p>
            <a:pPr>
              <a:spcAft>
                <a:spcPts val="600"/>
              </a:spcAft>
            </a:pPr>
            <a:r>
              <a:rPr lang="en-US" sz="2400" dirty="0" smtClean="0">
                <a:solidFill>
                  <a:prstClr val="black"/>
                </a:solidFill>
                <a:latin typeface="Arial" pitchFamily="34" charset="0"/>
                <a:cs typeface="Arial" pitchFamily="34" charset="0"/>
              </a:rPr>
              <a:t>Today</a:t>
            </a:r>
            <a:r>
              <a:rPr lang="en-US" sz="2400" dirty="0">
                <a:solidFill>
                  <a:prstClr val="black"/>
                </a:solidFill>
                <a:latin typeface="Arial" pitchFamily="34" charset="0"/>
                <a:cs typeface="Arial" pitchFamily="34" charset="0"/>
              </a:rPr>
              <a:t>, the United States, Brazil, and Argentina combined account for over four fifths </a:t>
            </a:r>
            <a:r>
              <a:rPr lang="en-US" sz="2400" dirty="0" smtClean="0">
                <a:solidFill>
                  <a:prstClr val="black"/>
                </a:solidFill>
                <a:latin typeface="Arial" pitchFamily="34" charset="0"/>
                <a:cs typeface="Arial" pitchFamily="34" charset="0"/>
              </a:rPr>
              <a:t>of the </a:t>
            </a:r>
            <a:r>
              <a:rPr lang="en-US" sz="2400" dirty="0">
                <a:solidFill>
                  <a:prstClr val="black"/>
                </a:solidFill>
                <a:latin typeface="Arial" pitchFamily="34" charset="0"/>
                <a:cs typeface="Arial" pitchFamily="34" charset="0"/>
              </a:rPr>
              <a:t>total world </a:t>
            </a:r>
            <a:r>
              <a:rPr lang="en-US" sz="2400" dirty="0" smtClean="0">
                <a:solidFill>
                  <a:prstClr val="black"/>
                </a:solidFill>
                <a:latin typeface="Arial" pitchFamily="34" charset="0"/>
                <a:cs typeface="Arial" pitchFamily="34" charset="0"/>
              </a:rPr>
              <a:t>production of nearly </a:t>
            </a:r>
            <a:r>
              <a:rPr lang="en-US" sz="2400" dirty="0">
                <a:solidFill>
                  <a:prstClr val="black"/>
                </a:solidFill>
                <a:latin typeface="Arial" pitchFamily="34" charset="0"/>
                <a:cs typeface="Arial" pitchFamily="34" charset="0"/>
              </a:rPr>
              <a:t>250 million </a:t>
            </a:r>
            <a:r>
              <a:rPr lang="en-US" sz="2400" dirty="0" smtClean="0">
                <a:solidFill>
                  <a:prstClr val="black"/>
                </a:solidFill>
                <a:latin typeface="Arial" pitchFamily="34" charset="0"/>
                <a:cs typeface="Arial" pitchFamily="34" charset="0"/>
              </a:rPr>
              <a:t>tons</a:t>
            </a:r>
            <a:endParaRPr lang="en-US" sz="2400" dirty="0">
              <a:solidFill>
                <a:prstClr val="black"/>
              </a:solidFill>
              <a:latin typeface="Arial" pitchFamily="34" charset="0"/>
              <a:cs typeface="Arial" pitchFamily="34" charset="0"/>
            </a:endParaRPr>
          </a:p>
        </p:txBody>
      </p:sp>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5836" y="1676399"/>
            <a:ext cx="4661790" cy="3931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801819" y="1853077"/>
            <a:ext cx="3896581" cy="338554"/>
          </a:xfrm>
          <a:prstGeom prst="rect">
            <a:avLst/>
          </a:prstGeom>
        </p:spPr>
        <p:txBody>
          <a:bodyPr wrap="none">
            <a:spAutoFit/>
          </a:bodyPr>
          <a:lstStyle/>
          <a:p>
            <a:pPr algn="ctr">
              <a:defRPr sz="1400" b="0" i="0" u="none" strike="noStrike" kern="1200" baseline="0">
                <a:solidFill>
                  <a:sysClr val="windowText" lastClr="000000"/>
                </a:solidFill>
                <a:latin typeface="+mn-lt"/>
                <a:ea typeface="+mn-ea"/>
                <a:cs typeface="+mn-cs"/>
              </a:defRPr>
            </a:pPr>
            <a:r>
              <a:rPr lang="en-US" sz="1600" b="1" dirty="0">
                <a:solidFill>
                  <a:sysClr val="windowText" lastClr="000000"/>
                </a:solidFill>
                <a:latin typeface="Arial" pitchFamily="34" charset="0"/>
                <a:cs typeface="Arial" pitchFamily="34" charset="0"/>
              </a:rPr>
              <a:t>World Soybean Production, 1950-2011</a:t>
            </a:r>
          </a:p>
        </p:txBody>
      </p:sp>
    </p:spTree>
    <p:extLst>
      <p:ext uri="{BB962C8B-B14F-4D97-AF65-F5344CB8AC3E}">
        <p14:creationId xmlns:p14="http://schemas.microsoft.com/office/powerpoint/2010/main" val="807120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nodePh="1">
                                  <p:stCondLst>
                                    <p:cond delay="2000"/>
                                  </p:stCondLst>
                                  <p:endCondLst>
                                    <p:cond evt="begin" delay="0">
                                      <p:tn val="8"/>
                                    </p:cond>
                                  </p:end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20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200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grpId="0" nodeType="withEffect">
                                  <p:stCondLst>
                                    <p:cond delay="200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p:bldP spid="15" grpId="0"/>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0"/>
          </a:stretch>
        </a:blipFill>
        <a:effectLst/>
      </p:bgPr>
    </p:bg>
    <p:spTree>
      <p:nvGrpSpPr>
        <p:cNvPr id="1" name=""/>
        <p:cNvGrpSpPr/>
        <p:nvPr/>
      </p:nvGrpSpPr>
      <p:grpSpPr>
        <a:xfrm>
          <a:off x="0" y="0"/>
          <a:ext cx="0" cy="0"/>
          <a:chOff x="0" y="0"/>
          <a:chExt cx="0" cy="0"/>
        </a:xfrm>
      </p:grpSpPr>
      <p:sp>
        <p:nvSpPr>
          <p:cNvPr id="11" name="Rectangle 4"/>
          <p:cNvSpPr>
            <a:spLocks noChangeArrowheads="1"/>
          </p:cNvSpPr>
          <p:nvPr/>
        </p:nvSpPr>
        <p:spPr bwMode="auto">
          <a:xfrm>
            <a:off x="182880" y="1295402"/>
            <a:ext cx="8778240" cy="5345664"/>
          </a:xfrm>
          <a:prstGeom prst="rect">
            <a:avLst/>
          </a:prstGeom>
          <a:solidFill>
            <a:schemeClr val="bg1">
              <a:alpha val="8980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dirty="0">
              <a:solidFill>
                <a:srgbClr val="000000"/>
              </a:solidFill>
            </a:endParaRPr>
          </a:p>
        </p:txBody>
      </p:sp>
      <p:sp>
        <p:nvSpPr>
          <p:cNvPr id="2" name="Title 1"/>
          <p:cNvSpPr>
            <a:spLocks noGrp="1"/>
          </p:cNvSpPr>
          <p:nvPr>
            <p:ph type="title"/>
          </p:nvPr>
        </p:nvSpPr>
        <p:spPr/>
        <p:txBody>
          <a:bodyPr/>
          <a:lstStyle/>
          <a:p>
            <a:r>
              <a:rPr lang="en-US" dirty="0" smtClean="0">
                <a:solidFill>
                  <a:schemeClr val="bg1"/>
                </a:solidFill>
                <a:latin typeface="Arial" pitchFamily="34" charset="0"/>
                <a:cs typeface="Arial" pitchFamily="34" charset="0"/>
              </a:rPr>
              <a:t>China Dominates Demand</a:t>
            </a:r>
            <a:endParaRPr lang="en-US"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152400" y="1219200"/>
            <a:ext cx="4337321" cy="4495800"/>
          </a:xfrm>
        </p:spPr>
        <p:txBody>
          <a:bodyPr>
            <a:normAutofit fontScale="92500" lnSpcReduction="20000"/>
          </a:bodyPr>
          <a:lstStyle/>
          <a:p>
            <a:pPr marL="0" indent="0">
              <a:buNone/>
            </a:pPr>
            <a:endParaRPr lang="en-US" sz="2000" dirty="0" smtClean="0">
              <a:latin typeface="Arial" pitchFamily="34" charset="0"/>
              <a:cs typeface="Arial" pitchFamily="34" charset="0"/>
            </a:endParaRPr>
          </a:p>
          <a:p>
            <a:r>
              <a:rPr lang="en-US" sz="2600" dirty="0" smtClean="0">
                <a:latin typeface="Arial" pitchFamily="34" charset="0"/>
                <a:cs typeface="Arial" pitchFamily="34" charset="0"/>
              </a:rPr>
              <a:t>In 2008, China surpassed the United States as the leading soybean consumer</a:t>
            </a:r>
          </a:p>
          <a:p>
            <a:endParaRPr lang="en-US" sz="2600" dirty="0">
              <a:latin typeface="Arial" pitchFamily="34" charset="0"/>
              <a:cs typeface="Arial" pitchFamily="34" charset="0"/>
            </a:endParaRPr>
          </a:p>
          <a:p>
            <a:r>
              <a:rPr lang="en-US" sz="2600" dirty="0" smtClean="0">
                <a:latin typeface="Arial" pitchFamily="34" charset="0"/>
                <a:cs typeface="Arial" pitchFamily="34" charset="0"/>
              </a:rPr>
              <a:t>500 </a:t>
            </a:r>
            <a:r>
              <a:rPr lang="en-US" sz="2600" dirty="0">
                <a:latin typeface="Arial" pitchFamily="34" charset="0"/>
                <a:cs typeface="Arial" pitchFamily="34" charset="0"/>
              </a:rPr>
              <a:t>million pigs – half the world total – live in China, eating soybean meal mixed with grain</a:t>
            </a:r>
          </a:p>
          <a:p>
            <a:endParaRPr lang="en-US" sz="2600" dirty="0" smtClean="0">
              <a:latin typeface="Arial" pitchFamily="34" charset="0"/>
              <a:cs typeface="Arial" pitchFamily="34" charset="0"/>
            </a:endParaRPr>
          </a:p>
          <a:p>
            <a:r>
              <a:rPr lang="en-US" sz="2600" dirty="0" smtClean="0">
                <a:latin typeface="Arial" pitchFamily="34" charset="0"/>
                <a:cs typeface="Arial" pitchFamily="34" charset="0"/>
              </a:rPr>
              <a:t>China currently imports 60% of all soybeans traded internationally</a:t>
            </a:r>
          </a:p>
          <a:p>
            <a:pPr marL="0" indent="0">
              <a:buNone/>
            </a:pPr>
            <a:endParaRPr lang="en-US" sz="1800" dirty="0" smtClean="0">
              <a:latin typeface="Arial" pitchFamily="34" charset="0"/>
              <a:cs typeface="Arial" pitchFamily="34" charset="0"/>
            </a:endParaRPr>
          </a:p>
        </p:txBody>
      </p:sp>
      <p:sp>
        <p:nvSpPr>
          <p:cNvPr id="5" name="Line 6"/>
          <p:cNvSpPr>
            <a:spLocks noChangeShapeType="1"/>
          </p:cNvSpPr>
          <p:nvPr/>
        </p:nvSpPr>
        <p:spPr bwMode="auto">
          <a:xfrm>
            <a:off x="594360" y="1069848"/>
            <a:ext cx="8549640"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10" name="Text Box 8"/>
          <p:cNvSpPr txBox="1">
            <a:spLocks noChangeArrowheads="1"/>
          </p:cNvSpPr>
          <p:nvPr/>
        </p:nvSpPr>
        <p:spPr bwMode="auto">
          <a:xfrm>
            <a:off x="6934201" y="6648993"/>
            <a:ext cx="22098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00" i="1" dirty="0">
                <a:solidFill>
                  <a:prstClr val="white"/>
                </a:solidFill>
              </a:rPr>
              <a:t>Photo Credit: </a:t>
            </a:r>
            <a:r>
              <a:rPr lang="en-US" sz="900" i="1" dirty="0" smtClean="0">
                <a:solidFill>
                  <a:prstClr val="white"/>
                </a:solidFill>
              </a:rPr>
              <a:t>USDA/ Keith Weller</a:t>
            </a:r>
            <a:endParaRPr lang="en-US" sz="900" i="1" dirty="0">
              <a:solidFill>
                <a:prstClr val="white"/>
              </a:solidFill>
            </a:endParaRPr>
          </a:p>
        </p:txBody>
      </p:sp>
      <p:sp>
        <p:nvSpPr>
          <p:cNvPr id="4" name="Rectangle 3"/>
          <p:cNvSpPr/>
          <p:nvPr/>
        </p:nvSpPr>
        <p:spPr>
          <a:xfrm>
            <a:off x="190500" y="5715000"/>
            <a:ext cx="8763000" cy="830997"/>
          </a:xfrm>
          <a:prstGeom prst="rect">
            <a:avLst/>
          </a:prstGeom>
        </p:spPr>
        <p:txBody>
          <a:bodyPr wrap="square">
            <a:spAutoFit/>
          </a:bodyPr>
          <a:lstStyle/>
          <a:p>
            <a:r>
              <a:rPr lang="en-US" sz="2400" b="1" i="1" dirty="0">
                <a:solidFill>
                  <a:prstClr val="black"/>
                </a:solidFill>
                <a:latin typeface="Arial" pitchFamily="34" charset="0"/>
                <a:cs typeface="Arial" pitchFamily="34" charset="0"/>
              </a:rPr>
              <a:t>As </a:t>
            </a:r>
            <a:r>
              <a:rPr lang="en-US" sz="2400" b="1" i="1" dirty="0" smtClean="0">
                <a:solidFill>
                  <a:prstClr val="black"/>
                </a:solidFill>
                <a:latin typeface="Arial" pitchFamily="34" charset="0"/>
                <a:cs typeface="Arial" pitchFamily="34" charset="0"/>
              </a:rPr>
              <a:t>China and other developing countries continue </a:t>
            </a:r>
            <a:r>
              <a:rPr lang="en-US" sz="2400" b="1" i="1" dirty="0">
                <a:solidFill>
                  <a:prstClr val="black"/>
                </a:solidFill>
                <a:latin typeface="Arial" pitchFamily="34" charset="0"/>
                <a:cs typeface="Arial" pitchFamily="34" charset="0"/>
              </a:rPr>
              <a:t>to move up the food chain, this demand will only increase.</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3971" y="1706880"/>
            <a:ext cx="4666857" cy="3931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4263686" y="1600200"/>
            <a:ext cx="4507427" cy="584775"/>
          </a:xfrm>
          <a:prstGeom prst="rect">
            <a:avLst/>
          </a:prstGeom>
        </p:spPr>
        <p:txBody>
          <a:bodyPr wrap="square">
            <a:spAutoFit/>
          </a:bodyPr>
          <a:lstStyle/>
          <a:p>
            <a:pPr algn="ctr">
              <a:defRPr sz="1400" b="0" i="0" u="none" strike="noStrike" kern="1200" baseline="0">
                <a:solidFill>
                  <a:srgbClr val="000000"/>
                </a:solidFill>
                <a:latin typeface="Arial"/>
                <a:ea typeface="Arial"/>
                <a:cs typeface="Arial"/>
              </a:defRPr>
            </a:pPr>
            <a:r>
              <a:rPr lang="en-US" sz="1600" b="1" dirty="0">
                <a:solidFill>
                  <a:srgbClr val="000000"/>
                </a:solidFill>
                <a:latin typeface="Arial"/>
                <a:ea typeface="Arial"/>
                <a:cs typeface="Arial"/>
              </a:rPr>
              <a:t>Soybean Production, Consumption, and Imports in China, 1964-2011</a:t>
            </a:r>
          </a:p>
        </p:txBody>
      </p:sp>
    </p:spTree>
    <p:extLst>
      <p:ext uri="{BB962C8B-B14F-4D97-AF65-F5344CB8AC3E}">
        <p14:creationId xmlns:p14="http://schemas.microsoft.com/office/powerpoint/2010/main" val="1034775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par>
                                <p:cTn id="11" presetID="10" presetClass="entr" presetSubtype="0" fill="hold" grpId="0" nodeType="withEffect">
                                  <p:stCondLst>
                                    <p:cond delay="200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par>
                                <p:cTn id="14" presetID="10" presetClass="entr" presetSubtype="0" fill="hold" grpId="0" nodeType="withEffect">
                                  <p:stCondLst>
                                    <p:cond delay="200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nodeType="withEffect">
                                  <p:stCondLst>
                                    <p:cond delay="2000"/>
                                  </p:stCondLst>
                                  <p:childTnLst>
                                    <p:set>
                                      <p:cBhvr>
                                        <p:cTn id="18" dur="1" fill="hold">
                                          <p:stCondLst>
                                            <p:cond delay="0"/>
                                          </p:stCondLst>
                                        </p:cTn>
                                        <p:tgtEl>
                                          <p:spTgt spid="2050"/>
                                        </p:tgtEl>
                                        <p:attrNameLst>
                                          <p:attrName>style.visibility</p:attrName>
                                        </p:attrNameLst>
                                      </p:cBhvr>
                                      <p:to>
                                        <p:strVal val="visible"/>
                                      </p:to>
                                    </p:set>
                                    <p:animEffect transition="in" filter="fade">
                                      <p:cBhvr>
                                        <p:cTn id="19" dur="500"/>
                                        <p:tgtEl>
                                          <p:spTgt spid="2050"/>
                                        </p:tgtEl>
                                      </p:cBhvr>
                                    </p:animEffect>
                                  </p:childTnLst>
                                </p:cTn>
                              </p:par>
                              <p:par>
                                <p:cTn id="20" presetID="10" presetClass="entr" presetSubtype="0" fill="hold" grpId="0" nodeType="withEffect">
                                  <p:stCondLst>
                                    <p:cond delay="20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grpId="0" nodeType="withEffect">
                                  <p:stCondLst>
                                    <p:cond delay="200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build="p"/>
      <p:bldP spid="4" grpId="0"/>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Rectangle 4"/>
          <p:cNvSpPr>
            <a:spLocks noChangeArrowheads="1"/>
          </p:cNvSpPr>
          <p:nvPr/>
        </p:nvSpPr>
        <p:spPr bwMode="auto">
          <a:xfrm>
            <a:off x="182880" y="1295402"/>
            <a:ext cx="8778240" cy="5345664"/>
          </a:xfrm>
          <a:prstGeom prst="rect">
            <a:avLst/>
          </a:prstGeom>
          <a:solidFill>
            <a:schemeClr val="bg1">
              <a:alpha val="8980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dirty="0">
              <a:solidFill>
                <a:srgbClr val="000000"/>
              </a:solidFill>
            </a:endParaRPr>
          </a:p>
        </p:txBody>
      </p:sp>
      <p:sp>
        <p:nvSpPr>
          <p:cNvPr id="2" name="Title 1"/>
          <p:cNvSpPr>
            <a:spLocks noGrp="1"/>
          </p:cNvSpPr>
          <p:nvPr>
            <p:ph type="title"/>
          </p:nvPr>
        </p:nvSpPr>
        <p:spPr>
          <a:xfrm>
            <a:off x="182880" y="155448"/>
            <a:ext cx="8778240" cy="1143000"/>
          </a:xfrm>
        </p:spPr>
        <p:txBody>
          <a:bodyPr>
            <a:noAutofit/>
          </a:bodyPr>
          <a:lstStyle/>
          <a:p>
            <a:r>
              <a:rPr lang="en-US" sz="4200" dirty="0" smtClean="0">
                <a:solidFill>
                  <a:schemeClr val="bg1"/>
                </a:solidFill>
                <a:latin typeface="Arial" pitchFamily="34" charset="0"/>
                <a:cs typeface="Arial" pitchFamily="34" charset="0"/>
              </a:rPr>
              <a:t>Clearing the Amazon for Soybeans</a:t>
            </a:r>
            <a:endParaRPr lang="en-US" sz="4200"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97872" y="1447800"/>
            <a:ext cx="4267200" cy="3886200"/>
          </a:xfrm>
        </p:spPr>
        <p:txBody>
          <a:bodyPr>
            <a:noAutofit/>
          </a:bodyPr>
          <a:lstStyle/>
          <a:p>
            <a:r>
              <a:rPr lang="en-US" sz="2400" dirty="0"/>
              <a:t>Raising soybean yields is difficult; most of rise in soybean demand is met by expanding the planted </a:t>
            </a:r>
            <a:r>
              <a:rPr lang="en-US" sz="2400" dirty="0" smtClean="0"/>
              <a:t>area</a:t>
            </a:r>
          </a:p>
          <a:p>
            <a:endParaRPr lang="en-US" sz="2400" dirty="0" smtClean="0">
              <a:latin typeface="Arial" pitchFamily="34" charset="0"/>
              <a:cs typeface="Arial" pitchFamily="34" charset="0"/>
            </a:endParaRPr>
          </a:p>
          <a:p>
            <a:r>
              <a:rPr lang="en-US" sz="2400" dirty="0" smtClean="0">
                <a:latin typeface="Arial" pitchFamily="34" charset="0"/>
                <a:cs typeface="Arial" pitchFamily="34" charset="0"/>
              </a:rPr>
              <a:t>In Brazil, this means deforestation in the Amazon Basin and degradation of the savannah-like </a:t>
            </a:r>
            <a:r>
              <a:rPr lang="en-US" sz="2400" i="1" dirty="0" smtClean="0">
                <a:latin typeface="Arial" pitchFamily="34" charset="0"/>
                <a:cs typeface="Arial" pitchFamily="34" charset="0"/>
              </a:rPr>
              <a:t>cerrado</a:t>
            </a:r>
            <a:endParaRPr lang="en-US" sz="2400" dirty="0">
              <a:latin typeface="Arial" pitchFamily="34" charset="0"/>
              <a:cs typeface="Arial" pitchFamily="34" charset="0"/>
            </a:endParaRPr>
          </a:p>
        </p:txBody>
      </p:sp>
      <p:sp>
        <p:nvSpPr>
          <p:cNvPr id="7" name="Line 6"/>
          <p:cNvSpPr>
            <a:spLocks noChangeShapeType="1"/>
          </p:cNvSpPr>
          <p:nvPr/>
        </p:nvSpPr>
        <p:spPr bwMode="auto">
          <a:xfrm>
            <a:off x="594360" y="1069848"/>
            <a:ext cx="8549640"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10" name="Text Box 8"/>
          <p:cNvSpPr txBox="1">
            <a:spLocks noChangeArrowheads="1"/>
          </p:cNvSpPr>
          <p:nvPr/>
        </p:nvSpPr>
        <p:spPr bwMode="auto">
          <a:xfrm>
            <a:off x="6926263" y="6600585"/>
            <a:ext cx="221773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00" i="1" dirty="0">
                <a:solidFill>
                  <a:prstClr val="white"/>
                </a:solidFill>
              </a:rPr>
              <a:t>Photo Credit: Yann Arthus-Bertrand</a:t>
            </a:r>
          </a:p>
        </p:txBody>
      </p:sp>
      <p:sp>
        <p:nvSpPr>
          <p:cNvPr id="6" name="Rectangle 5"/>
          <p:cNvSpPr/>
          <p:nvPr/>
        </p:nvSpPr>
        <p:spPr>
          <a:xfrm>
            <a:off x="381000" y="5461337"/>
            <a:ext cx="8534400" cy="1107996"/>
          </a:xfrm>
          <a:prstGeom prst="rect">
            <a:avLst/>
          </a:prstGeom>
        </p:spPr>
        <p:txBody>
          <a:bodyPr wrap="square">
            <a:spAutoFit/>
          </a:bodyPr>
          <a:lstStyle/>
          <a:p>
            <a:r>
              <a:rPr lang="en-US" sz="2200" b="1" i="1" dirty="0" smtClean="0">
                <a:solidFill>
                  <a:prstClr val="black"/>
                </a:solidFill>
                <a:cs typeface="Arial" pitchFamily="34" charset="0"/>
              </a:rPr>
              <a:t>Protecting these biodiverse, carbon-capturing ecosystems now</a:t>
            </a:r>
            <a:r>
              <a:rPr lang="en-US" sz="2200" b="1" i="1" dirty="0" smtClean="0">
                <a:solidFill>
                  <a:srgbClr val="000000"/>
                </a:solidFill>
              </a:rPr>
              <a:t> </a:t>
            </a:r>
            <a:r>
              <a:rPr lang="en-US" sz="2200" b="1" i="1" dirty="0">
                <a:solidFill>
                  <a:srgbClr val="000000"/>
                </a:solidFill>
              </a:rPr>
              <a:t>depends on </a:t>
            </a:r>
            <a:r>
              <a:rPr lang="en-US" sz="2200" b="1" i="1" dirty="0" smtClean="0">
                <a:solidFill>
                  <a:srgbClr val="000000"/>
                </a:solidFill>
              </a:rPr>
              <a:t>the </a:t>
            </a:r>
            <a:r>
              <a:rPr lang="en-US" sz="2200" b="1" i="1" dirty="0">
                <a:solidFill>
                  <a:srgbClr val="000000"/>
                </a:solidFill>
              </a:rPr>
              <a:t>world’s more affluent </a:t>
            </a:r>
            <a:r>
              <a:rPr lang="en-US" sz="2200" b="1" i="1" dirty="0" smtClean="0">
                <a:solidFill>
                  <a:srgbClr val="000000"/>
                </a:solidFill>
              </a:rPr>
              <a:t>population moving lower on the food chain. </a:t>
            </a:r>
            <a:endParaRPr lang="en-US" sz="2200" b="1" i="1" dirty="0">
              <a:solidFill>
                <a:prstClr val="black"/>
              </a:solidFill>
              <a:cs typeface="Arial" pitchFamily="34"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1570804"/>
            <a:ext cx="4666858" cy="3931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648200" y="1524000"/>
            <a:ext cx="4144419" cy="584775"/>
          </a:xfrm>
          <a:prstGeom prst="rect">
            <a:avLst/>
          </a:prstGeom>
        </p:spPr>
        <p:txBody>
          <a:bodyPr wrap="square">
            <a:spAutoFit/>
          </a:bodyPr>
          <a:lstStyle/>
          <a:p>
            <a:pPr algn="ctr">
              <a:defRPr sz="1400" b="0" i="0" u="none" strike="noStrike" kern="1200" baseline="0">
                <a:solidFill>
                  <a:srgbClr val="000000"/>
                </a:solidFill>
                <a:latin typeface="Arial"/>
                <a:ea typeface="Arial"/>
                <a:cs typeface="Arial"/>
              </a:defRPr>
            </a:pPr>
            <a:r>
              <a:rPr lang="en-US" sz="1600" b="1" dirty="0" smtClean="0">
                <a:solidFill>
                  <a:srgbClr val="000000"/>
                </a:solidFill>
                <a:ea typeface="Arial"/>
                <a:cs typeface="Arial"/>
              </a:rPr>
              <a:t>Soybean Area Harvested in </a:t>
            </a:r>
            <a:r>
              <a:rPr lang="en-US" sz="1600" b="1" dirty="0">
                <a:solidFill>
                  <a:srgbClr val="000000"/>
                </a:solidFill>
                <a:ea typeface="Arial"/>
                <a:cs typeface="Arial"/>
              </a:rPr>
              <a:t>the Western Hemisphere, 1960-2011</a:t>
            </a:r>
          </a:p>
        </p:txBody>
      </p:sp>
    </p:spTree>
    <p:extLst>
      <p:ext uri="{BB962C8B-B14F-4D97-AF65-F5344CB8AC3E}">
        <p14:creationId xmlns:p14="http://schemas.microsoft.com/office/powerpoint/2010/main" val="2989915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grpId="0" nodeType="withEffect">
                                  <p:stCondLst>
                                    <p:cond delay="20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200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grpId="0" nodeType="withEffect">
                                  <p:stCondLst>
                                    <p:cond delay="200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nodeType="withEffect">
                                  <p:stCondLst>
                                    <p:cond delay="200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build="p"/>
      <p:bldP spid="6" grpId="0"/>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000" r="-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52500" y="2590799"/>
            <a:ext cx="7239000" cy="1143000"/>
          </a:xfrm>
          <a:solidFill>
            <a:schemeClr val="bg1">
              <a:alpha val="90000"/>
            </a:schemeClr>
          </a:solidFill>
        </p:spPr>
        <p:txBody>
          <a:bodyPr>
            <a:normAutofit fontScale="90000"/>
          </a:bodyPr>
          <a:lstStyle/>
          <a:p>
            <a:r>
              <a:rPr lang="en-US" sz="3600" dirty="0" smtClean="0">
                <a:solidFill>
                  <a:schemeClr val="bg1">
                    <a:lumMod val="50000"/>
                  </a:schemeClr>
                </a:solidFill>
                <a:latin typeface="Arial" pitchFamily="34" charset="0"/>
                <a:cs typeface="Arial" pitchFamily="34" charset="0"/>
              </a:rPr>
              <a:t>Chapter 10</a:t>
            </a:r>
            <a:r>
              <a:rPr lang="en-US" dirty="0" smtClean="0">
                <a:latin typeface="Arial" pitchFamily="34" charset="0"/>
                <a:cs typeface="Arial" pitchFamily="34" charset="0"/>
              </a:rPr>
              <a:t/>
            </a:r>
            <a:br>
              <a:rPr lang="en-US" dirty="0" smtClean="0">
                <a:latin typeface="Arial" pitchFamily="34" charset="0"/>
                <a:cs typeface="Arial" pitchFamily="34" charset="0"/>
              </a:rPr>
            </a:br>
            <a:r>
              <a:rPr lang="en-US" dirty="0" smtClean="0">
                <a:latin typeface="Arial" pitchFamily="34" charset="0"/>
                <a:cs typeface="Arial" pitchFamily="34" charset="0"/>
              </a:rPr>
              <a:t>The Global Land Rush</a:t>
            </a:r>
            <a:endParaRPr lang="en-US" dirty="0">
              <a:latin typeface="Arial" pitchFamily="34" charset="0"/>
              <a:cs typeface="Arial" pitchFamily="34" charset="0"/>
            </a:endParaRPr>
          </a:p>
        </p:txBody>
      </p:sp>
      <p:sp>
        <p:nvSpPr>
          <p:cNvPr id="4" name="Text Box 18"/>
          <p:cNvSpPr txBox="1">
            <a:spLocks noChangeArrowheads="1"/>
          </p:cNvSpPr>
          <p:nvPr/>
        </p:nvSpPr>
        <p:spPr bwMode="auto">
          <a:xfrm>
            <a:off x="6650038" y="6627813"/>
            <a:ext cx="249396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sz="900" i="1" dirty="0"/>
              <a:t>Photo Credit: iStockPhoto / susoy</a:t>
            </a:r>
          </a:p>
        </p:txBody>
      </p:sp>
    </p:spTree>
    <p:extLst>
      <p:ext uri="{BB962C8B-B14F-4D97-AF65-F5344CB8AC3E}">
        <p14:creationId xmlns:p14="http://schemas.microsoft.com/office/powerpoint/2010/main" val="3722240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000" r="-7000"/>
          </a:stretch>
        </a:blipFill>
        <a:effectLst/>
      </p:bgPr>
    </p:bg>
    <p:spTree>
      <p:nvGrpSpPr>
        <p:cNvPr id="1" name=""/>
        <p:cNvGrpSpPr/>
        <p:nvPr/>
      </p:nvGrpSpPr>
      <p:grpSpPr>
        <a:xfrm>
          <a:off x="0" y="0"/>
          <a:ext cx="0" cy="0"/>
          <a:chOff x="0" y="0"/>
          <a:chExt cx="0" cy="0"/>
        </a:xfrm>
      </p:grpSpPr>
      <p:sp>
        <p:nvSpPr>
          <p:cNvPr id="10" name="Rectangle 4"/>
          <p:cNvSpPr>
            <a:spLocks noChangeArrowheads="1"/>
          </p:cNvSpPr>
          <p:nvPr/>
        </p:nvSpPr>
        <p:spPr bwMode="auto">
          <a:xfrm>
            <a:off x="182880" y="1295402"/>
            <a:ext cx="8778240" cy="5345664"/>
          </a:xfrm>
          <a:prstGeom prst="rect">
            <a:avLst/>
          </a:prstGeom>
          <a:solidFill>
            <a:schemeClr val="bg1">
              <a:alpha val="8980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dirty="0">
              <a:solidFill>
                <a:srgbClr val="000000"/>
              </a:solidFill>
            </a:endParaRPr>
          </a:p>
        </p:txBody>
      </p:sp>
      <p:sp>
        <p:nvSpPr>
          <p:cNvPr id="3" name="Content Placeholder 2"/>
          <p:cNvSpPr>
            <a:spLocks noGrp="1"/>
          </p:cNvSpPr>
          <p:nvPr>
            <p:ph idx="1"/>
          </p:nvPr>
        </p:nvSpPr>
        <p:spPr>
          <a:xfrm>
            <a:off x="304800" y="1295400"/>
            <a:ext cx="4379912" cy="5257800"/>
          </a:xfrm>
        </p:spPr>
        <p:txBody>
          <a:bodyPr>
            <a:normAutofit/>
          </a:bodyPr>
          <a:lstStyle/>
          <a:p>
            <a:r>
              <a:rPr lang="en-US" sz="2400" dirty="0" smtClean="0">
                <a:latin typeface="Arial" pitchFamily="34" charset="0"/>
                <a:cs typeface="Arial" pitchFamily="34" charset="0"/>
              </a:rPr>
              <a:t>Doubling of grain, soybean prices in 2007-08 revealed a new geopolitics of food—every country for itself:</a:t>
            </a:r>
          </a:p>
          <a:p>
            <a:pPr lvl="1"/>
            <a:r>
              <a:rPr lang="en-US" sz="2000" dirty="0" smtClean="0">
                <a:latin typeface="Arial" pitchFamily="34" charset="0"/>
                <a:cs typeface="Arial" pitchFamily="34" charset="0"/>
              </a:rPr>
              <a:t>Russia, Thailand, other grain </a:t>
            </a:r>
            <a:r>
              <a:rPr lang="en-US" sz="2000" dirty="0">
                <a:latin typeface="Arial" pitchFamily="34" charset="0"/>
                <a:cs typeface="Arial" pitchFamily="34" charset="0"/>
              </a:rPr>
              <a:t>exporting countries restricted or banned </a:t>
            </a:r>
            <a:r>
              <a:rPr lang="en-US" sz="2000" dirty="0" smtClean="0">
                <a:latin typeface="Arial" pitchFamily="34" charset="0"/>
                <a:cs typeface="Arial" pitchFamily="34" charset="0"/>
              </a:rPr>
              <a:t>exports</a:t>
            </a:r>
          </a:p>
          <a:p>
            <a:pPr lvl="1"/>
            <a:r>
              <a:rPr lang="en-US" sz="2000" dirty="0" smtClean="0">
                <a:latin typeface="Arial" pitchFamily="34" charset="0"/>
                <a:cs typeface="Arial" pitchFamily="34" charset="0"/>
              </a:rPr>
              <a:t>Some importers turned to buying or leasing tracts of land in other countries on which to grow food</a:t>
            </a:r>
          </a:p>
          <a:p>
            <a:pPr lvl="1"/>
            <a:r>
              <a:rPr lang="en-US" sz="2000" dirty="0" smtClean="0">
                <a:latin typeface="Arial" pitchFamily="34" charset="0"/>
                <a:cs typeface="Arial" pitchFamily="34" charset="0"/>
              </a:rPr>
              <a:t>These land acquisitions, often called “land grabs,” multiplied quickly </a:t>
            </a:r>
          </a:p>
        </p:txBody>
      </p:sp>
      <p:sp>
        <p:nvSpPr>
          <p:cNvPr id="4" name="Rectangle 2"/>
          <p:cNvSpPr>
            <a:spLocks noGrp="1" noChangeArrowheads="1"/>
          </p:cNvSpPr>
          <p:nvPr>
            <p:ph type="title"/>
          </p:nvPr>
        </p:nvSpPr>
        <p:spPr>
          <a:xfrm>
            <a:off x="457200" y="152400"/>
            <a:ext cx="8229600" cy="1143000"/>
          </a:xfrm>
        </p:spPr>
        <p:txBody>
          <a:bodyPr/>
          <a:lstStyle/>
          <a:p>
            <a:pPr eaLnBrk="1" hangingPunct="1"/>
            <a:r>
              <a:rPr lang="en-US" sz="4000" dirty="0" smtClean="0">
                <a:latin typeface="Arial" pitchFamily="34" charset="0"/>
                <a:cs typeface="Arial" pitchFamily="34" charset="0"/>
              </a:rPr>
              <a:t>New Geopolitics of Food Scarcity</a:t>
            </a:r>
          </a:p>
        </p:txBody>
      </p:sp>
      <p:sp>
        <p:nvSpPr>
          <p:cNvPr id="5" name="Line 11"/>
          <p:cNvSpPr>
            <a:spLocks noChangeShapeType="1"/>
          </p:cNvSpPr>
          <p:nvPr/>
        </p:nvSpPr>
        <p:spPr bwMode="auto">
          <a:xfrm>
            <a:off x="594360" y="1069848"/>
            <a:ext cx="854964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8" name="Text Box 10"/>
          <p:cNvSpPr txBox="1">
            <a:spLocks noChangeArrowheads="1"/>
          </p:cNvSpPr>
          <p:nvPr/>
        </p:nvSpPr>
        <p:spPr bwMode="auto">
          <a:xfrm>
            <a:off x="4572000" y="1439897"/>
            <a:ext cx="4343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1600" b="1" dirty="0">
                <a:solidFill>
                  <a:srgbClr val="333333"/>
                </a:solidFill>
              </a:rPr>
              <a:t>Large-scale Land Acquisitions by Project Type, </a:t>
            </a:r>
            <a:r>
              <a:rPr lang="en-US" sz="1600" b="1" dirty="0" smtClean="0">
                <a:solidFill>
                  <a:srgbClr val="333333"/>
                </a:solidFill>
              </a:rPr>
              <a:t>October </a:t>
            </a:r>
            <a:r>
              <a:rPr lang="en-US" sz="1600" b="1" dirty="0">
                <a:solidFill>
                  <a:srgbClr val="333333"/>
                </a:solidFill>
              </a:rPr>
              <a:t>2008 – August 2009</a:t>
            </a:r>
          </a:p>
        </p:txBody>
      </p:sp>
      <p:sp>
        <p:nvSpPr>
          <p:cNvPr id="9" name="Text Box 18"/>
          <p:cNvSpPr txBox="1">
            <a:spLocks noChangeArrowheads="1"/>
          </p:cNvSpPr>
          <p:nvPr/>
        </p:nvSpPr>
        <p:spPr bwMode="auto">
          <a:xfrm>
            <a:off x="6650038" y="6627813"/>
            <a:ext cx="249396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sz="900" i="1" dirty="0">
                <a:solidFill>
                  <a:schemeClr val="bg1"/>
                </a:solidFill>
              </a:rPr>
              <a:t>Photo Credit: iStockPhoto / Pawel Gaul</a:t>
            </a:r>
          </a:p>
        </p:txBody>
      </p:sp>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2133" t="22748" r="8184" b="-92"/>
          <a:stretch/>
        </p:blipFill>
        <p:spPr bwMode="auto">
          <a:xfrm>
            <a:off x="4336005" y="2057400"/>
            <a:ext cx="4579395" cy="3749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0689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200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par>
                                <p:cTn id="14" presetID="10" presetClass="entr" presetSubtype="0" fill="hold" grpId="0" nodeType="withEffect">
                                  <p:stCondLst>
                                    <p:cond delay="200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par>
                                <p:cTn id="17" presetID="10" presetClass="entr" presetSubtype="0" fill="hold" grpId="0" nodeType="withEffect">
                                  <p:stCondLst>
                                    <p:cond delay="200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par>
                                <p:cTn id="20" presetID="10" presetClass="entr" presetSubtype="0" fill="hold" nodeType="withEffect">
                                  <p:stCondLst>
                                    <p:cond delay="2000"/>
                                  </p:stCondLst>
                                  <p:childTnLst>
                                    <p:set>
                                      <p:cBhvr>
                                        <p:cTn id="21" dur="1" fill="hold">
                                          <p:stCondLst>
                                            <p:cond delay="0"/>
                                          </p:stCondLst>
                                        </p:cTn>
                                        <p:tgtEl>
                                          <p:spTgt spid="2051"/>
                                        </p:tgtEl>
                                        <p:attrNameLst>
                                          <p:attrName>style.visibility</p:attrName>
                                        </p:attrNameLst>
                                      </p:cBhvr>
                                      <p:to>
                                        <p:strVal val="visible"/>
                                      </p:to>
                                    </p:set>
                                    <p:animEffect transition="in" filter="fade">
                                      <p:cBhvr>
                                        <p:cTn id="22" dur="500"/>
                                        <p:tgtEl>
                                          <p:spTgt spid="2051"/>
                                        </p:tgtEl>
                                      </p:cBhvr>
                                    </p:animEffect>
                                  </p:childTnLst>
                                </p:cTn>
                              </p:par>
                              <p:par>
                                <p:cTn id="23" presetID="10" presetClass="entr" presetSubtype="0" fill="hold" grpId="0" nodeType="withEffect">
                                  <p:stCondLst>
                                    <p:cond delay="200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build="p"/>
      <p:bldP spid="8"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8000" r="-8000"/>
          </a:stretch>
        </a:blipFill>
        <a:effectLst/>
      </p:bgPr>
    </p:bg>
    <p:spTree>
      <p:nvGrpSpPr>
        <p:cNvPr id="1" name=""/>
        <p:cNvGrpSpPr/>
        <p:nvPr/>
      </p:nvGrpSpPr>
      <p:grpSpPr>
        <a:xfrm>
          <a:off x="0" y="0"/>
          <a:ext cx="0" cy="0"/>
          <a:chOff x="0" y="0"/>
          <a:chExt cx="0" cy="0"/>
        </a:xfrm>
      </p:grpSpPr>
      <p:sp>
        <p:nvSpPr>
          <p:cNvPr id="8" name="Rectangle 4"/>
          <p:cNvSpPr>
            <a:spLocks noChangeArrowheads="1"/>
          </p:cNvSpPr>
          <p:nvPr/>
        </p:nvSpPr>
        <p:spPr bwMode="auto">
          <a:xfrm>
            <a:off x="182880" y="1295402"/>
            <a:ext cx="8778240" cy="5345664"/>
          </a:xfrm>
          <a:prstGeom prst="rect">
            <a:avLst/>
          </a:prstGeom>
          <a:solidFill>
            <a:schemeClr val="bg1">
              <a:alpha val="8980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dirty="0">
              <a:solidFill>
                <a:srgbClr val="000000"/>
              </a:solidFill>
            </a:endParaRPr>
          </a:p>
        </p:txBody>
      </p:sp>
      <p:sp>
        <p:nvSpPr>
          <p:cNvPr id="3" name="Content Placeholder 2"/>
          <p:cNvSpPr>
            <a:spLocks noGrp="1"/>
          </p:cNvSpPr>
          <p:nvPr>
            <p:ph idx="1"/>
          </p:nvPr>
        </p:nvSpPr>
        <p:spPr>
          <a:xfrm>
            <a:off x="457200" y="1447800"/>
            <a:ext cx="8229600" cy="4114800"/>
          </a:xfrm>
        </p:spPr>
        <p:txBody>
          <a:bodyPr>
            <a:normAutofit/>
          </a:bodyPr>
          <a:lstStyle/>
          <a:p>
            <a:r>
              <a:rPr lang="en-US" sz="2400" dirty="0" smtClean="0">
                <a:latin typeface="Arial" pitchFamily="34" charset="0"/>
                <a:cs typeface="Arial" pitchFamily="34" charset="0"/>
              </a:rPr>
              <a:t>Major investors include China, India</a:t>
            </a:r>
            <a:r>
              <a:rPr lang="en-US" sz="2400" dirty="0">
                <a:latin typeface="Arial" pitchFamily="34" charset="0"/>
                <a:cs typeface="Arial" pitchFamily="34" charset="0"/>
              </a:rPr>
              <a:t>, </a:t>
            </a:r>
            <a:r>
              <a:rPr lang="en-US" sz="2400" dirty="0" smtClean="0">
                <a:latin typeface="Arial" pitchFamily="34" charset="0"/>
                <a:cs typeface="Arial" pitchFamily="34" charset="0"/>
              </a:rPr>
              <a:t>Saudi Arabia, </a:t>
            </a:r>
            <a:r>
              <a:rPr lang="en-US" sz="2400" dirty="0">
                <a:latin typeface="Arial" pitchFamily="34" charset="0"/>
                <a:cs typeface="Arial" pitchFamily="34" charset="0"/>
              </a:rPr>
              <a:t>South Korea, </a:t>
            </a:r>
            <a:r>
              <a:rPr lang="en-US" sz="2400" dirty="0" smtClean="0">
                <a:latin typeface="Arial" pitchFamily="34" charset="0"/>
                <a:cs typeface="Arial" pitchFamily="34" charset="0"/>
              </a:rPr>
              <a:t>and </a:t>
            </a:r>
            <a:r>
              <a:rPr lang="en-US" sz="2400" dirty="0">
                <a:latin typeface="Arial" pitchFamily="34" charset="0"/>
                <a:cs typeface="Arial" pitchFamily="34" charset="0"/>
              </a:rPr>
              <a:t>United Arab </a:t>
            </a:r>
            <a:r>
              <a:rPr lang="en-US" sz="2400" dirty="0" smtClean="0">
                <a:latin typeface="Arial" pitchFamily="34" charset="0"/>
                <a:cs typeface="Arial" pitchFamily="34" charset="0"/>
              </a:rPr>
              <a:t>Emirates</a:t>
            </a:r>
          </a:p>
          <a:p>
            <a:endParaRPr lang="en-US" sz="2400" dirty="0" smtClean="0">
              <a:latin typeface="Arial" pitchFamily="34" charset="0"/>
              <a:cs typeface="Arial" pitchFamily="34" charset="0"/>
            </a:endParaRPr>
          </a:p>
          <a:p>
            <a:r>
              <a:rPr lang="en-US" sz="2400" dirty="0" smtClean="0">
                <a:latin typeface="Arial" pitchFamily="34" charset="0"/>
                <a:cs typeface="Arial" pitchFamily="34" charset="0"/>
              </a:rPr>
              <a:t>Beyond food security: </a:t>
            </a:r>
            <a:r>
              <a:rPr lang="en-US" sz="2400" dirty="0">
                <a:latin typeface="Arial" pitchFamily="34" charset="0"/>
                <a:cs typeface="Arial" pitchFamily="34" charset="0"/>
              </a:rPr>
              <a:t>Some </a:t>
            </a:r>
            <a:r>
              <a:rPr lang="en-US" sz="2400" dirty="0" smtClean="0">
                <a:latin typeface="Arial" pitchFamily="34" charset="0"/>
                <a:cs typeface="Arial" pitchFamily="34" charset="0"/>
              </a:rPr>
              <a:t>investors—U.S., E.U., Southeast Asian companies—hope to produce biofuel crops </a:t>
            </a:r>
          </a:p>
          <a:p>
            <a:pPr marL="0" indent="0">
              <a:buNone/>
            </a:pPr>
            <a:endParaRPr lang="en-US" sz="2400" dirty="0">
              <a:latin typeface="Arial" pitchFamily="34" charset="0"/>
              <a:cs typeface="Arial" pitchFamily="34" charset="0"/>
            </a:endParaRPr>
          </a:p>
          <a:p>
            <a:r>
              <a:rPr lang="en-US" sz="2400" dirty="0" smtClean="0">
                <a:latin typeface="Arial"/>
                <a:cs typeface="Arial"/>
              </a:rPr>
              <a:t>Other investors see land grabbing as a lucrative investment opportunity: Hedge funds, pension funds, university endowments, speculators</a:t>
            </a:r>
          </a:p>
        </p:txBody>
      </p:sp>
      <p:sp>
        <p:nvSpPr>
          <p:cNvPr id="4" name="Rectangle 2"/>
          <p:cNvSpPr>
            <a:spLocks noGrp="1" noChangeArrowheads="1"/>
          </p:cNvSpPr>
          <p:nvPr>
            <p:ph type="title"/>
          </p:nvPr>
        </p:nvSpPr>
        <p:spPr>
          <a:xfrm>
            <a:off x="457200" y="155448"/>
            <a:ext cx="8229600" cy="1143000"/>
          </a:xfrm>
        </p:spPr>
        <p:txBody>
          <a:bodyPr>
            <a:normAutofit/>
          </a:bodyPr>
          <a:lstStyle/>
          <a:p>
            <a:pPr eaLnBrk="1" hangingPunct="1"/>
            <a:r>
              <a:rPr lang="en-US" dirty="0" smtClean="0">
                <a:solidFill>
                  <a:schemeClr val="bg1"/>
                </a:solidFill>
                <a:latin typeface="Arial" pitchFamily="34" charset="0"/>
                <a:cs typeface="Arial" pitchFamily="34" charset="0"/>
              </a:rPr>
              <a:t>Land Grabs: The Investors</a:t>
            </a:r>
          </a:p>
        </p:txBody>
      </p:sp>
      <p:sp>
        <p:nvSpPr>
          <p:cNvPr id="5" name="Line 11"/>
          <p:cNvSpPr>
            <a:spLocks noChangeShapeType="1"/>
          </p:cNvSpPr>
          <p:nvPr/>
        </p:nvSpPr>
        <p:spPr bwMode="auto">
          <a:xfrm>
            <a:off x="594360" y="1069848"/>
            <a:ext cx="8549640"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solidFill>
                <a:prstClr val="white"/>
              </a:solidFill>
            </a:endParaRPr>
          </a:p>
        </p:txBody>
      </p:sp>
      <p:sp>
        <p:nvSpPr>
          <p:cNvPr id="6" name="Text Box 18"/>
          <p:cNvSpPr txBox="1">
            <a:spLocks noChangeArrowheads="1"/>
          </p:cNvSpPr>
          <p:nvPr/>
        </p:nvSpPr>
        <p:spPr bwMode="auto">
          <a:xfrm>
            <a:off x="6650038" y="6627813"/>
            <a:ext cx="249396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sz="900" i="1" dirty="0">
                <a:solidFill>
                  <a:schemeClr val="bg1"/>
                </a:solidFill>
              </a:rPr>
              <a:t>Photo Credit: iStockPhoto / BanksPhotos</a:t>
            </a:r>
          </a:p>
        </p:txBody>
      </p:sp>
    </p:spTree>
    <p:extLst>
      <p:ext uri="{BB962C8B-B14F-4D97-AF65-F5344CB8AC3E}">
        <p14:creationId xmlns:p14="http://schemas.microsoft.com/office/powerpoint/2010/main" val="1259810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grpId="0" nodeType="withEffect">
                                  <p:stCondLst>
                                    <p:cond delay="200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par>
                                <p:cTn id="14" presetID="10" presetClass="entr" presetSubtype="0" fill="hold" grpId="0" nodeType="withEffect">
                                  <p:stCondLst>
                                    <p:cond delay="20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000" r="-7000"/>
          </a:stretch>
        </a:blipFill>
        <a:effectLst/>
      </p:bgPr>
    </p:bg>
    <p:spTree>
      <p:nvGrpSpPr>
        <p:cNvPr id="1" name=""/>
        <p:cNvGrpSpPr/>
        <p:nvPr/>
      </p:nvGrpSpPr>
      <p:grpSpPr>
        <a:xfrm>
          <a:off x="0" y="0"/>
          <a:ext cx="0" cy="0"/>
          <a:chOff x="0" y="0"/>
          <a:chExt cx="0" cy="0"/>
        </a:xfrm>
      </p:grpSpPr>
      <p:sp>
        <p:nvSpPr>
          <p:cNvPr id="8" name="Rectangle 4"/>
          <p:cNvSpPr>
            <a:spLocks noChangeArrowheads="1"/>
          </p:cNvSpPr>
          <p:nvPr/>
        </p:nvSpPr>
        <p:spPr bwMode="auto">
          <a:xfrm>
            <a:off x="182880" y="1295402"/>
            <a:ext cx="8778240" cy="5345664"/>
          </a:xfrm>
          <a:prstGeom prst="rect">
            <a:avLst/>
          </a:prstGeom>
          <a:solidFill>
            <a:schemeClr val="bg1">
              <a:alpha val="8980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dirty="0">
              <a:solidFill>
                <a:srgbClr val="000000"/>
              </a:solidFill>
            </a:endParaRPr>
          </a:p>
        </p:txBody>
      </p:sp>
      <p:sp>
        <p:nvSpPr>
          <p:cNvPr id="3" name="Content Placeholder 2"/>
          <p:cNvSpPr>
            <a:spLocks noGrp="1"/>
          </p:cNvSpPr>
          <p:nvPr>
            <p:ph idx="1"/>
          </p:nvPr>
        </p:nvSpPr>
        <p:spPr>
          <a:xfrm>
            <a:off x="457200" y="1371599"/>
            <a:ext cx="8229600" cy="5371629"/>
          </a:xfrm>
        </p:spPr>
        <p:txBody>
          <a:bodyPr>
            <a:normAutofit lnSpcReduction="10000"/>
          </a:bodyPr>
          <a:lstStyle/>
          <a:p>
            <a:r>
              <a:rPr lang="en-US" sz="2600" dirty="0" smtClean="0">
                <a:latin typeface="Arial" pitchFamily="34" charset="0"/>
                <a:cs typeface="Arial" pitchFamily="34" charset="0"/>
              </a:rPr>
              <a:t>Main targets are sub-Saharan African countries:</a:t>
            </a:r>
          </a:p>
          <a:p>
            <a:pPr lvl="1"/>
            <a:r>
              <a:rPr lang="en-US" sz="2000" dirty="0" smtClean="0">
                <a:latin typeface="Arial" pitchFamily="34" charset="0"/>
                <a:cs typeface="Arial" pitchFamily="34" charset="0"/>
              </a:rPr>
              <a:t>Ethiopia, Sudan, and South Sudan, all emergency food aid recipients</a:t>
            </a:r>
          </a:p>
          <a:p>
            <a:pPr lvl="1"/>
            <a:r>
              <a:rPr lang="en-US" sz="2000" dirty="0" smtClean="0">
                <a:latin typeface="Arial" pitchFamily="34" charset="0"/>
                <a:cs typeface="Arial" pitchFamily="34" charset="0"/>
              </a:rPr>
              <a:t>Also includes Kenya,</a:t>
            </a:r>
            <a:r>
              <a:rPr lang="en-US" sz="2000" dirty="0">
                <a:latin typeface="Arial" pitchFamily="34" charset="0"/>
                <a:cs typeface="Arial" pitchFamily="34" charset="0"/>
              </a:rPr>
              <a:t> </a:t>
            </a:r>
            <a:r>
              <a:rPr lang="en-US" sz="2000" dirty="0" smtClean="0">
                <a:latin typeface="Arial" pitchFamily="34" charset="0"/>
                <a:cs typeface="Arial" pitchFamily="34" charset="0"/>
              </a:rPr>
              <a:t>Mali,Tanzania, and others</a:t>
            </a:r>
          </a:p>
          <a:p>
            <a:pPr lvl="1"/>
            <a:r>
              <a:rPr lang="en-US" sz="2000" dirty="0" smtClean="0">
                <a:latin typeface="Arial" pitchFamily="34" charset="0"/>
                <a:cs typeface="Arial" pitchFamily="34" charset="0"/>
              </a:rPr>
              <a:t>Land often leased for 25 to 99 years for less than $1 per acre per year</a:t>
            </a:r>
          </a:p>
          <a:p>
            <a:pPr>
              <a:spcBef>
                <a:spcPts val="0"/>
              </a:spcBef>
            </a:pPr>
            <a:endParaRPr lang="en-US" sz="2000" dirty="0">
              <a:latin typeface="Arial" pitchFamily="34" charset="0"/>
              <a:cs typeface="Arial" pitchFamily="34" charset="0"/>
            </a:endParaRPr>
          </a:p>
          <a:p>
            <a:r>
              <a:rPr lang="en-US" sz="2600" dirty="0" smtClean="0">
                <a:latin typeface="Arial" pitchFamily="34" charset="0"/>
                <a:cs typeface="Arial" pitchFamily="34" charset="0"/>
              </a:rPr>
              <a:t>Significant interest in Southeast Asia…</a:t>
            </a:r>
          </a:p>
          <a:p>
            <a:pPr lvl="1"/>
            <a:r>
              <a:rPr lang="en-US" sz="2000" dirty="0" smtClean="0">
                <a:latin typeface="Arial" pitchFamily="34" charset="0"/>
                <a:cs typeface="Arial" pitchFamily="34" charset="0"/>
              </a:rPr>
              <a:t>Cambodia, Laos, Philippines, Indonesia</a:t>
            </a:r>
          </a:p>
          <a:p>
            <a:pPr>
              <a:spcBef>
                <a:spcPts val="0"/>
              </a:spcBef>
            </a:pPr>
            <a:endParaRPr lang="en-US" sz="2000" dirty="0">
              <a:latin typeface="Arial" pitchFamily="34" charset="0"/>
              <a:cs typeface="Arial" pitchFamily="34" charset="0"/>
            </a:endParaRPr>
          </a:p>
          <a:p>
            <a:r>
              <a:rPr lang="en-US" sz="2600" dirty="0" smtClean="0">
                <a:latin typeface="Arial" pitchFamily="34" charset="0"/>
                <a:cs typeface="Arial" pitchFamily="34" charset="0"/>
              </a:rPr>
              <a:t>…in Latin America…</a:t>
            </a:r>
          </a:p>
          <a:p>
            <a:pPr lvl="1"/>
            <a:r>
              <a:rPr lang="en-US" sz="2000" dirty="0" smtClean="0">
                <a:latin typeface="Arial" pitchFamily="34" charset="0"/>
                <a:cs typeface="Arial" pitchFamily="34" charset="0"/>
              </a:rPr>
              <a:t>Brazil, Argentina</a:t>
            </a:r>
          </a:p>
          <a:p>
            <a:pPr>
              <a:spcBef>
                <a:spcPts val="0"/>
              </a:spcBef>
            </a:pPr>
            <a:endParaRPr lang="en-US" sz="2000" dirty="0" smtClean="0">
              <a:latin typeface="Arial" pitchFamily="34" charset="0"/>
              <a:cs typeface="Arial" pitchFamily="34" charset="0"/>
            </a:endParaRPr>
          </a:p>
          <a:p>
            <a:r>
              <a:rPr lang="en-US" sz="2600" dirty="0" smtClean="0">
                <a:latin typeface="Arial" pitchFamily="34" charset="0"/>
                <a:cs typeface="Arial" pitchFamily="34" charset="0"/>
              </a:rPr>
              <a:t>…and the former Soviet Union</a:t>
            </a:r>
          </a:p>
          <a:p>
            <a:pPr lvl="1"/>
            <a:r>
              <a:rPr lang="en-US" sz="2000" dirty="0" smtClean="0">
                <a:latin typeface="Arial" pitchFamily="34" charset="0"/>
                <a:cs typeface="Arial" pitchFamily="34" charset="0"/>
              </a:rPr>
              <a:t>Russia, Kazakhstan, Ukraine</a:t>
            </a:r>
          </a:p>
        </p:txBody>
      </p:sp>
      <p:sp>
        <p:nvSpPr>
          <p:cNvPr id="4" name="Rectangle 2"/>
          <p:cNvSpPr>
            <a:spLocks noGrp="1" noChangeArrowheads="1"/>
          </p:cNvSpPr>
          <p:nvPr>
            <p:ph type="title"/>
          </p:nvPr>
        </p:nvSpPr>
        <p:spPr>
          <a:xfrm>
            <a:off x="457200" y="155448"/>
            <a:ext cx="8229600" cy="1143000"/>
          </a:xfrm>
        </p:spPr>
        <p:txBody>
          <a:bodyPr>
            <a:normAutofit/>
          </a:bodyPr>
          <a:lstStyle/>
          <a:p>
            <a:pPr eaLnBrk="1" hangingPunct="1"/>
            <a:r>
              <a:rPr lang="en-US" dirty="0" smtClean="0">
                <a:latin typeface="Arial" pitchFamily="34" charset="0"/>
                <a:cs typeface="Arial" pitchFamily="34" charset="0"/>
              </a:rPr>
              <a:t>Land Grabs: The Host Countries</a:t>
            </a:r>
          </a:p>
        </p:txBody>
      </p:sp>
      <p:sp>
        <p:nvSpPr>
          <p:cNvPr id="5" name="Line 11"/>
          <p:cNvSpPr>
            <a:spLocks noChangeShapeType="1"/>
          </p:cNvSpPr>
          <p:nvPr/>
        </p:nvSpPr>
        <p:spPr bwMode="auto">
          <a:xfrm>
            <a:off x="594360" y="1069848"/>
            <a:ext cx="854964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solidFill>
                <a:prstClr val="white"/>
              </a:solidFill>
            </a:endParaRPr>
          </a:p>
        </p:txBody>
      </p:sp>
      <p:sp>
        <p:nvSpPr>
          <p:cNvPr id="6" name="Text Box 18"/>
          <p:cNvSpPr txBox="1">
            <a:spLocks noChangeArrowheads="1"/>
          </p:cNvSpPr>
          <p:nvPr/>
        </p:nvSpPr>
        <p:spPr bwMode="auto">
          <a:xfrm>
            <a:off x="6650038" y="6627813"/>
            <a:ext cx="249396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sz="900" i="1" dirty="0">
                <a:solidFill>
                  <a:schemeClr val="bg1"/>
                </a:solidFill>
              </a:rPr>
              <a:t>Photo Credit: iStockPhoto / Bob Randall</a:t>
            </a:r>
          </a:p>
        </p:txBody>
      </p:sp>
    </p:spTree>
    <p:extLst>
      <p:ext uri="{BB962C8B-B14F-4D97-AF65-F5344CB8AC3E}">
        <p14:creationId xmlns:p14="http://schemas.microsoft.com/office/powerpoint/2010/main" val="783488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200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200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200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par>
                                <p:cTn id="20" presetID="10" presetClass="entr" presetSubtype="0" fill="hold" grpId="0" nodeType="withEffect">
                                  <p:stCondLst>
                                    <p:cond delay="200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par>
                                <p:cTn id="23" presetID="10" presetClass="entr" presetSubtype="0" fill="hold" grpId="0" nodeType="withEffect">
                                  <p:stCondLst>
                                    <p:cond delay="2000"/>
                                  </p:stCondLst>
                                  <p:childTnLst>
                                    <p:set>
                                      <p:cBhvr>
                                        <p:cTn id="24" dur="1" fill="hold">
                                          <p:stCondLst>
                                            <p:cond delay="0"/>
                                          </p:stCondLst>
                                        </p:cTn>
                                        <p:tgtEl>
                                          <p:spTgt spid="3">
                                            <p:txEl>
                                              <p:pRg st="8" end="8"/>
                                            </p:txEl>
                                          </p:spTgt>
                                        </p:tgtEl>
                                        <p:attrNameLst>
                                          <p:attrName>style.visibility</p:attrName>
                                        </p:attrNameLst>
                                      </p:cBhvr>
                                      <p:to>
                                        <p:strVal val="visible"/>
                                      </p:to>
                                    </p:set>
                                    <p:animEffect transition="in" filter="fade">
                                      <p:cBhvr>
                                        <p:cTn id="25" dur="500"/>
                                        <p:tgtEl>
                                          <p:spTgt spid="3">
                                            <p:txEl>
                                              <p:pRg st="8" end="8"/>
                                            </p:txEl>
                                          </p:spTgt>
                                        </p:tgtEl>
                                      </p:cBhvr>
                                    </p:animEffect>
                                  </p:childTnLst>
                                </p:cTn>
                              </p:par>
                              <p:par>
                                <p:cTn id="26" presetID="10" presetClass="entr" presetSubtype="0" fill="hold" grpId="0" nodeType="withEffect">
                                  <p:stCondLst>
                                    <p:cond delay="2000"/>
                                  </p:stCondLst>
                                  <p:childTnLst>
                                    <p:set>
                                      <p:cBhvr>
                                        <p:cTn id="27" dur="1" fill="hold">
                                          <p:stCondLst>
                                            <p:cond delay="0"/>
                                          </p:stCondLst>
                                        </p:cTn>
                                        <p:tgtEl>
                                          <p:spTgt spid="3">
                                            <p:txEl>
                                              <p:pRg st="9" end="9"/>
                                            </p:txEl>
                                          </p:spTgt>
                                        </p:tgtEl>
                                        <p:attrNameLst>
                                          <p:attrName>style.visibility</p:attrName>
                                        </p:attrNameLst>
                                      </p:cBhvr>
                                      <p:to>
                                        <p:strVal val="visible"/>
                                      </p:to>
                                    </p:set>
                                    <p:animEffect transition="in" filter="fade">
                                      <p:cBhvr>
                                        <p:cTn id="28" dur="500"/>
                                        <p:tgtEl>
                                          <p:spTgt spid="3">
                                            <p:txEl>
                                              <p:pRg st="9" end="9"/>
                                            </p:txEl>
                                          </p:spTgt>
                                        </p:tgtEl>
                                      </p:cBhvr>
                                    </p:animEffect>
                                  </p:childTnLst>
                                </p:cTn>
                              </p:par>
                              <p:par>
                                <p:cTn id="29" presetID="10" presetClass="entr" presetSubtype="0" fill="hold" grpId="0" nodeType="withEffect">
                                  <p:stCondLst>
                                    <p:cond delay="2000"/>
                                  </p:stCondLst>
                                  <p:childTnLst>
                                    <p:set>
                                      <p:cBhvr>
                                        <p:cTn id="30" dur="1" fill="hold">
                                          <p:stCondLst>
                                            <p:cond delay="0"/>
                                          </p:stCondLst>
                                        </p:cTn>
                                        <p:tgtEl>
                                          <p:spTgt spid="3">
                                            <p:txEl>
                                              <p:pRg st="11" end="11"/>
                                            </p:txEl>
                                          </p:spTgt>
                                        </p:tgtEl>
                                        <p:attrNameLst>
                                          <p:attrName>style.visibility</p:attrName>
                                        </p:attrNameLst>
                                      </p:cBhvr>
                                      <p:to>
                                        <p:strVal val="visible"/>
                                      </p:to>
                                    </p:set>
                                    <p:animEffect transition="in" filter="fade">
                                      <p:cBhvr>
                                        <p:cTn id="31" dur="500"/>
                                        <p:tgtEl>
                                          <p:spTgt spid="3">
                                            <p:txEl>
                                              <p:pRg st="11" end="11"/>
                                            </p:txEl>
                                          </p:spTgt>
                                        </p:tgtEl>
                                      </p:cBhvr>
                                    </p:animEffect>
                                  </p:childTnLst>
                                </p:cTn>
                              </p:par>
                              <p:par>
                                <p:cTn id="32" presetID="10" presetClass="entr" presetSubtype="0" fill="hold" grpId="0" nodeType="withEffect">
                                  <p:stCondLst>
                                    <p:cond delay="2000"/>
                                  </p:stCondLst>
                                  <p:childTnLst>
                                    <p:set>
                                      <p:cBhvr>
                                        <p:cTn id="33" dur="1" fill="hold">
                                          <p:stCondLst>
                                            <p:cond delay="0"/>
                                          </p:stCondLst>
                                        </p:cTn>
                                        <p:tgtEl>
                                          <p:spTgt spid="3">
                                            <p:txEl>
                                              <p:pRg st="12" end="12"/>
                                            </p:txEl>
                                          </p:spTgt>
                                        </p:tgtEl>
                                        <p:attrNameLst>
                                          <p:attrName>style.visibility</p:attrName>
                                        </p:attrNameLst>
                                      </p:cBhvr>
                                      <p:to>
                                        <p:strVal val="visible"/>
                                      </p:to>
                                    </p:set>
                                    <p:animEffect transition="in" filter="fade">
                                      <p:cBhvr>
                                        <p:cTn id="34" dur="500"/>
                                        <p:tgtEl>
                                          <p:spTgt spid="3">
                                            <p:txEl>
                                              <p:pRg st="12" end="12"/>
                                            </p:txEl>
                                          </p:spTgt>
                                        </p:tgtEl>
                                      </p:cBhvr>
                                    </p:animEffect>
                                  </p:childTnLst>
                                </p:cTn>
                              </p:par>
                              <p:par>
                                <p:cTn id="35" presetID="10" presetClass="entr" presetSubtype="0" fill="hold" grpId="0" nodeType="withEffect">
                                  <p:stCondLst>
                                    <p:cond delay="200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6435" name="Rectangle 4"/>
          <p:cNvSpPr>
            <a:spLocks noChangeArrowheads="1"/>
          </p:cNvSpPr>
          <p:nvPr/>
        </p:nvSpPr>
        <p:spPr bwMode="auto">
          <a:xfrm>
            <a:off x="182880" y="1295402"/>
            <a:ext cx="8778240" cy="5345664"/>
          </a:xfrm>
          <a:prstGeom prst="rect">
            <a:avLst/>
          </a:prstGeom>
          <a:solidFill>
            <a:schemeClr val="bg1">
              <a:alpha val="8980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dirty="0">
              <a:solidFill>
                <a:srgbClr val="000000"/>
              </a:solidFill>
            </a:endParaRPr>
          </a:p>
        </p:txBody>
      </p:sp>
      <p:sp>
        <p:nvSpPr>
          <p:cNvPr id="146436" name="Rectangle 2"/>
          <p:cNvSpPr>
            <a:spLocks noGrp="1" noChangeArrowheads="1"/>
          </p:cNvSpPr>
          <p:nvPr>
            <p:ph type="title" idx="4294967295"/>
          </p:nvPr>
        </p:nvSpPr>
        <p:spPr>
          <a:xfrm>
            <a:off x="457200" y="155448"/>
            <a:ext cx="8229600" cy="1143000"/>
          </a:xfrm>
        </p:spPr>
        <p:txBody>
          <a:bodyPr anchor="ctr" anchorCtr="0"/>
          <a:lstStyle/>
          <a:p>
            <a:pPr eaLnBrk="1" hangingPunct="1">
              <a:lnSpc>
                <a:spcPct val="80000"/>
              </a:lnSpc>
            </a:pPr>
            <a:r>
              <a:rPr lang="en-US" sz="4000" dirty="0" smtClean="0">
                <a:solidFill>
                  <a:schemeClr val="bg1"/>
                </a:solidFill>
              </a:rPr>
              <a:t>Precarious Global Food Situation</a:t>
            </a:r>
          </a:p>
        </p:txBody>
      </p:sp>
      <p:sp>
        <p:nvSpPr>
          <p:cNvPr id="146437" name="Line 4"/>
          <p:cNvSpPr>
            <a:spLocks noChangeShapeType="1"/>
          </p:cNvSpPr>
          <p:nvPr/>
        </p:nvSpPr>
        <p:spPr bwMode="auto">
          <a:xfrm>
            <a:off x="594360" y="1069848"/>
            <a:ext cx="8549640"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dirty="0">
              <a:solidFill>
                <a:srgbClr val="000000"/>
              </a:solidFill>
            </a:endParaRPr>
          </a:p>
        </p:txBody>
      </p:sp>
      <p:sp>
        <p:nvSpPr>
          <p:cNvPr id="146438" name="Text Box 13"/>
          <p:cNvSpPr txBox="1">
            <a:spLocks noChangeArrowheads="1"/>
          </p:cNvSpPr>
          <p:nvPr/>
        </p:nvSpPr>
        <p:spPr bwMode="auto">
          <a:xfrm>
            <a:off x="4876800" y="1295399"/>
            <a:ext cx="3759200" cy="459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tIns="182880">
            <a:normAutofit/>
          </a:bodyPr>
          <a:lstStyle>
            <a:lvl1pPr marL="342900" indent="-342900" eaLnBrk="0" hangingPunct="0">
              <a:defRPr>
                <a:solidFill>
                  <a:schemeClr val="tx1"/>
                </a:solidFill>
                <a:latin typeface="Arial" charset="0"/>
              </a:defRPr>
            </a:lvl1pPr>
            <a:lvl2pPr marL="800100" indent="-342900" eaLnBrk="0" hangingPunct="0">
              <a:defRPr>
                <a:solidFill>
                  <a:schemeClr val="tx1"/>
                </a:solidFill>
                <a:latin typeface="Arial" charset="0"/>
              </a:defRPr>
            </a:lvl2pPr>
            <a:lvl3pPr marL="1257300" indent="-342900" eaLnBrk="0" hangingPunct="0">
              <a:defRPr>
                <a:solidFill>
                  <a:schemeClr val="tx1"/>
                </a:solidFill>
                <a:latin typeface="Arial" charset="0"/>
              </a:defRPr>
            </a:lvl3pPr>
            <a:lvl4pPr marL="1714500" indent="-342900" eaLnBrk="0" hangingPunct="0">
              <a:defRPr>
                <a:solidFill>
                  <a:schemeClr val="tx1"/>
                </a:solidFill>
                <a:latin typeface="Arial" charset="0"/>
              </a:defRPr>
            </a:lvl4pPr>
            <a:lvl5pPr marL="2171700" indent="-342900" eaLnBrk="0" hangingPunct="0">
              <a:defRPr>
                <a:solidFill>
                  <a:schemeClr val="tx1"/>
                </a:solidFill>
                <a:latin typeface="Arial" charset="0"/>
              </a:defRPr>
            </a:lvl5pPr>
            <a:lvl6pPr marL="2628900" indent="-342900" algn="ctr" eaLnBrk="0" fontAlgn="base" hangingPunct="0">
              <a:spcBef>
                <a:spcPct val="0"/>
              </a:spcBef>
              <a:spcAft>
                <a:spcPct val="0"/>
              </a:spcAft>
              <a:defRPr>
                <a:solidFill>
                  <a:schemeClr val="tx1"/>
                </a:solidFill>
                <a:latin typeface="Arial" charset="0"/>
              </a:defRPr>
            </a:lvl6pPr>
            <a:lvl7pPr marL="3086100" indent="-342900" algn="ctr" eaLnBrk="0" fontAlgn="base" hangingPunct="0">
              <a:spcBef>
                <a:spcPct val="0"/>
              </a:spcBef>
              <a:spcAft>
                <a:spcPct val="0"/>
              </a:spcAft>
              <a:defRPr>
                <a:solidFill>
                  <a:schemeClr val="tx1"/>
                </a:solidFill>
                <a:latin typeface="Arial" charset="0"/>
              </a:defRPr>
            </a:lvl7pPr>
            <a:lvl8pPr marL="3543300" indent="-342900" algn="ctr" eaLnBrk="0" fontAlgn="base" hangingPunct="0">
              <a:spcBef>
                <a:spcPct val="0"/>
              </a:spcBef>
              <a:spcAft>
                <a:spcPct val="0"/>
              </a:spcAft>
              <a:defRPr>
                <a:solidFill>
                  <a:schemeClr val="tx1"/>
                </a:solidFill>
                <a:latin typeface="Arial" charset="0"/>
              </a:defRPr>
            </a:lvl8pPr>
            <a:lvl9pPr marL="4000500" indent="-342900" algn="ctr" eaLnBrk="0" fontAlgn="base" hangingPunct="0">
              <a:spcBef>
                <a:spcPct val="0"/>
              </a:spcBef>
              <a:spcAft>
                <a:spcPct val="0"/>
              </a:spcAft>
              <a:defRPr>
                <a:solidFill>
                  <a:schemeClr val="tx1"/>
                </a:solidFill>
                <a:latin typeface="Arial" charset="0"/>
              </a:defRPr>
            </a:lvl9pPr>
          </a:lstStyle>
          <a:p>
            <a:pPr eaLnBrk="1" fontAlgn="base" hangingPunct="1">
              <a:spcBef>
                <a:spcPct val="30000"/>
              </a:spcBef>
              <a:spcAft>
                <a:spcPct val="0"/>
              </a:spcAft>
              <a:buFontTx/>
              <a:buChar char="•"/>
            </a:pPr>
            <a:r>
              <a:rPr lang="en-US" sz="2400" dirty="0" smtClean="0">
                <a:solidFill>
                  <a:srgbClr val="000000"/>
                </a:solidFill>
              </a:rPr>
              <a:t>Dangerously small margin between grain consumption and grain production</a:t>
            </a:r>
          </a:p>
          <a:p>
            <a:pPr eaLnBrk="1" fontAlgn="base" hangingPunct="1">
              <a:spcBef>
                <a:spcPct val="30000"/>
              </a:spcBef>
              <a:spcAft>
                <a:spcPct val="0"/>
              </a:spcAft>
              <a:buFontTx/>
              <a:buChar char="•"/>
            </a:pPr>
            <a:endParaRPr lang="en-US" sz="2400" dirty="0">
              <a:solidFill>
                <a:srgbClr val="000000"/>
              </a:solidFill>
            </a:endParaRPr>
          </a:p>
          <a:p>
            <a:pPr eaLnBrk="1" fontAlgn="base" hangingPunct="1">
              <a:spcBef>
                <a:spcPct val="30000"/>
              </a:spcBef>
              <a:spcAft>
                <a:spcPct val="0"/>
              </a:spcAft>
              <a:buFontTx/>
              <a:buChar char="•"/>
            </a:pPr>
            <a:r>
              <a:rPr lang="en-US" sz="2400" dirty="0">
                <a:solidFill>
                  <a:srgbClr val="000000"/>
                </a:solidFill>
              </a:rPr>
              <a:t>Now we face long-term trends </a:t>
            </a:r>
            <a:r>
              <a:rPr lang="en-US" sz="2400" dirty="0" smtClean="0">
                <a:solidFill>
                  <a:srgbClr val="000000"/>
                </a:solidFill>
              </a:rPr>
              <a:t>that:</a:t>
            </a:r>
          </a:p>
          <a:p>
            <a:pPr marL="742950" lvl="1" indent="-285750" eaLnBrk="1" fontAlgn="base" hangingPunct="1">
              <a:lnSpc>
                <a:spcPct val="90000"/>
              </a:lnSpc>
              <a:spcBef>
                <a:spcPct val="20000"/>
              </a:spcBef>
              <a:spcAft>
                <a:spcPct val="0"/>
              </a:spcAft>
              <a:buFont typeface="Arial" pitchFamily="34" charset="0"/>
              <a:buChar char="–"/>
            </a:pPr>
            <a:r>
              <a:rPr lang="en-US" sz="2400" dirty="0">
                <a:latin typeface="Arial" pitchFamily="34" charset="0"/>
                <a:cs typeface="Arial" pitchFamily="34" charset="0"/>
              </a:rPr>
              <a:t>increase food demand</a:t>
            </a:r>
          </a:p>
          <a:p>
            <a:pPr marL="742950" lvl="1" indent="-285750" eaLnBrk="1" fontAlgn="base" hangingPunct="1">
              <a:lnSpc>
                <a:spcPct val="90000"/>
              </a:lnSpc>
              <a:spcBef>
                <a:spcPct val="20000"/>
              </a:spcBef>
              <a:spcAft>
                <a:spcPct val="0"/>
              </a:spcAft>
              <a:buFont typeface="Arial" pitchFamily="34" charset="0"/>
              <a:buChar char="–"/>
            </a:pPr>
            <a:r>
              <a:rPr lang="en-US" sz="2400" dirty="0">
                <a:latin typeface="Arial" pitchFamily="34" charset="0"/>
                <a:cs typeface="Arial" pitchFamily="34" charset="0"/>
              </a:rPr>
              <a:t>limit food production</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815000"/>
            <a:ext cx="4449796" cy="3749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6440" name="Text Box 9"/>
          <p:cNvSpPr txBox="1">
            <a:spLocks noChangeArrowheads="1"/>
          </p:cNvSpPr>
          <p:nvPr/>
        </p:nvSpPr>
        <p:spPr bwMode="auto">
          <a:xfrm>
            <a:off x="457200" y="1667744"/>
            <a:ext cx="4572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sz="1600" b="1" dirty="0">
                <a:solidFill>
                  <a:srgbClr val="000000"/>
                </a:solidFill>
              </a:rPr>
              <a:t>World Grain Production and Consumption, </a:t>
            </a:r>
            <a:r>
              <a:rPr lang="en-US" sz="1600" b="1" dirty="0" smtClean="0">
                <a:solidFill>
                  <a:srgbClr val="000000"/>
                </a:solidFill>
              </a:rPr>
              <a:t>1960-2011</a:t>
            </a:r>
            <a:endParaRPr lang="en-US" sz="1600" b="1" dirty="0">
              <a:solidFill>
                <a:srgbClr val="000000"/>
              </a:solidFill>
            </a:endParaRPr>
          </a:p>
        </p:txBody>
      </p:sp>
      <p:sp>
        <p:nvSpPr>
          <p:cNvPr id="146441" name="Text Box 17"/>
          <p:cNvSpPr txBox="1">
            <a:spLocks noChangeArrowheads="1"/>
          </p:cNvSpPr>
          <p:nvPr/>
        </p:nvSpPr>
        <p:spPr bwMode="auto">
          <a:xfrm>
            <a:off x="889000" y="5715000"/>
            <a:ext cx="7366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400" b="1" i="1" dirty="0">
                <a:solidFill>
                  <a:srgbClr val="000000"/>
                </a:solidFill>
              </a:rPr>
              <a:t>We are only one poor harvest away from chaos in world grain markets.</a:t>
            </a:r>
          </a:p>
        </p:txBody>
      </p:sp>
      <p:sp>
        <p:nvSpPr>
          <p:cNvPr id="146442" name="Text Box 18"/>
          <p:cNvSpPr txBox="1">
            <a:spLocks noChangeArrowheads="1"/>
          </p:cNvSpPr>
          <p:nvPr/>
        </p:nvSpPr>
        <p:spPr bwMode="auto">
          <a:xfrm>
            <a:off x="6650038" y="6627813"/>
            <a:ext cx="249396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base" hangingPunct="1">
              <a:spcBef>
                <a:spcPct val="50000"/>
              </a:spcBef>
              <a:spcAft>
                <a:spcPct val="0"/>
              </a:spcAft>
            </a:pPr>
            <a:r>
              <a:rPr lang="en-US" sz="900" i="1" dirty="0">
                <a:solidFill>
                  <a:srgbClr val="FFFFFF"/>
                </a:solidFill>
              </a:rPr>
              <a:t>Photo Credit: iStockPhoto / Tobias Helbig </a:t>
            </a:r>
          </a:p>
        </p:txBody>
      </p:sp>
    </p:spTree>
    <p:extLst>
      <p:ext uri="{BB962C8B-B14F-4D97-AF65-F5344CB8AC3E}">
        <p14:creationId xmlns:p14="http://schemas.microsoft.com/office/powerpoint/2010/main" val="20476777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146435"/>
                                        </p:tgtEl>
                                        <p:attrNameLst>
                                          <p:attrName>style.visibility</p:attrName>
                                        </p:attrNameLst>
                                      </p:cBhvr>
                                      <p:to>
                                        <p:strVal val="visible"/>
                                      </p:to>
                                    </p:set>
                                    <p:animEffect transition="in" filter="fade">
                                      <p:cBhvr>
                                        <p:cTn id="7" dur="500"/>
                                        <p:tgtEl>
                                          <p:spTgt spid="146435"/>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146438"/>
                                        </p:tgtEl>
                                        <p:attrNameLst>
                                          <p:attrName>style.visibility</p:attrName>
                                        </p:attrNameLst>
                                      </p:cBhvr>
                                      <p:to>
                                        <p:strVal val="visible"/>
                                      </p:to>
                                    </p:set>
                                    <p:animEffect transition="in" filter="fade">
                                      <p:cBhvr>
                                        <p:cTn id="10" dur="500"/>
                                        <p:tgtEl>
                                          <p:spTgt spid="146438"/>
                                        </p:tgtEl>
                                      </p:cBhvr>
                                    </p:animEffect>
                                  </p:childTnLst>
                                </p:cTn>
                              </p:par>
                              <p:par>
                                <p:cTn id="11" presetID="10" presetClass="entr" presetSubtype="0" fill="hold" grpId="0" nodeType="withEffect">
                                  <p:stCondLst>
                                    <p:cond delay="2000"/>
                                  </p:stCondLst>
                                  <p:childTnLst>
                                    <p:set>
                                      <p:cBhvr>
                                        <p:cTn id="12" dur="1" fill="hold">
                                          <p:stCondLst>
                                            <p:cond delay="0"/>
                                          </p:stCondLst>
                                        </p:cTn>
                                        <p:tgtEl>
                                          <p:spTgt spid="146441"/>
                                        </p:tgtEl>
                                        <p:attrNameLst>
                                          <p:attrName>style.visibility</p:attrName>
                                        </p:attrNameLst>
                                      </p:cBhvr>
                                      <p:to>
                                        <p:strVal val="visible"/>
                                      </p:to>
                                    </p:set>
                                    <p:animEffect transition="in" filter="fade">
                                      <p:cBhvr>
                                        <p:cTn id="13" dur="500"/>
                                        <p:tgtEl>
                                          <p:spTgt spid="146441"/>
                                        </p:tgtEl>
                                      </p:cBhvr>
                                    </p:animEffect>
                                  </p:childTnLst>
                                </p:cTn>
                              </p:par>
                              <p:par>
                                <p:cTn id="14" presetID="10" presetClass="entr" presetSubtype="0" fill="hold" grpId="0" nodeType="withEffect">
                                  <p:stCondLst>
                                    <p:cond delay="2000"/>
                                  </p:stCondLst>
                                  <p:childTnLst>
                                    <p:set>
                                      <p:cBhvr>
                                        <p:cTn id="15" dur="1" fill="hold">
                                          <p:stCondLst>
                                            <p:cond delay="0"/>
                                          </p:stCondLst>
                                        </p:cTn>
                                        <p:tgtEl>
                                          <p:spTgt spid="146440"/>
                                        </p:tgtEl>
                                        <p:attrNameLst>
                                          <p:attrName>style.visibility</p:attrName>
                                        </p:attrNameLst>
                                      </p:cBhvr>
                                      <p:to>
                                        <p:strVal val="visible"/>
                                      </p:to>
                                    </p:set>
                                    <p:animEffect transition="in" filter="fade">
                                      <p:cBhvr>
                                        <p:cTn id="16" dur="500"/>
                                        <p:tgtEl>
                                          <p:spTgt spid="146440"/>
                                        </p:tgtEl>
                                      </p:cBhvr>
                                    </p:animEffect>
                                  </p:childTnLst>
                                </p:cTn>
                              </p:par>
                              <p:par>
                                <p:cTn id="17" presetID="10" presetClass="entr" presetSubtype="0" fill="hold" nodeType="withEffect">
                                  <p:stCondLst>
                                    <p:cond delay="200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5" grpId="0" animBg="1"/>
      <p:bldP spid="146438" grpId="0"/>
      <p:bldP spid="146440" grpId="0"/>
      <p:bldP spid="146441"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000" r="-7000"/>
          </a:stretch>
        </a:blipFill>
        <a:effectLst/>
      </p:bgPr>
    </p:bg>
    <p:spTree>
      <p:nvGrpSpPr>
        <p:cNvPr id="1" name=""/>
        <p:cNvGrpSpPr/>
        <p:nvPr/>
      </p:nvGrpSpPr>
      <p:grpSpPr>
        <a:xfrm>
          <a:off x="0" y="0"/>
          <a:ext cx="0" cy="0"/>
          <a:chOff x="0" y="0"/>
          <a:chExt cx="0" cy="0"/>
        </a:xfrm>
      </p:grpSpPr>
      <p:sp>
        <p:nvSpPr>
          <p:cNvPr id="9" name="Rectangle 4"/>
          <p:cNvSpPr>
            <a:spLocks noChangeArrowheads="1"/>
          </p:cNvSpPr>
          <p:nvPr/>
        </p:nvSpPr>
        <p:spPr bwMode="auto">
          <a:xfrm>
            <a:off x="182880" y="1295402"/>
            <a:ext cx="8778240" cy="5345664"/>
          </a:xfrm>
          <a:prstGeom prst="rect">
            <a:avLst/>
          </a:prstGeom>
          <a:solidFill>
            <a:schemeClr val="bg1">
              <a:alpha val="8980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dirty="0">
              <a:solidFill>
                <a:srgbClr val="000000"/>
              </a:solidFill>
            </a:endParaRPr>
          </a:p>
        </p:txBody>
      </p:sp>
      <p:sp>
        <p:nvSpPr>
          <p:cNvPr id="4" name="Rectangle 2"/>
          <p:cNvSpPr>
            <a:spLocks noGrp="1" noChangeArrowheads="1"/>
          </p:cNvSpPr>
          <p:nvPr>
            <p:ph type="title"/>
          </p:nvPr>
        </p:nvSpPr>
        <p:spPr>
          <a:xfrm>
            <a:off x="457200" y="155448"/>
            <a:ext cx="8229600" cy="1143000"/>
          </a:xfrm>
        </p:spPr>
        <p:txBody>
          <a:bodyPr>
            <a:normAutofit/>
          </a:bodyPr>
          <a:lstStyle/>
          <a:p>
            <a:r>
              <a:rPr lang="en-US" sz="4000" dirty="0" smtClean="0">
                <a:solidFill>
                  <a:schemeClr val="bg1"/>
                </a:solidFill>
                <a:latin typeface="Arial" pitchFamily="34" charset="0"/>
                <a:cs typeface="Arial" pitchFamily="34" charset="0"/>
              </a:rPr>
              <a:t>Selected Examples of Land Deals</a:t>
            </a:r>
          </a:p>
        </p:txBody>
      </p:sp>
      <p:sp>
        <p:nvSpPr>
          <p:cNvPr id="5" name="Line 11"/>
          <p:cNvSpPr>
            <a:spLocks noChangeShapeType="1"/>
          </p:cNvSpPr>
          <p:nvPr/>
        </p:nvSpPr>
        <p:spPr bwMode="auto">
          <a:xfrm>
            <a:off x="594360" y="1069848"/>
            <a:ext cx="8549640"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solidFill>
                <a:prstClr val="white"/>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2053632299"/>
              </p:ext>
            </p:extLst>
          </p:nvPr>
        </p:nvGraphicFramePr>
        <p:xfrm>
          <a:off x="685800" y="1524001"/>
          <a:ext cx="7848600" cy="4952999"/>
        </p:xfrm>
        <a:graphic>
          <a:graphicData uri="http://schemas.openxmlformats.org/drawingml/2006/table">
            <a:tbl>
              <a:tblPr firstRow="1" bandRow="1">
                <a:tableStyleId>{5C22544A-7EE6-4342-B048-85BDC9FD1C3A}</a:tableStyleId>
              </a:tblPr>
              <a:tblGrid>
                <a:gridCol w="2025446"/>
                <a:gridCol w="5823154"/>
              </a:tblGrid>
              <a:tr h="516835">
                <a:tc>
                  <a:txBody>
                    <a:bodyPr/>
                    <a:lstStyle/>
                    <a:p>
                      <a:r>
                        <a:rPr lang="en-US" sz="2000" dirty="0" smtClean="0">
                          <a:solidFill>
                            <a:schemeClr val="bg1"/>
                          </a:solidFill>
                          <a:latin typeface="Arial" pitchFamily="34" charset="0"/>
                          <a:cs typeface="Arial" pitchFamily="34" charset="0"/>
                        </a:rPr>
                        <a:t>Target Country</a:t>
                      </a:r>
                      <a:endParaRPr lang="en-US" sz="2000" dirty="0">
                        <a:solidFill>
                          <a:schemeClr val="bg1"/>
                        </a:solidFill>
                        <a:latin typeface="Arial" pitchFamily="34" charset="0"/>
                        <a:cs typeface="Arial" pitchFamily="34" charset="0"/>
                      </a:endParaRPr>
                    </a:p>
                  </a:txBody>
                  <a:tcPr/>
                </a:tc>
                <a:tc>
                  <a:txBody>
                    <a:bodyPr/>
                    <a:lstStyle/>
                    <a:p>
                      <a:r>
                        <a:rPr lang="en-US" sz="2000" dirty="0" smtClean="0">
                          <a:latin typeface="Arial" pitchFamily="34" charset="0"/>
                          <a:cs typeface="Arial" pitchFamily="34" charset="0"/>
                        </a:rPr>
                        <a:t>Description</a:t>
                      </a:r>
                      <a:endParaRPr lang="en-US" sz="2000" dirty="0">
                        <a:latin typeface="Arial" pitchFamily="34" charset="0"/>
                        <a:cs typeface="Arial" pitchFamily="34" charset="0"/>
                      </a:endParaRPr>
                    </a:p>
                  </a:txBody>
                  <a:tcPr/>
                </a:tc>
              </a:tr>
              <a:tr h="1141343">
                <a:tc>
                  <a:txBody>
                    <a:bodyPr/>
                    <a:lstStyle/>
                    <a:p>
                      <a:r>
                        <a:rPr lang="en-US" sz="2000" dirty="0" smtClean="0">
                          <a:solidFill>
                            <a:schemeClr val="tx1"/>
                          </a:solidFill>
                          <a:latin typeface="Arial" pitchFamily="34" charset="0"/>
                          <a:cs typeface="Arial" pitchFamily="34" charset="0"/>
                        </a:rPr>
                        <a:t>Brazil</a:t>
                      </a:r>
                      <a:endParaRPr lang="en-US" sz="2000" dirty="0">
                        <a:solidFill>
                          <a:schemeClr val="tx1"/>
                        </a:solidFill>
                        <a:latin typeface="Arial" pitchFamily="34" charset="0"/>
                        <a:cs typeface="Arial" pitchFamily="34" charset="0"/>
                      </a:endParaRPr>
                    </a:p>
                  </a:txBody>
                  <a:tcPr/>
                </a:tc>
                <a:tc>
                  <a:txBody>
                    <a:bodyPr/>
                    <a:lstStyle/>
                    <a:p>
                      <a:r>
                        <a:rPr lang="en-US" sz="2000" dirty="0" smtClean="0">
                          <a:latin typeface="Arial" pitchFamily="34" charset="0"/>
                          <a:cs typeface="Arial" pitchFamily="34" charset="0"/>
                        </a:rPr>
                        <a:t>China’s Chongqing Grain Group reportedly</a:t>
                      </a:r>
                      <a:r>
                        <a:rPr lang="en-US" sz="2000" baseline="0" dirty="0" smtClean="0">
                          <a:latin typeface="Arial" pitchFamily="34" charset="0"/>
                          <a:cs typeface="Arial" pitchFamily="34" charset="0"/>
                        </a:rPr>
                        <a:t> harvesting soybeans on some 500,000 acres in Bahia state</a:t>
                      </a:r>
                      <a:endParaRPr lang="en-US" sz="2000" dirty="0">
                        <a:latin typeface="Arial" pitchFamily="34" charset="0"/>
                        <a:cs typeface="Arial" pitchFamily="34" charset="0"/>
                      </a:endParaRPr>
                    </a:p>
                  </a:txBody>
                  <a:tcPr/>
                </a:tc>
              </a:tr>
              <a:tr h="1012135">
                <a:tc>
                  <a:txBody>
                    <a:bodyPr/>
                    <a:lstStyle/>
                    <a:p>
                      <a:r>
                        <a:rPr lang="en-US" sz="2000" dirty="0" smtClean="0">
                          <a:latin typeface="Arial" pitchFamily="34" charset="0"/>
                          <a:cs typeface="Arial" pitchFamily="34" charset="0"/>
                        </a:rPr>
                        <a:t>Cambodia</a:t>
                      </a:r>
                      <a:endParaRPr lang="en-US" sz="2000" dirty="0">
                        <a:latin typeface="Arial" pitchFamily="34" charset="0"/>
                        <a:cs typeface="Arial" pitchFamily="34" charset="0"/>
                      </a:endParaRPr>
                    </a:p>
                  </a:txBody>
                  <a:tcPr/>
                </a:tc>
                <a:tc>
                  <a:txBody>
                    <a:bodyPr/>
                    <a:lstStyle/>
                    <a:p>
                      <a:r>
                        <a:rPr lang="en-US" sz="2000" dirty="0" smtClean="0">
                          <a:latin typeface="Arial" pitchFamily="34" charset="0"/>
                          <a:cs typeface="Arial" pitchFamily="34" charset="0"/>
                        </a:rPr>
                        <a:t>Singapore-based</a:t>
                      </a:r>
                      <a:r>
                        <a:rPr lang="en-US" sz="2000" baseline="0" dirty="0" smtClean="0">
                          <a:latin typeface="Arial" pitchFamily="34" charset="0"/>
                          <a:cs typeface="Arial" pitchFamily="34" charset="0"/>
                        </a:rPr>
                        <a:t> </a:t>
                      </a:r>
                      <a:r>
                        <a:rPr lang="en-US" sz="2000" dirty="0" smtClean="0">
                          <a:latin typeface="Arial" pitchFamily="34" charset="0"/>
                          <a:cs typeface="Arial" pitchFamily="34" charset="0"/>
                        </a:rPr>
                        <a:t>HLH Group farming</a:t>
                      </a:r>
                      <a:r>
                        <a:rPr lang="en-US" sz="2000" baseline="0" dirty="0" smtClean="0">
                          <a:latin typeface="Arial" pitchFamily="34" charset="0"/>
                          <a:cs typeface="Arial" pitchFamily="34" charset="0"/>
                        </a:rPr>
                        <a:t> corn on 35,000-acre, 70-year lease</a:t>
                      </a:r>
                      <a:endParaRPr lang="en-US" sz="2000" dirty="0" smtClean="0">
                        <a:latin typeface="Arial" pitchFamily="34" charset="0"/>
                        <a:cs typeface="Arial" pitchFamily="34" charset="0"/>
                      </a:endParaRPr>
                    </a:p>
                  </a:txBody>
                  <a:tcPr/>
                </a:tc>
              </a:tr>
              <a:tr h="1141343">
                <a:tc>
                  <a:txBody>
                    <a:bodyPr/>
                    <a:lstStyle/>
                    <a:p>
                      <a:r>
                        <a:rPr lang="en-US" sz="2000" dirty="0" smtClean="0">
                          <a:latin typeface="Arial" pitchFamily="34" charset="0"/>
                          <a:cs typeface="Arial" pitchFamily="34" charset="0"/>
                        </a:rPr>
                        <a:t>Ethiopia</a:t>
                      </a:r>
                      <a:endParaRPr lang="en-US" sz="2000" dirty="0">
                        <a:latin typeface="Arial" pitchFamily="34" charset="0"/>
                        <a:cs typeface="Arial" pitchFamily="34" charset="0"/>
                      </a:endParaRPr>
                    </a:p>
                  </a:txBody>
                  <a:tcPr/>
                </a:tc>
                <a:tc>
                  <a:txBody>
                    <a:bodyPr/>
                    <a:lstStyle/>
                    <a:p>
                      <a:r>
                        <a:rPr lang="en-US" sz="2000" dirty="0" smtClean="0">
                          <a:latin typeface="Arial" pitchFamily="34" charset="0"/>
                          <a:cs typeface="Arial" pitchFamily="34" charset="0"/>
                        </a:rPr>
                        <a:t>Saudi</a:t>
                      </a:r>
                      <a:r>
                        <a:rPr lang="en-US" sz="2000" baseline="0" dirty="0" smtClean="0">
                          <a:latin typeface="Arial" pitchFamily="34" charset="0"/>
                          <a:cs typeface="Arial" pitchFamily="34" charset="0"/>
                        </a:rPr>
                        <a:t> billionaire’s agribusiness firm leasing 24,700 acres for rice in Gambella region; plans to obtain another 716,000 acres</a:t>
                      </a:r>
                      <a:endParaRPr lang="en-US" sz="2000" dirty="0">
                        <a:latin typeface="Arial" pitchFamily="34" charset="0"/>
                        <a:cs typeface="Arial" pitchFamily="34" charset="0"/>
                      </a:endParaRPr>
                    </a:p>
                  </a:txBody>
                  <a:tcPr/>
                </a:tc>
              </a:tr>
              <a:tr h="1141343">
                <a:tc>
                  <a:txBody>
                    <a:bodyPr/>
                    <a:lstStyle/>
                    <a:p>
                      <a:r>
                        <a:rPr lang="en-US" sz="2000" dirty="0" smtClean="0">
                          <a:latin typeface="Arial" pitchFamily="34" charset="0"/>
                          <a:cs typeface="Arial" pitchFamily="34" charset="0"/>
                        </a:rPr>
                        <a:t>Russia</a:t>
                      </a:r>
                      <a:endParaRPr lang="en-US" sz="2000" dirty="0">
                        <a:latin typeface="Arial" pitchFamily="34" charset="0"/>
                        <a:cs typeface="Arial" pitchFamily="34" charset="0"/>
                      </a:endParaRPr>
                    </a:p>
                  </a:txBody>
                  <a:tcPr/>
                </a:tc>
                <a:tc>
                  <a:txBody>
                    <a:bodyPr/>
                    <a:lstStyle/>
                    <a:p>
                      <a:r>
                        <a:rPr lang="en-US" sz="2000" dirty="0" smtClean="0">
                          <a:latin typeface="Arial" pitchFamily="34" charset="0"/>
                          <a:cs typeface="Arial" pitchFamily="34" charset="0"/>
                        </a:rPr>
                        <a:t>South Korea’s Hyundai</a:t>
                      </a:r>
                      <a:r>
                        <a:rPr lang="en-US" sz="2000" baseline="0" dirty="0" smtClean="0">
                          <a:latin typeface="Arial" pitchFamily="34" charset="0"/>
                          <a:cs typeface="Arial" pitchFamily="34" charset="0"/>
                        </a:rPr>
                        <a:t> Heavy Industries growing corn, oats, wheat, and soybeans to ship home on two farms totaling 40,000 acres</a:t>
                      </a:r>
                      <a:endParaRPr lang="en-US" sz="2000" dirty="0">
                        <a:latin typeface="Arial" pitchFamily="34" charset="0"/>
                        <a:cs typeface="Arial" pitchFamily="34" charset="0"/>
                      </a:endParaRPr>
                    </a:p>
                  </a:txBody>
                  <a:tcPr/>
                </a:tc>
              </a:tr>
            </a:tbl>
          </a:graphicData>
        </a:graphic>
      </p:graphicFrame>
      <p:sp>
        <p:nvSpPr>
          <p:cNvPr id="8" name="Text Box 18"/>
          <p:cNvSpPr txBox="1">
            <a:spLocks noChangeArrowheads="1"/>
          </p:cNvSpPr>
          <p:nvPr/>
        </p:nvSpPr>
        <p:spPr bwMode="auto">
          <a:xfrm>
            <a:off x="6650038" y="6627813"/>
            <a:ext cx="249396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sz="900" i="1" dirty="0">
                <a:solidFill>
                  <a:schemeClr val="bg1"/>
                </a:solidFill>
              </a:rPr>
              <a:t>Photo Credit: iStockPhoto / zoran simin </a:t>
            </a:r>
          </a:p>
        </p:txBody>
      </p:sp>
    </p:spTree>
    <p:extLst>
      <p:ext uri="{BB962C8B-B14F-4D97-AF65-F5344CB8AC3E}">
        <p14:creationId xmlns:p14="http://schemas.microsoft.com/office/powerpoint/2010/main" val="1813000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000" r="-7000"/>
          </a:stretch>
        </a:blipFill>
        <a:effectLst/>
      </p:bgPr>
    </p:bg>
    <p:spTree>
      <p:nvGrpSpPr>
        <p:cNvPr id="1" name=""/>
        <p:cNvGrpSpPr/>
        <p:nvPr/>
      </p:nvGrpSpPr>
      <p:grpSpPr>
        <a:xfrm>
          <a:off x="0" y="0"/>
          <a:ext cx="0" cy="0"/>
          <a:chOff x="0" y="0"/>
          <a:chExt cx="0" cy="0"/>
        </a:xfrm>
      </p:grpSpPr>
      <p:sp>
        <p:nvSpPr>
          <p:cNvPr id="8" name="Rectangle 4"/>
          <p:cNvSpPr>
            <a:spLocks noChangeArrowheads="1"/>
          </p:cNvSpPr>
          <p:nvPr/>
        </p:nvSpPr>
        <p:spPr bwMode="auto">
          <a:xfrm>
            <a:off x="182880" y="1295402"/>
            <a:ext cx="8778240" cy="5345664"/>
          </a:xfrm>
          <a:prstGeom prst="rect">
            <a:avLst/>
          </a:prstGeom>
          <a:solidFill>
            <a:schemeClr val="bg1">
              <a:alpha val="8980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dirty="0">
              <a:solidFill>
                <a:srgbClr val="000000"/>
              </a:solidFill>
            </a:endParaRPr>
          </a:p>
        </p:txBody>
      </p:sp>
      <p:sp>
        <p:nvSpPr>
          <p:cNvPr id="3" name="Content Placeholder 2"/>
          <p:cNvSpPr>
            <a:spLocks noGrp="1"/>
          </p:cNvSpPr>
          <p:nvPr>
            <p:ph idx="1"/>
          </p:nvPr>
        </p:nvSpPr>
        <p:spPr>
          <a:xfrm>
            <a:off x="457200" y="1295400"/>
            <a:ext cx="8229600" cy="4876800"/>
          </a:xfrm>
          <a:noFill/>
        </p:spPr>
        <p:txBody>
          <a:bodyPr>
            <a:noAutofit/>
          </a:bodyPr>
          <a:lstStyle/>
          <a:p>
            <a:pPr>
              <a:spcAft>
                <a:spcPts val="600"/>
              </a:spcAft>
            </a:pPr>
            <a:r>
              <a:rPr lang="en-US" sz="2400" dirty="0" smtClean="0">
                <a:latin typeface="Arial" pitchFamily="34" charset="0"/>
                <a:cs typeface="Arial" pitchFamily="34" charset="0"/>
              </a:rPr>
              <a:t>Farmers, indigenous people often find out about deals only as they are forced from their land</a:t>
            </a:r>
          </a:p>
          <a:p>
            <a:pPr lvl="1">
              <a:spcAft>
                <a:spcPts val="600"/>
              </a:spcAft>
            </a:pPr>
            <a:r>
              <a:rPr lang="en-US" sz="2200" dirty="0" smtClean="0">
                <a:latin typeface="Arial" pitchFamily="34" charset="0"/>
                <a:cs typeface="Arial" pitchFamily="34" charset="0"/>
              </a:rPr>
              <a:t>By early 2012, </a:t>
            </a:r>
            <a:r>
              <a:rPr lang="en-US" sz="2200" dirty="0">
                <a:latin typeface="Arial" pitchFamily="34" charset="0"/>
                <a:cs typeface="Arial" pitchFamily="34" charset="0"/>
              </a:rPr>
              <a:t>m</a:t>
            </a:r>
            <a:r>
              <a:rPr lang="en-US" sz="2200" dirty="0" smtClean="0">
                <a:latin typeface="Arial" pitchFamily="34" charset="0"/>
                <a:cs typeface="Arial" pitchFamily="34" charset="0"/>
              </a:rPr>
              <a:t>ore than 1 million Ethiopians forcibly relocated by their government</a:t>
            </a:r>
          </a:p>
          <a:p>
            <a:pPr>
              <a:spcAft>
                <a:spcPts val="600"/>
              </a:spcAft>
            </a:pPr>
            <a:r>
              <a:rPr lang="en-US" sz="2400" dirty="0">
                <a:latin typeface="Arial" pitchFamily="34" charset="0"/>
                <a:cs typeface="Arial" pitchFamily="34" charset="0"/>
              </a:rPr>
              <a:t>Informal land rights make it difficult for people to protest</a:t>
            </a:r>
          </a:p>
          <a:p>
            <a:pPr>
              <a:spcAft>
                <a:spcPts val="600"/>
              </a:spcAft>
            </a:pPr>
            <a:r>
              <a:rPr lang="en-US" sz="2400" dirty="0" smtClean="0">
                <a:latin typeface="Arial" pitchFamily="34" charset="0"/>
                <a:cs typeface="Arial" pitchFamily="34" charset="0"/>
              </a:rPr>
              <a:t>Projects using highly-mechanized, industrial agriculture; few jobs for local people</a:t>
            </a:r>
          </a:p>
          <a:p>
            <a:pPr>
              <a:spcAft>
                <a:spcPts val="600"/>
              </a:spcAft>
            </a:pPr>
            <a:r>
              <a:rPr lang="en-US" sz="2400" dirty="0" smtClean="0">
                <a:latin typeface="Arial" pitchFamily="34" charset="0"/>
                <a:cs typeface="Arial" pitchFamily="34" charset="0"/>
              </a:rPr>
              <a:t>Food produced most often shipped to investor’s home country, contributing nothing to the local food supply</a:t>
            </a:r>
          </a:p>
          <a:p>
            <a:pPr>
              <a:spcAft>
                <a:spcPts val="600"/>
              </a:spcAft>
            </a:pPr>
            <a:r>
              <a:rPr lang="en-US" sz="2400" dirty="0" smtClean="0">
                <a:latin typeface="Arial" pitchFamily="34" charset="0"/>
                <a:cs typeface="Arial" pitchFamily="34" charset="0"/>
              </a:rPr>
              <a:t>Land grabs for agriculture are also necessarily water grabs</a:t>
            </a:r>
          </a:p>
        </p:txBody>
      </p:sp>
      <p:sp>
        <p:nvSpPr>
          <p:cNvPr id="4" name="Rectangle 2"/>
          <p:cNvSpPr>
            <a:spLocks noGrp="1" noChangeArrowheads="1"/>
          </p:cNvSpPr>
          <p:nvPr>
            <p:ph type="title"/>
          </p:nvPr>
        </p:nvSpPr>
        <p:spPr>
          <a:xfrm>
            <a:off x="457200" y="155448"/>
            <a:ext cx="8229600" cy="1143000"/>
          </a:xfrm>
        </p:spPr>
        <p:txBody>
          <a:bodyPr>
            <a:normAutofit/>
          </a:bodyPr>
          <a:lstStyle/>
          <a:p>
            <a:pPr eaLnBrk="1" hangingPunct="1"/>
            <a:r>
              <a:rPr lang="en-US" dirty="0" smtClean="0">
                <a:latin typeface="Arial" pitchFamily="34" charset="0"/>
                <a:cs typeface="Arial" pitchFamily="34" charset="0"/>
              </a:rPr>
              <a:t>Ethiopia as Microcosm</a:t>
            </a:r>
          </a:p>
        </p:txBody>
      </p:sp>
      <p:sp>
        <p:nvSpPr>
          <p:cNvPr id="5" name="Line 11"/>
          <p:cNvSpPr>
            <a:spLocks noChangeShapeType="1"/>
          </p:cNvSpPr>
          <p:nvPr/>
        </p:nvSpPr>
        <p:spPr bwMode="auto">
          <a:xfrm>
            <a:off x="594360" y="1069848"/>
            <a:ext cx="854964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solidFill>
                <a:prstClr val="white"/>
              </a:solidFill>
            </a:endParaRPr>
          </a:p>
        </p:txBody>
      </p:sp>
      <p:sp>
        <p:nvSpPr>
          <p:cNvPr id="6" name="Text Box 18"/>
          <p:cNvSpPr txBox="1">
            <a:spLocks noChangeArrowheads="1"/>
          </p:cNvSpPr>
          <p:nvPr/>
        </p:nvSpPr>
        <p:spPr bwMode="auto">
          <a:xfrm>
            <a:off x="6650038" y="6627813"/>
            <a:ext cx="249396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sz="900" i="1" dirty="0">
                <a:solidFill>
                  <a:schemeClr val="bg1"/>
                </a:solidFill>
              </a:rPr>
              <a:t>Photo Credit: iStockPhoto / BanksPhotos</a:t>
            </a:r>
          </a:p>
        </p:txBody>
      </p:sp>
    </p:spTree>
    <p:extLst>
      <p:ext uri="{BB962C8B-B14F-4D97-AF65-F5344CB8AC3E}">
        <p14:creationId xmlns:p14="http://schemas.microsoft.com/office/powerpoint/2010/main" val="2564477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200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200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200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grpId="0" nodeType="withEffect">
                                  <p:stCondLst>
                                    <p:cond delay="200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grpId="0" nodeType="withEffect">
                                  <p:stCondLst>
                                    <p:cond delay="200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000" r="-7000"/>
          </a:stretch>
        </a:blipFill>
        <a:effectLst/>
      </p:bgPr>
    </p:bg>
    <p:spTree>
      <p:nvGrpSpPr>
        <p:cNvPr id="1" name=""/>
        <p:cNvGrpSpPr/>
        <p:nvPr/>
      </p:nvGrpSpPr>
      <p:grpSpPr>
        <a:xfrm>
          <a:off x="0" y="0"/>
          <a:ext cx="0" cy="0"/>
          <a:chOff x="0" y="0"/>
          <a:chExt cx="0" cy="0"/>
        </a:xfrm>
      </p:grpSpPr>
      <p:sp>
        <p:nvSpPr>
          <p:cNvPr id="8" name="Rectangle 4"/>
          <p:cNvSpPr>
            <a:spLocks noChangeArrowheads="1"/>
          </p:cNvSpPr>
          <p:nvPr/>
        </p:nvSpPr>
        <p:spPr bwMode="auto">
          <a:xfrm>
            <a:off x="182880" y="1295402"/>
            <a:ext cx="8778240" cy="5345664"/>
          </a:xfrm>
          <a:prstGeom prst="rect">
            <a:avLst/>
          </a:prstGeom>
          <a:solidFill>
            <a:schemeClr val="bg1">
              <a:alpha val="8980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dirty="0">
              <a:solidFill>
                <a:srgbClr val="000000"/>
              </a:solidFill>
            </a:endParaRPr>
          </a:p>
        </p:txBody>
      </p:sp>
      <p:sp>
        <p:nvSpPr>
          <p:cNvPr id="15" name="Content Placeholder 2"/>
          <p:cNvSpPr>
            <a:spLocks noGrp="1"/>
          </p:cNvSpPr>
          <p:nvPr>
            <p:ph idx="1"/>
          </p:nvPr>
        </p:nvSpPr>
        <p:spPr>
          <a:xfrm>
            <a:off x="457200" y="1524000"/>
            <a:ext cx="8229600" cy="4197386"/>
          </a:xfrm>
        </p:spPr>
        <p:txBody>
          <a:bodyPr>
            <a:normAutofit/>
          </a:bodyPr>
          <a:lstStyle/>
          <a:p>
            <a:pPr lvl="0"/>
            <a:r>
              <a:rPr lang="en-US" sz="2400" dirty="0" smtClean="0">
                <a:latin typeface="Arial" pitchFamily="34" charset="0"/>
                <a:cs typeface="Arial" pitchFamily="34" charset="0"/>
              </a:rPr>
              <a:t>As more land is acquired and local </a:t>
            </a:r>
            <a:r>
              <a:rPr lang="en-US" sz="2400" dirty="0" smtClean="0">
                <a:solidFill>
                  <a:prstClr val="black"/>
                </a:solidFill>
                <a:latin typeface="Arial" pitchFamily="34" charset="0"/>
                <a:cs typeface="Arial" pitchFamily="34" charset="0"/>
              </a:rPr>
              <a:t>people are deprived </a:t>
            </a:r>
            <a:r>
              <a:rPr lang="en-US" sz="2400" dirty="0">
                <a:solidFill>
                  <a:prstClr val="black"/>
                </a:solidFill>
                <a:latin typeface="Arial" pitchFamily="34" charset="0"/>
                <a:cs typeface="Arial" pitchFamily="34" charset="0"/>
              </a:rPr>
              <a:t>of </a:t>
            </a:r>
            <a:r>
              <a:rPr lang="en-US" sz="2400" dirty="0" smtClean="0">
                <a:solidFill>
                  <a:prstClr val="black"/>
                </a:solidFill>
                <a:latin typeface="Arial" pitchFamily="34" charset="0"/>
                <a:cs typeface="Arial" pitchFamily="34" charset="0"/>
              </a:rPr>
              <a:t>jobs and land, </a:t>
            </a:r>
            <a:r>
              <a:rPr lang="en-US" sz="2400" dirty="0">
                <a:solidFill>
                  <a:prstClr val="black"/>
                </a:solidFill>
                <a:latin typeface="Arial" pitchFamily="34" charset="0"/>
                <a:cs typeface="Arial" pitchFamily="34" charset="0"/>
              </a:rPr>
              <a:t>ranks of </a:t>
            </a:r>
            <a:r>
              <a:rPr lang="en-US" sz="2400" dirty="0" smtClean="0">
                <a:solidFill>
                  <a:prstClr val="black"/>
                </a:solidFill>
                <a:latin typeface="Arial" pitchFamily="34" charset="0"/>
                <a:cs typeface="Arial" pitchFamily="34" charset="0"/>
              </a:rPr>
              <a:t>the hungry may swell</a:t>
            </a:r>
            <a:endParaRPr lang="en-US" sz="2400" dirty="0">
              <a:solidFill>
                <a:prstClr val="black"/>
              </a:solidFill>
              <a:latin typeface="Arial" pitchFamily="34" charset="0"/>
              <a:cs typeface="Arial" pitchFamily="34" charset="0"/>
            </a:endParaRPr>
          </a:p>
          <a:p>
            <a:endParaRPr lang="en-US" sz="2400" dirty="0" smtClean="0">
              <a:solidFill>
                <a:prstClr val="black"/>
              </a:solidFill>
              <a:latin typeface="Arial" pitchFamily="34" charset="0"/>
              <a:cs typeface="Arial" pitchFamily="34" charset="0"/>
            </a:endParaRPr>
          </a:p>
          <a:p>
            <a:r>
              <a:rPr lang="en-US" sz="2400" dirty="0" smtClean="0">
                <a:solidFill>
                  <a:prstClr val="black"/>
                </a:solidFill>
                <a:latin typeface="Arial" pitchFamily="34" charset="0"/>
                <a:cs typeface="Arial" pitchFamily="34" charset="0"/>
              </a:rPr>
              <a:t>Hostility </a:t>
            </a:r>
            <a:r>
              <a:rPr lang="en-US" sz="2400" dirty="0">
                <a:solidFill>
                  <a:prstClr val="black"/>
                </a:solidFill>
                <a:latin typeface="Arial" pitchFamily="34" charset="0"/>
                <a:cs typeface="Arial" pitchFamily="34" charset="0"/>
              </a:rPr>
              <a:t>of local people to land grabs is the rule, </a:t>
            </a:r>
            <a:r>
              <a:rPr lang="en-US" sz="2400" dirty="0" smtClean="0">
                <a:solidFill>
                  <a:prstClr val="black"/>
                </a:solidFill>
                <a:latin typeface="Arial" pitchFamily="34" charset="0"/>
                <a:cs typeface="Arial" pitchFamily="34" charset="0"/>
              </a:rPr>
              <a:t>not the exception</a:t>
            </a:r>
          </a:p>
          <a:p>
            <a:endParaRPr lang="en-US" sz="2400" dirty="0" smtClean="0">
              <a:solidFill>
                <a:prstClr val="black"/>
              </a:solidFill>
              <a:latin typeface="Arial" pitchFamily="34" charset="0"/>
              <a:cs typeface="Arial" pitchFamily="34" charset="0"/>
            </a:endParaRPr>
          </a:p>
          <a:p>
            <a:r>
              <a:rPr lang="en-US" sz="2400" dirty="0" smtClean="0">
                <a:solidFill>
                  <a:prstClr val="black"/>
                </a:solidFill>
                <a:latin typeface="Arial" pitchFamily="34" charset="0"/>
                <a:cs typeface="Arial" pitchFamily="34" charset="0"/>
              </a:rPr>
              <a:t>Rising political instability is a serious concern—may contribute to already growing list of failing states</a:t>
            </a:r>
            <a:endParaRPr lang="en-US" sz="2400" dirty="0">
              <a:latin typeface="Arial" pitchFamily="34" charset="0"/>
              <a:cs typeface="Arial" pitchFamily="34" charset="0"/>
            </a:endParaRPr>
          </a:p>
          <a:p>
            <a:pPr lvl="0"/>
            <a:endParaRPr lang="en-US" sz="2400" dirty="0" smtClean="0">
              <a:latin typeface="Arial" pitchFamily="34" charset="0"/>
              <a:cs typeface="Arial" pitchFamily="34" charset="0"/>
            </a:endParaRPr>
          </a:p>
          <a:p>
            <a:pPr marL="0" indent="0">
              <a:buNone/>
            </a:pPr>
            <a:endParaRPr lang="en-US" sz="2400" dirty="0" smtClean="0">
              <a:latin typeface="Arial" pitchFamily="34" charset="0"/>
              <a:cs typeface="Arial" pitchFamily="34" charset="0"/>
            </a:endParaRPr>
          </a:p>
        </p:txBody>
      </p:sp>
      <p:sp>
        <p:nvSpPr>
          <p:cNvPr id="5" name="Rectangle 4"/>
          <p:cNvSpPr/>
          <p:nvPr/>
        </p:nvSpPr>
        <p:spPr>
          <a:xfrm>
            <a:off x="609600" y="5181600"/>
            <a:ext cx="7924800" cy="1200329"/>
          </a:xfrm>
          <a:prstGeom prst="rect">
            <a:avLst/>
          </a:prstGeom>
        </p:spPr>
        <p:txBody>
          <a:bodyPr wrap="square">
            <a:spAutoFit/>
          </a:bodyPr>
          <a:lstStyle/>
          <a:p>
            <a:r>
              <a:rPr lang="en-US" sz="2400" b="1" i="1" dirty="0" smtClean="0">
                <a:solidFill>
                  <a:prstClr val="black"/>
                </a:solidFill>
                <a:latin typeface="Arial" pitchFamily="34" charset="0"/>
                <a:cs typeface="Arial" pitchFamily="34" charset="0"/>
              </a:rPr>
              <a:t>These </a:t>
            </a:r>
            <a:r>
              <a:rPr lang="en-US" sz="2400" b="1" i="1" dirty="0">
                <a:solidFill>
                  <a:prstClr val="black"/>
                </a:solidFill>
                <a:latin typeface="Arial" pitchFamily="34" charset="0"/>
                <a:cs typeface="Arial" pitchFamily="34" charset="0"/>
              </a:rPr>
              <a:t>land acquisitions are an integral part of a global power struggle for control of the earth’s land and water </a:t>
            </a:r>
            <a:r>
              <a:rPr lang="en-US" sz="2400" b="1" i="1" dirty="0" smtClean="0">
                <a:solidFill>
                  <a:prstClr val="black"/>
                </a:solidFill>
                <a:latin typeface="Arial" pitchFamily="34" charset="0"/>
                <a:cs typeface="Arial" pitchFamily="34" charset="0"/>
              </a:rPr>
              <a:t>resources.</a:t>
            </a:r>
            <a:endParaRPr lang="en-US" sz="2400" b="1" i="1" dirty="0">
              <a:solidFill>
                <a:prstClr val="black"/>
              </a:solidFill>
              <a:latin typeface="Arial" pitchFamily="34" charset="0"/>
              <a:cs typeface="Arial" pitchFamily="34" charset="0"/>
            </a:endParaRPr>
          </a:p>
        </p:txBody>
      </p:sp>
      <p:sp>
        <p:nvSpPr>
          <p:cNvPr id="12" name="Rectangle 2"/>
          <p:cNvSpPr txBox="1">
            <a:spLocks noChangeArrowheads="1"/>
          </p:cNvSpPr>
          <p:nvPr/>
        </p:nvSpPr>
        <p:spPr>
          <a:xfrm>
            <a:off x="457200" y="15544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prstClr val="black"/>
                </a:solidFill>
                <a:latin typeface="Arial" pitchFamily="34" charset="0"/>
                <a:cs typeface="Arial" pitchFamily="34" charset="0"/>
              </a:rPr>
              <a:t>The Land Rush Is On</a:t>
            </a:r>
          </a:p>
        </p:txBody>
      </p:sp>
      <p:sp>
        <p:nvSpPr>
          <p:cNvPr id="13" name="Line 11"/>
          <p:cNvSpPr>
            <a:spLocks noChangeShapeType="1"/>
          </p:cNvSpPr>
          <p:nvPr/>
        </p:nvSpPr>
        <p:spPr bwMode="auto">
          <a:xfrm>
            <a:off x="594360" y="1069848"/>
            <a:ext cx="854964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solidFill>
                <a:prstClr val="white"/>
              </a:solidFill>
            </a:endParaRPr>
          </a:p>
        </p:txBody>
      </p:sp>
      <p:sp>
        <p:nvSpPr>
          <p:cNvPr id="7" name="Text Box 18"/>
          <p:cNvSpPr txBox="1">
            <a:spLocks noChangeArrowheads="1"/>
          </p:cNvSpPr>
          <p:nvPr/>
        </p:nvSpPr>
        <p:spPr bwMode="auto">
          <a:xfrm>
            <a:off x="6650038" y="6627813"/>
            <a:ext cx="249396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r>
              <a:rPr lang="en-US" sz="900" i="1" dirty="0">
                <a:solidFill>
                  <a:schemeClr val="bg1"/>
                </a:solidFill>
              </a:rPr>
              <a:t>Photo Credit: iStockPhoto / Bob Randall</a:t>
            </a:r>
          </a:p>
        </p:txBody>
      </p:sp>
    </p:spTree>
    <p:extLst>
      <p:ext uri="{BB962C8B-B14F-4D97-AF65-F5344CB8AC3E}">
        <p14:creationId xmlns:p14="http://schemas.microsoft.com/office/powerpoint/2010/main" val="52614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15">
                                            <p:txEl>
                                              <p:pRg st="0" end="0"/>
                                            </p:txEl>
                                          </p:spTgt>
                                        </p:tgtEl>
                                        <p:attrNameLst>
                                          <p:attrName>style.visibility</p:attrName>
                                        </p:attrNameLst>
                                      </p:cBhvr>
                                      <p:to>
                                        <p:strVal val="visible"/>
                                      </p:to>
                                    </p:set>
                                    <p:animEffect transition="in" filter="fade">
                                      <p:cBhvr>
                                        <p:cTn id="10" dur="500"/>
                                        <p:tgtEl>
                                          <p:spTgt spid="15">
                                            <p:txEl>
                                              <p:pRg st="0" end="0"/>
                                            </p:txEl>
                                          </p:spTgt>
                                        </p:tgtEl>
                                      </p:cBhvr>
                                    </p:animEffect>
                                  </p:childTnLst>
                                </p:cTn>
                              </p:par>
                              <p:par>
                                <p:cTn id="11" presetID="10" presetClass="entr" presetSubtype="0" fill="hold" grpId="0" nodeType="withEffect">
                                  <p:stCondLst>
                                    <p:cond delay="2000"/>
                                  </p:stCondLst>
                                  <p:childTnLst>
                                    <p:set>
                                      <p:cBhvr>
                                        <p:cTn id="12" dur="1" fill="hold">
                                          <p:stCondLst>
                                            <p:cond delay="0"/>
                                          </p:stCondLst>
                                        </p:cTn>
                                        <p:tgtEl>
                                          <p:spTgt spid="15">
                                            <p:txEl>
                                              <p:pRg st="2" end="2"/>
                                            </p:txEl>
                                          </p:spTgt>
                                        </p:tgtEl>
                                        <p:attrNameLst>
                                          <p:attrName>style.visibility</p:attrName>
                                        </p:attrNameLst>
                                      </p:cBhvr>
                                      <p:to>
                                        <p:strVal val="visible"/>
                                      </p:to>
                                    </p:set>
                                    <p:animEffect transition="in" filter="fade">
                                      <p:cBhvr>
                                        <p:cTn id="13" dur="500"/>
                                        <p:tgtEl>
                                          <p:spTgt spid="15">
                                            <p:txEl>
                                              <p:pRg st="2" end="2"/>
                                            </p:txEl>
                                          </p:spTgt>
                                        </p:tgtEl>
                                      </p:cBhvr>
                                    </p:animEffect>
                                  </p:childTnLst>
                                </p:cTn>
                              </p:par>
                              <p:par>
                                <p:cTn id="14" presetID="10" presetClass="entr" presetSubtype="0" fill="hold" grpId="0" nodeType="withEffect">
                                  <p:stCondLst>
                                    <p:cond delay="2000"/>
                                  </p:stCondLst>
                                  <p:childTnLst>
                                    <p:set>
                                      <p:cBhvr>
                                        <p:cTn id="15" dur="1" fill="hold">
                                          <p:stCondLst>
                                            <p:cond delay="0"/>
                                          </p:stCondLst>
                                        </p:cTn>
                                        <p:tgtEl>
                                          <p:spTgt spid="15">
                                            <p:txEl>
                                              <p:pRg st="4" end="4"/>
                                            </p:txEl>
                                          </p:spTgt>
                                        </p:tgtEl>
                                        <p:attrNameLst>
                                          <p:attrName>style.visibility</p:attrName>
                                        </p:attrNameLst>
                                      </p:cBhvr>
                                      <p:to>
                                        <p:strVal val="visible"/>
                                      </p:to>
                                    </p:set>
                                    <p:animEffect transition="in" filter="fade">
                                      <p:cBhvr>
                                        <p:cTn id="16" dur="500"/>
                                        <p:tgtEl>
                                          <p:spTgt spid="15">
                                            <p:txEl>
                                              <p:pRg st="4" end="4"/>
                                            </p:txEl>
                                          </p:spTgt>
                                        </p:tgtEl>
                                      </p:cBhvr>
                                    </p:animEffect>
                                  </p:childTnLst>
                                </p:cTn>
                              </p:par>
                              <p:par>
                                <p:cTn id="17" presetID="10" presetClass="entr" presetSubtype="0" fill="hold" grpId="0" nodeType="withEffect">
                                  <p:stCondLst>
                                    <p:cond delay="20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build="p"/>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0"/>
            <a:ext cx="8229600" cy="1143000"/>
          </a:xfrm>
          <a:solidFill>
            <a:schemeClr val="bg1">
              <a:alpha val="90000"/>
            </a:schemeClr>
          </a:solidFill>
        </p:spPr>
        <p:txBody>
          <a:bodyPr>
            <a:normAutofit fontScale="90000"/>
          </a:bodyPr>
          <a:lstStyle/>
          <a:p>
            <a:r>
              <a:rPr lang="en-US" sz="3600" dirty="0" smtClean="0">
                <a:solidFill>
                  <a:schemeClr val="tx1">
                    <a:lumMod val="50000"/>
                    <a:lumOff val="50000"/>
                  </a:schemeClr>
                </a:solidFill>
              </a:rPr>
              <a:t>Chapter 11</a:t>
            </a:r>
            <a:r>
              <a:rPr lang="en-US" dirty="0" smtClean="0"/>
              <a:t/>
            </a:r>
            <a:br>
              <a:rPr lang="en-US" dirty="0" smtClean="0"/>
            </a:br>
            <a:r>
              <a:rPr lang="en-US" sz="4000" dirty="0" smtClean="0"/>
              <a:t>Can We Prevent a Food Breakdown?</a:t>
            </a:r>
            <a:endParaRPr lang="en-US" sz="4000" dirty="0"/>
          </a:p>
        </p:txBody>
      </p:sp>
      <p:sp>
        <p:nvSpPr>
          <p:cNvPr id="4" name="Text Box 8"/>
          <p:cNvSpPr txBox="1">
            <a:spLocks noChangeArrowheads="1"/>
          </p:cNvSpPr>
          <p:nvPr/>
        </p:nvSpPr>
        <p:spPr bwMode="auto">
          <a:xfrm>
            <a:off x="6926263" y="6600585"/>
            <a:ext cx="221773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00" i="1" dirty="0">
                <a:solidFill>
                  <a:prstClr val="white"/>
                </a:solidFill>
              </a:rPr>
              <a:t>Photo Credit: Yann Arthus-Bertrand</a:t>
            </a:r>
          </a:p>
        </p:txBody>
      </p:sp>
    </p:spTree>
    <p:extLst>
      <p:ext uri="{BB962C8B-B14F-4D97-AF65-F5344CB8AC3E}">
        <p14:creationId xmlns:p14="http://schemas.microsoft.com/office/powerpoint/2010/main" val="3142868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Rectangle 4"/>
          <p:cNvSpPr>
            <a:spLocks noChangeArrowheads="1"/>
          </p:cNvSpPr>
          <p:nvPr/>
        </p:nvSpPr>
        <p:spPr bwMode="auto">
          <a:xfrm>
            <a:off x="182880" y="5334000"/>
            <a:ext cx="8778240" cy="1307066"/>
          </a:xfrm>
          <a:prstGeom prst="rect">
            <a:avLst/>
          </a:prstGeom>
          <a:solidFill>
            <a:schemeClr val="bg1">
              <a:alpha val="8980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dirty="0">
              <a:solidFill>
                <a:srgbClr val="000000"/>
              </a:solidFill>
            </a:endParaRPr>
          </a:p>
        </p:txBody>
      </p:sp>
      <p:sp>
        <p:nvSpPr>
          <p:cNvPr id="13" name="Rectangle 4"/>
          <p:cNvSpPr>
            <a:spLocks noChangeArrowheads="1"/>
          </p:cNvSpPr>
          <p:nvPr/>
        </p:nvSpPr>
        <p:spPr bwMode="auto">
          <a:xfrm>
            <a:off x="182880" y="1295402"/>
            <a:ext cx="4236720" cy="3962398"/>
          </a:xfrm>
          <a:prstGeom prst="rect">
            <a:avLst/>
          </a:prstGeom>
          <a:solidFill>
            <a:schemeClr val="bg1">
              <a:alpha val="8980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dirty="0">
              <a:solidFill>
                <a:srgbClr val="000000"/>
              </a:solidFill>
            </a:endParaRPr>
          </a:p>
        </p:txBody>
      </p:sp>
      <p:sp>
        <p:nvSpPr>
          <p:cNvPr id="14" name="Rectangle 4"/>
          <p:cNvSpPr>
            <a:spLocks noChangeArrowheads="1"/>
          </p:cNvSpPr>
          <p:nvPr/>
        </p:nvSpPr>
        <p:spPr bwMode="auto">
          <a:xfrm>
            <a:off x="4572000" y="1295402"/>
            <a:ext cx="4389119" cy="3962398"/>
          </a:xfrm>
          <a:prstGeom prst="rect">
            <a:avLst/>
          </a:prstGeom>
          <a:solidFill>
            <a:schemeClr val="bg1">
              <a:alpha val="8980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dirty="0">
              <a:solidFill>
                <a:srgbClr val="000000"/>
              </a:solidFill>
            </a:endParaRPr>
          </a:p>
        </p:txBody>
      </p:sp>
      <p:sp>
        <p:nvSpPr>
          <p:cNvPr id="2" name="Title 1"/>
          <p:cNvSpPr>
            <a:spLocks noGrp="1"/>
          </p:cNvSpPr>
          <p:nvPr>
            <p:ph type="title"/>
          </p:nvPr>
        </p:nvSpPr>
        <p:spPr/>
        <p:txBody>
          <a:bodyPr>
            <a:normAutofit/>
          </a:bodyPr>
          <a:lstStyle/>
          <a:p>
            <a:r>
              <a:rPr lang="en-US" sz="3800" dirty="0" smtClean="0">
                <a:solidFill>
                  <a:schemeClr val="bg1"/>
                </a:solidFill>
                <a:latin typeface="Arial" pitchFamily="34" charset="0"/>
                <a:cs typeface="Arial" pitchFamily="34" charset="0"/>
              </a:rPr>
              <a:t>Toward a More Stable Food System</a:t>
            </a:r>
            <a:endParaRPr lang="en-US" sz="3800" dirty="0">
              <a:solidFill>
                <a:schemeClr val="bg1"/>
              </a:solidFill>
              <a:latin typeface="Arial" pitchFamily="34" charset="0"/>
              <a:cs typeface="Arial" pitchFamily="34" charset="0"/>
            </a:endParaRPr>
          </a:p>
        </p:txBody>
      </p:sp>
      <p:sp>
        <p:nvSpPr>
          <p:cNvPr id="7" name="Text Placeholder 6"/>
          <p:cNvSpPr>
            <a:spLocks noGrp="1"/>
          </p:cNvSpPr>
          <p:nvPr>
            <p:ph type="body" idx="1"/>
          </p:nvPr>
        </p:nvSpPr>
        <p:spPr>
          <a:xfrm>
            <a:off x="457200" y="1524000"/>
            <a:ext cx="4040188" cy="639762"/>
          </a:xfrm>
          <a:noFill/>
        </p:spPr>
        <p:txBody>
          <a:bodyPr/>
          <a:lstStyle/>
          <a:p>
            <a:r>
              <a:rPr lang="en-US" b="0" u="sng" dirty="0" smtClean="0">
                <a:latin typeface="Arial" pitchFamily="34" charset="0"/>
                <a:cs typeface="Arial" pitchFamily="34" charset="0"/>
              </a:rPr>
              <a:t>Demand Side</a:t>
            </a:r>
          </a:p>
        </p:txBody>
      </p:sp>
      <p:sp>
        <p:nvSpPr>
          <p:cNvPr id="3" name="Content Placeholder 2"/>
          <p:cNvSpPr>
            <a:spLocks noGrp="1"/>
          </p:cNvSpPr>
          <p:nvPr>
            <p:ph sz="half" idx="2"/>
          </p:nvPr>
        </p:nvSpPr>
        <p:spPr>
          <a:xfrm>
            <a:off x="457200" y="2121290"/>
            <a:ext cx="4040188" cy="3094038"/>
          </a:xfrm>
          <a:noFill/>
        </p:spPr>
        <p:txBody>
          <a:bodyPr/>
          <a:lstStyle/>
          <a:p>
            <a:r>
              <a:rPr lang="en-US" dirty="0" smtClean="0">
                <a:latin typeface="Arial" pitchFamily="34" charset="0"/>
                <a:cs typeface="Arial" pitchFamily="34" charset="0"/>
              </a:rPr>
              <a:t>Stabilize population</a:t>
            </a:r>
          </a:p>
          <a:p>
            <a:r>
              <a:rPr lang="en-US" dirty="0" smtClean="0">
                <a:latin typeface="Arial" pitchFamily="34" charset="0"/>
                <a:cs typeface="Arial" pitchFamily="34" charset="0"/>
              </a:rPr>
              <a:t>Eradicate poverty</a:t>
            </a:r>
          </a:p>
          <a:p>
            <a:r>
              <a:rPr lang="en-US" dirty="0" smtClean="0">
                <a:latin typeface="Arial" pitchFamily="34" charset="0"/>
                <a:cs typeface="Arial" pitchFamily="34" charset="0"/>
              </a:rPr>
              <a:t>Reduce excessive meat consumption</a:t>
            </a:r>
          </a:p>
          <a:p>
            <a:r>
              <a:rPr lang="en-US" dirty="0" smtClean="0">
                <a:latin typeface="Arial" pitchFamily="34" charset="0"/>
                <a:cs typeface="Arial" pitchFamily="34" charset="0"/>
              </a:rPr>
              <a:t>Eliminate biofuels mandates</a:t>
            </a:r>
            <a:endParaRPr lang="en-US" dirty="0">
              <a:latin typeface="Arial" pitchFamily="34" charset="0"/>
              <a:cs typeface="Arial" pitchFamily="34" charset="0"/>
            </a:endParaRPr>
          </a:p>
        </p:txBody>
      </p:sp>
      <p:sp>
        <p:nvSpPr>
          <p:cNvPr id="8" name="Text Placeholder 7"/>
          <p:cNvSpPr>
            <a:spLocks noGrp="1"/>
          </p:cNvSpPr>
          <p:nvPr>
            <p:ph type="body" sz="quarter" idx="3"/>
          </p:nvPr>
        </p:nvSpPr>
        <p:spPr>
          <a:xfrm>
            <a:off x="4645025" y="1524000"/>
            <a:ext cx="4041775" cy="639762"/>
          </a:xfrm>
          <a:noFill/>
        </p:spPr>
        <p:txBody>
          <a:bodyPr/>
          <a:lstStyle/>
          <a:p>
            <a:r>
              <a:rPr lang="en-US" b="0" u="sng" dirty="0" smtClean="0">
                <a:latin typeface="Arial" pitchFamily="34" charset="0"/>
                <a:cs typeface="Arial" pitchFamily="34" charset="0"/>
              </a:rPr>
              <a:t>Supply Side</a:t>
            </a:r>
          </a:p>
        </p:txBody>
      </p:sp>
      <p:sp>
        <p:nvSpPr>
          <p:cNvPr id="4" name="Content Placeholder 3"/>
          <p:cNvSpPr>
            <a:spLocks noGrp="1"/>
          </p:cNvSpPr>
          <p:nvPr>
            <p:ph sz="quarter" idx="4"/>
          </p:nvPr>
        </p:nvSpPr>
        <p:spPr>
          <a:xfrm>
            <a:off x="4645025" y="2121290"/>
            <a:ext cx="4041775" cy="3136510"/>
          </a:xfrm>
          <a:noFill/>
        </p:spPr>
        <p:txBody>
          <a:bodyPr/>
          <a:lstStyle/>
          <a:p>
            <a:r>
              <a:rPr lang="en-US" dirty="0">
                <a:latin typeface="Arial" pitchFamily="34" charset="0"/>
                <a:cs typeface="Arial" pitchFamily="34" charset="0"/>
              </a:rPr>
              <a:t>Conserve soil</a:t>
            </a:r>
          </a:p>
          <a:p>
            <a:r>
              <a:rPr lang="en-US" dirty="0" smtClean="0">
                <a:latin typeface="Arial" pitchFamily="34" charset="0"/>
                <a:cs typeface="Arial" pitchFamily="34" charset="0"/>
              </a:rPr>
              <a:t>Increase water productivity</a:t>
            </a:r>
          </a:p>
          <a:p>
            <a:r>
              <a:rPr lang="en-US" dirty="0">
                <a:latin typeface="Arial" pitchFamily="34" charset="0"/>
                <a:cs typeface="Arial" pitchFamily="34" charset="0"/>
              </a:rPr>
              <a:t>Fill </a:t>
            </a:r>
            <a:r>
              <a:rPr lang="en-US" dirty="0" smtClean="0">
                <a:latin typeface="Arial" pitchFamily="34" charset="0"/>
                <a:cs typeface="Arial" pitchFamily="34" charset="0"/>
              </a:rPr>
              <a:t>the yield gap</a:t>
            </a:r>
          </a:p>
          <a:p>
            <a:r>
              <a:rPr lang="en-US" dirty="0" smtClean="0">
                <a:latin typeface="Arial" pitchFamily="34" charset="0"/>
                <a:cs typeface="Arial" pitchFamily="34" charset="0"/>
              </a:rPr>
              <a:t>Stabilize climate</a:t>
            </a:r>
          </a:p>
          <a:p>
            <a:pPr marL="0" indent="0">
              <a:buNone/>
            </a:pPr>
            <a:endParaRPr lang="en-US" dirty="0" smtClean="0">
              <a:latin typeface="Arial" pitchFamily="34" charset="0"/>
              <a:cs typeface="Arial" pitchFamily="34" charset="0"/>
            </a:endParaRPr>
          </a:p>
        </p:txBody>
      </p:sp>
      <p:sp>
        <p:nvSpPr>
          <p:cNvPr id="6" name="Text Box 4"/>
          <p:cNvSpPr txBox="1">
            <a:spLocks noChangeArrowheads="1"/>
          </p:cNvSpPr>
          <p:nvPr/>
        </p:nvSpPr>
        <p:spPr bwMode="auto">
          <a:xfrm>
            <a:off x="6954838" y="6629400"/>
            <a:ext cx="2493962"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900" i="1" dirty="0">
                <a:solidFill>
                  <a:schemeClr val="bg1"/>
                </a:solidFill>
              </a:rPr>
              <a:t>Photo Credit: iStockPhoto / Niko Vujevic</a:t>
            </a:r>
          </a:p>
        </p:txBody>
      </p:sp>
      <p:sp>
        <p:nvSpPr>
          <p:cNvPr id="10" name="Rectangle 9"/>
          <p:cNvSpPr/>
          <p:nvPr/>
        </p:nvSpPr>
        <p:spPr>
          <a:xfrm>
            <a:off x="466725" y="5569803"/>
            <a:ext cx="8210550" cy="830997"/>
          </a:xfrm>
          <a:prstGeom prst="rect">
            <a:avLst/>
          </a:prstGeom>
          <a:noFill/>
        </p:spPr>
        <p:txBody>
          <a:bodyPr wrap="square">
            <a:spAutoFit/>
          </a:bodyPr>
          <a:lstStyle/>
          <a:p>
            <a:r>
              <a:rPr lang="en-US" sz="2400" b="1" i="1" dirty="0"/>
              <a:t>If we </a:t>
            </a:r>
            <a:r>
              <a:rPr lang="en-US" sz="2400" b="1" i="1" dirty="0" smtClean="0"/>
              <a:t>tackle </a:t>
            </a:r>
            <a:r>
              <a:rPr lang="en-US" sz="2400" b="1" i="1" dirty="0"/>
              <a:t>both sides of the food </a:t>
            </a:r>
            <a:r>
              <a:rPr lang="en-US" sz="2400" b="1" i="1" dirty="0" smtClean="0"/>
              <a:t>equation, </a:t>
            </a:r>
            <a:r>
              <a:rPr lang="en-US" sz="2400" b="1" i="1" dirty="0"/>
              <a:t>we can rebuild world grain </a:t>
            </a:r>
            <a:r>
              <a:rPr lang="en-US" sz="2400" b="1" i="1" dirty="0" smtClean="0"/>
              <a:t>stocks, improving </a:t>
            </a:r>
            <a:r>
              <a:rPr lang="en-US" sz="2400" b="1" i="1" dirty="0"/>
              <a:t>food security.</a:t>
            </a:r>
          </a:p>
        </p:txBody>
      </p:sp>
      <p:sp>
        <p:nvSpPr>
          <p:cNvPr id="12" name="Line 6"/>
          <p:cNvSpPr>
            <a:spLocks noChangeShapeType="1"/>
          </p:cNvSpPr>
          <p:nvPr/>
        </p:nvSpPr>
        <p:spPr bwMode="auto">
          <a:xfrm>
            <a:off x="594360" y="1069848"/>
            <a:ext cx="8549640"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Tree>
    <p:extLst>
      <p:ext uri="{BB962C8B-B14F-4D97-AF65-F5344CB8AC3E}">
        <p14:creationId xmlns:p14="http://schemas.microsoft.com/office/powerpoint/2010/main" val="995798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200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par>
                                <p:cTn id="14" presetID="10" presetClass="entr" presetSubtype="0" fill="hold" grpId="0" nodeType="withEffect">
                                  <p:stCondLst>
                                    <p:cond delay="200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par>
                                <p:cTn id="17" presetID="10" presetClass="entr" presetSubtype="0" fill="hold" grpId="0" nodeType="withEffect">
                                  <p:stCondLst>
                                    <p:cond delay="200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par>
                                <p:cTn id="20" presetID="10" presetClass="entr" presetSubtype="0" fill="hold" grpId="0" nodeType="withEffect">
                                  <p:stCondLst>
                                    <p:cond delay="20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0" nodeType="withEffect">
                                  <p:stCondLst>
                                    <p:cond delay="200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childTnLst>
                                </p:cTn>
                              </p:par>
                              <p:par>
                                <p:cTn id="26" presetID="10" presetClass="entr" presetSubtype="0" fill="hold" grpId="0" nodeType="withEffect">
                                  <p:stCondLst>
                                    <p:cond delay="2000"/>
                                  </p:stCondLst>
                                  <p:childTnLst>
                                    <p:set>
                                      <p:cBhvr>
                                        <p:cTn id="27" dur="1" fill="hold">
                                          <p:stCondLst>
                                            <p:cond delay="0"/>
                                          </p:stCondLst>
                                        </p:cTn>
                                        <p:tgtEl>
                                          <p:spTgt spid="4">
                                            <p:txEl>
                                              <p:pRg st="1" end="1"/>
                                            </p:txEl>
                                          </p:spTgt>
                                        </p:tgtEl>
                                        <p:attrNameLst>
                                          <p:attrName>style.visibility</p:attrName>
                                        </p:attrNameLst>
                                      </p:cBhvr>
                                      <p:to>
                                        <p:strVal val="visible"/>
                                      </p:to>
                                    </p:set>
                                    <p:animEffect transition="in" filter="fade">
                                      <p:cBhvr>
                                        <p:cTn id="28" dur="500"/>
                                        <p:tgtEl>
                                          <p:spTgt spid="4">
                                            <p:txEl>
                                              <p:pRg st="1" end="1"/>
                                            </p:txEl>
                                          </p:spTgt>
                                        </p:tgtEl>
                                      </p:cBhvr>
                                    </p:animEffect>
                                  </p:childTnLst>
                                </p:cTn>
                              </p:par>
                              <p:par>
                                <p:cTn id="29" presetID="10" presetClass="entr" presetSubtype="0" fill="hold" grpId="0" nodeType="withEffect">
                                  <p:stCondLst>
                                    <p:cond delay="2000"/>
                                  </p:stCondLst>
                                  <p:childTnLst>
                                    <p:set>
                                      <p:cBhvr>
                                        <p:cTn id="30" dur="1" fill="hold">
                                          <p:stCondLst>
                                            <p:cond delay="0"/>
                                          </p:stCondLst>
                                        </p:cTn>
                                        <p:tgtEl>
                                          <p:spTgt spid="4">
                                            <p:txEl>
                                              <p:pRg st="2" end="2"/>
                                            </p:txEl>
                                          </p:spTgt>
                                        </p:tgtEl>
                                        <p:attrNameLst>
                                          <p:attrName>style.visibility</p:attrName>
                                        </p:attrNameLst>
                                      </p:cBhvr>
                                      <p:to>
                                        <p:strVal val="visible"/>
                                      </p:to>
                                    </p:set>
                                    <p:animEffect transition="in" filter="fade">
                                      <p:cBhvr>
                                        <p:cTn id="31" dur="500"/>
                                        <p:tgtEl>
                                          <p:spTgt spid="4">
                                            <p:txEl>
                                              <p:pRg st="2" end="2"/>
                                            </p:txEl>
                                          </p:spTgt>
                                        </p:tgtEl>
                                      </p:cBhvr>
                                    </p:animEffect>
                                  </p:childTnLst>
                                </p:cTn>
                              </p:par>
                              <p:par>
                                <p:cTn id="32" presetID="10" presetClass="entr" presetSubtype="0" fill="hold" grpId="0" nodeType="withEffect">
                                  <p:stCondLst>
                                    <p:cond delay="2000"/>
                                  </p:stCondLst>
                                  <p:childTnLst>
                                    <p:set>
                                      <p:cBhvr>
                                        <p:cTn id="33" dur="1" fill="hold">
                                          <p:stCondLst>
                                            <p:cond delay="0"/>
                                          </p:stCondLst>
                                        </p:cTn>
                                        <p:tgtEl>
                                          <p:spTgt spid="4">
                                            <p:txEl>
                                              <p:pRg st="3" end="3"/>
                                            </p:txEl>
                                          </p:spTgt>
                                        </p:tgtEl>
                                        <p:attrNameLst>
                                          <p:attrName>style.visibility</p:attrName>
                                        </p:attrNameLst>
                                      </p:cBhvr>
                                      <p:to>
                                        <p:strVal val="visible"/>
                                      </p:to>
                                    </p:set>
                                    <p:animEffect transition="in" filter="fade">
                                      <p:cBhvr>
                                        <p:cTn id="34" dur="500"/>
                                        <p:tgtEl>
                                          <p:spTgt spid="4">
                                            <p:txEl>
                                              <p:pRg st="3" end="3"/>
                                            </p:txEl>
                                          </p:spTgt>
                                        </p:tgtEl>
                                      </p:cBhvr>
                                    </p:animEffect>
                                  </p:childTnLst>
                                </p:cTn>
                              </p:par>
                              <p:par>
                                <p:cTn id="35" presetID="10" presetClass="entr" presetSubtype="0" fill="hold" grpId="0" nodeType="withEffect">
                                  <p:stCondLst>
                                    <p:cond delay="2000"/>
                                  </p:stCondLst>
                                  <p:childTnLst>
                                    <p:set>
                                      <p:cBhvr>
                                        <p:cTn id="36" dur="1" fill="hold">
                                          <p:stCondLst>
                                            <p:cond delay="0"/>
                                          </p:stCondLst>
                                        </p:cTn>
                                        <p:tgtEl>
                                          <p:spTgt spid="8">
                                            <p:txEl>
                                              <p:pRg st="0" end="0"/>
                                            </p:txEl>
                                          </p:spTgt>
                                        </p:tgtEl>
                                        <p:attrNameLst>
                                          <p:attrName>style.visibility</p:attrName>
                                        </p:attrNameLst>
                                      </p:cBhvr>
                                      <p:to>
                                        <p:strVal val="visible"/>
                                      </p:to>
                                    </p:set>
                                    <p:animEffect transition="in" filter="fade">
                                      <p:cBhvr>
                                        <p:cTn id="37" dur="500"/>
                                        <p:tgtEl>
                                          <p:spTgt spid="8">
                                            <p:txEl>
                                              <p:pRg st="0" end="0"/>
                                            </p:txEl>
                                          </p:spTgt>
                                        </p:tgtEl>
                                      </p:cBhvr>
                                    </p:animEffect>
                                  </p:childTnLst>
                                </p:cTn>
                              </p:par>
                              <p:par>
                                <p:cTn id="38" presetID="10" presetClass="entr" presetSubtype="0" fill="hold" grpId="0" nodeType="withEffect">
                                  <p:stCondLst>
                                    <p:cond delay="200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par>
                                <p:cTn id="41" presetID="10" presetClass="entr" presetSubtype="0" fill="hold" grpId="0" nodeType="withEffect">
                                  <p:stCondLst>
                                    <p:cond delay="200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par>
                                <p:cTn id="44" presetID="10" presetClass="entr" presetSubtype="0" fill="hold" grpId="0" nodeType="withEffect">
                                  <p:stCondLst>
                                    <p:cond delay="200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3" grpId="0" animBg="1"/>
      <p:bldP spid="14" grpId="0" animBg="1"/>
      <p:bldP spid="7" grpId="0" build="p"/>
      <p:bldP spid="3" grpId="0" build="p"/>
      <p:bldP spid="8" grpId="0" build="p"/>
      <p:bldP spid="4" grpId="0" build="p"/>
      <p:bldP spid="10"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0" name="Rectangle 4"/>
          <p:cNvSpPr>
            <a:spLocks noChangeArrowheads="1"/>
          </p:cNvSpPr>
          <p:nvPr/>
        </p:nvSpPr>
        <p:spPr bwMode="auto">
          <a:xfrm>
            <a:off x="182880" y="1447800"/>
            <a:ext cx="8778240" cy="5193266"/>
          </a:xfrm>
          <a:prstGeom prst="rect">
            <a:avLst/>
          </a:prstGeom>
          <a:solidFill>
            <a:schemeClr val="bg1">
              <a:alpha val="8980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dirty="0">
              <a:solidFill>
                <a:srgbClr val="000000"/>
              </a:solidFill>
            </a:endParaRPr>
          </a:p>
        </p:txBody>
      </p:sp>
      <p:sp>
        <p:nvSpPr>
          <p:cNvPr id="34818" name="Rectangle 3"/>
          <p:cNvSpPr>
            <a:spLocks noGrp="1" noChangeArrowheads="1"/>
          </p:cNvSpPr>
          <p:nvPr>
            <p:ph type="title" idx="4294967295"/>
          </p:nvPr>
        </p:nvSpPr>
        <p:spPr>
          <a:xfrm>
            <a:off x="457200" y="155448"/>
            <a:ext cx="8229600" cy="1143000"/>
          </a:xfrm>
        </p:spPr>
        <p:txBody>
          <a:bodyPr>
            <a:noAutofit/>
          </a:bodyPr>
          <a:lstStyle/>
          <a:p>
            <a:r>
              <a:rPr lang="en-US" sz="3600" dirty="0" smtClean="0">
                <a:solidFill>
                  <a:schemeClr val="bg1"/>
                </a:solidFill>
              </a:rPr>
              <a:t>Stabilizing Population and Eradicating Poverty</a:t>
            </a:r>
          </a:p>
        </p:txBody>
      </p:sp>
      <p:sp>
        <p:nvSpPr>
          <p:cNvPr id="262148" name="Text Placeholder 8"/>
          <p:cNvSpPr>
            <a:spLocks noGrp="1"/>
          </p:cNvSpPr>
          <p:nvPr>
            <p:ph type="body" sz="half" idx="4294967295"/>
          </p:nvPr>
        </p:nvSpPr>
        <p:spPr>
          <a:xfrm>
            <a:off x="152400" y="1662112"/>
            <a:ext cx="4114800" cy="4014787"/>
          </a:xfrm>
        </p:spPr>
        <p:txBody>
          <a:bodyPr>
            <a:normAutofit/>
          </a:bodyPr>
          <a:lstStyle/>
          <a:p>
            <a:pPr>
              <a:lnSpc>
                <a:spcPct val="80000"/>
              </a:lnSpc>
              <a:spcBef>
                <a:spcPct val="30000"/>
              </a:spcBef>
              <a:spcAft>
                <a:spcPts val="600"/>
              </a:spcAft>
            </a:pPr>
            <a:r>
              <a:rPr lang="en-US" sz="2400" dirty="0" smtClean="0">
                <a:cs typeface="Arial" charset="0"/>
              </a:rPr>
              <a:t>School lunch programs help children, especially girls, stay in school</a:t>
            </a:r>
          </a:p>
          <a:p>
            <a:pPr>
              <a:lnSpc>
                <a:spcPct val="80000"/>
              </a:lnSpc>
              <a:spcBef>
                <a:spcPct val="30000"/>
              </a:spcBef>
              <a:spcAft>
                <a:spcPts val="600"/>
              </a:spcAft>
            </a:pPr>
            <a:r>
              <a:rPr lang="en-US" sz="2400" dirty="0" smtClean="0">
                <a:cs typeface="Arial" charset="0"/>
              </a:rPr>
              <a:t>Girls who stay in school longer are likely to have fewer children</a:t>
            </a:r>
          </a:p>
          <a:p>
            <a:pPr>
              <a:lnSpc>
                <a:spcPct val="80000"/>
              </a:lnSpc>
              <a:spcBef>
                <a:spcPct val="30000"/>
              </a:spcBef>
              <a:spcAft>
                <a:spcPts val="600"/>
              </a:spcAft>
            </a:pPr>
            <a:r>
              <a:rPr lang="en-US" sz="2400" dirty="0" smtClean="0">
                <a:cs typeface="Arial" charset="0"/>
              </a:rPr>
              <a:t>Reducing family size helps lift families out of poverty</a:t>
            </a:r>
          </a:p>
          <a:p>
            <a:pPr>
              <a:lnSpc>
                <a:spcPct val="80000"/>
              </a:lnSpc>
              <a:spcBef>
                <a:spcPct val="30000"/>
              </a:spcBef>
              <a:spcAft>
                <a:spcPts val="600"/>
              </a:spcAft>
            </a:pPr>
            <a:r>
              <a:rPr lang="en-US" sz="2400" dirty="0" smtClean="0">
                <a:cs typeface="Arial" charset="0"/>
              </a:rPr>
              <a:t>Malnutrition is found less often in smaller families </a:t>
            </a:r>
          </a:p>
        </p:txBody>
      </p:sp>
      <p:sp>
        <p:nvSpPr>
          <p:cNvPr id="262149" name="Line 6"/>
          <p:cNvSpPr>
            <a:spLocks noChangeShapeType="1"/>
          </p:cNvSpPr>
          <p:nvPr/>
        </p:nvSpPr>
        <p:spPr bwMode="auto">
          <a:xfrm>
            <a:off x="594360" y="1295400"/>
            <a:ext cx="8549640"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6646" y="1727200"/>
            <a:ext cx="4816700" cy="391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2151" name="Text Box 9"/>
          <p:cNvSpPr txBox="1">
            <a:spLocks noChangeArrowheads="1"/>
          </p:cNvSpPr>
          <p:nvPr/>
        </p:nvSpPr>
        <p:spPr bwMode="auto">
          <a:xfrm>
            <a:off x="4038600" y="1666875"/>
            <a:ext cx="4648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a:defRPr sz="1400" b="0" i="0" u="none" strike="noStrike" kern="1200" baseline="0">
                <a:solidFill>
                  <a:srgbClr val="000000"/>
                </a:solidFill>
                <a:latin typeface="Arial"/>
                <a:ea typeface="Arial"/>
                <a:cs typeface="Arial"/>
              </a:defRPr>
            </a:pPr>
            <a:r>
              <a:rPr lang="en-US" sz="1600" b="1" dirty="0"/>
              <a:t>Female Secondary Education and Total Fertility Rates</a:t>
            </a:r>
          </a:p>
        </p:txBody>
      </p:sp>
      <p:sp>
        <p:nvSpPr>
          <p:cNvPr id="262152" name="Text Box 10"/>
          <p:cNvSpPr txBox="1">
            <a:spLocks noChangeArrowheads="1"/>
          </p:cNvSpPr>
          <p:nvPr/>
        </p:nvSpPr>
        <p:spPr bwMode="auto">
          <a:xfrm>
            <a:off x="745332" y="5676900"/>
            <a:ext cx="76533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spcBef>
                <a:spcPct val="50000"/>
              </a:spcBef>
            </a:pPr>
            <a:r>
              <a:rPr lang="en-US" sz="2400" b="1" i="1" dirty="0"/>
              <a:t>Efforts to eliminate poverty and slow population growth reinforce each </a:t>
            </a:r>
            <a:r>
              <a:rPr lang="en-US" sz="2400" b="1" i="1" dirty="0" smtClean="0"/>
              <a:t>other.</a:t>
            </a:r>
            <a:endParaRPr lang="en-US" sz="2400" b="1" i="1" dirty="0"/>
          </a:p>
        </p:txBody>
      </p:sp>
      <p:sp>
        <p:nvSpPr>
          <p:cNvPr id="11" name="Text Box 7"/>
          <p:cNvSpPr txBox="1">
            <a:spLocks noChangeArrowheads="1"/>
          </p:cNvSpPr>
          <p:nvPr/>
        </p:nvSpPr>
        <p:spPr bwMode="auto">
          <a:xfrm>
            <a:off x="7239000" y="6641066"/>
            <a:ext cx="249396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spcBef>
                <a:spcPct val="50000"/>
              </a:spcBef>
            </a:pPr>
            <a:r>
              <a:rPr lang="en-US" sz="900" i="1" dirty="0">
                <a:solidFill>
                  <a:schemeClr val="bg1"/>
                </a:solidFill>
              </a:rPr>
              <a:t>Photo Credit: iStockPhoto / Viorika</a:t>
            </a:r>
          </a:p>
        </p:txBody>
      </p:sp>
    </p:spTree>
    <p:extLst>
      <p:ext uri="{BB962C8B-B14F-4D97-AF65-F5344CB8AC3E}">
        <p14:creationId xmlns:p14="http://schemas.microsoft.com/office/powerpoint/2010/main" val="2744145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262148">
                                            <p:txEl>
                                              <p:pRg st="0" end="0"/>
                                            </p:txEl>
                                          </p:spTgt>
                                        </p:tgtEl>
                                        <p:attrNameLst>
                                          <p:attrName>style.visibility</p:attrName>
                                        </p:attrNameLst>
                                      </p:cBhvr>
                                      <p:to>
                                        <p:strVal val="visible"/>
                                      </p:to>
                                    </p:set>
                                    <p:animEffect transition="in" filter="fade">
                                      <p:cBhvr>
                                        <p:cTn id="7" dur="500"/>
                                        <p:tgtEl>
                                          <p:spTgt spid="262148">
                                            <p:txEl>
                                              <p:pRg st="0" end="0"/>
                                            </p:txEl>
                                          </p:spTgt>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262148">
                                            <p:txEl>
                                              <p:pRg st="1" end="1"/>
                                            </p:txEl>
                                          </p:spTgt>
                                        </p:tgtEl>
                                        <p:attrNameLst>
                                          <p:attrName>style.visibility</p:attrName>
                                        </p:attrNameLst>
                                      </p:cBhvr>
                                      <p:to>
                                        <p:strVal val="visible"/>
                                      </p:to>
                                    </p:set>
                                    <p:animEffect transition="in" filter="fade">
                                      <p:cBhvr>
                                        <p:cTn id="10" dur="500"/>
                                        <p:tgtEl>
                                          <p:spTgt spid="262148">
                                            <p:txEl>
                                              <p:pRg st="1" end="1"/>
                                            </p:txEl>
                                          </p:spTgt>
                                        </p:tgtEl>
                                      </p:cBhvr>
                                    </p:animEffect>
                                  </p:childTnLst>
                                </p:cTn>
                              </p:par>
                              <p:par>
                                <p:cTn id="11" presetID="10" presetClass="entr" presetSubtype="0" fill="hold" grpId="0" nodeType="withEffect">
                                  <p:stCondLst>
                                    <p:cond delay="2000"/>
                                  </p:stCondLst>
                                  <p:childTnLst>
                                    <p:set>
                                      <p:cBhvr>
                                        <p:cTn id="12" dur="1" fill="hold">
                                          <p:stCondLst>
                                            <p:cond delay="0"/>
                                          </p:stCondLst>
                                        </p:cTn>
                                        <p:tgtEl>
                                          <p:spTgt spid="262148">
                                            <p:txEl>
                                              <p:pRg st="2" end="2"/>
                                            </p:txEl>
                                          </p:spTgt>
                                        </p:tgtEl>
                                        <p:attrNameLst>
                                          <p:attrName>style.visibility</p:attrName>
                                        </p:attrNameLst>
                                      </p:cBhvr>
                                      <p:to>
                                        <p:strVal val="visible"/>
                                      </p:to>
                                    </p:set>
                                    <p:animEffect transition="in" filter="fade">
                                      <p:cBhvr>
                                        <p:cTn id="13" dur="500"/>
                                        <p:tgtEl>
                                          <p:spTgt spid="262148">
                                            <p:txEl>
                                              <p:pRg st="2" end="2"/>
                                            </p:txEl>
                                          </p:spTgt>
                                        </p:tgtEl>
                                      </p:cBhvr>
                                    </p:animEffect>
                                  </p:childTnLst>
                                </p:cTn>
                              </p:par>
                              <p:par>
                                <p:cTn id="14" presetID="10" presetClass="entr" presetSubtype="0" fill="hold" grpId="0" nodeType="withEffect">
                                  <p:stCondLst>
                                    <p:cond delay="2000"/>
                                  </p:stCondLst>
                                  <p:childTnLst>
                                    <p:set>
                                      <p:cBhvr>
                                        <p:cTn id="15" dur="1" fill="hold">
                                          <p:stCondLst>
                                            <p:cond delay="0"/>
                                          </p:stCondLst>
                                        </p:cTn>
                                        <p:tgtEl>
                                          <p:spTgt spid="262148">
                                            <p:txEl>
                                              <p:pRg st="3" end="3"/>
                                            </p:txEl>
                                          </p:spTgt>
                                        </p:tgtEl>
                                        <p:attrNameLst>
                                          <p:attrName>style.visibility</p:attrName>
                                        </p:attrNameLst>
                                      </p:cBhvr>
                                      <p:to>
                                        <p:strVal val="visible"/>
                                      </p:to>
                                    </p:set>
                                    <p:animEffect transition="in" filter="fade">
                                      <p:cBhvr>
                                        <p:cTn id="16" dur="500"/>
                                        <p:tgtEl>
                                          <p:spTgt spid="262148">
                                            <p:txEl>
                                              <p:pRg st="3" end="3"/>
                                            </p:txEl>
                                          </p:spTgt>
                                        </p:tgtEl>
                                      </p:cBhvr>
                                    </p:animEffect>
                                  </p:childTnLst>
                                </p:cTn>
                              </p:par>
                              <p:par>
                                <p:cTn id="17" presetID="10" presetClass="entr" presetSubtype="0" fill="hold" grpId="0" nodeType="withEffect">
                                  <p:stCondLst>
                                    <p:cond delay="200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nodeType="withEffect">
                                  <p:stCondLst>
                                    <p:cond delay="200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childTnLst>
                                </p:cTn>
                              </p:par>
                              <p:par>
                                <p:cTn id="23" presetID="10" presetClass="entr" presetSubtype="0" fill="hold" grpId="0" nodeType="withEffect">
                                  <p:stCondLst>
                                    <p:cond delay="2000"/>
                                  </p:stCondLst>
                                  <p:childTnLst>
                                    <p:set>
                                      <p:cBhvr>
                                        <p:cTn id="24" dur="1" fill="hold">
                                          <p:stCondLst>
                                            <p:cond delay="0"/>
                                          </p:stCondLst>
                                        </p:cTn>
                                        <p:tgtEl>
                                          <p:spTgt spid="262151"/>
                                        </p:tgtEl>
                                        <p:attrNameLst>
                                          <p:attrName>style.visibility</p:attrName>
                                        </p:attrNameLst>
                                      </p:cBhvr>
                                      <p:to>
                                        <p:strVal val="visible"/>
                                      </p:to>
                                    </p:set>
                                    <p:animEffect transition="in" filter="fade">
                                      <p:cBhvr>
                                        <p:cTn id="25" dur="500"/>
                                        <p:tgtEl>
                                          <p:spTgt spid="262151"/>
                                        </p:tgtEl>
                                      </p:cBhvr>
                                    </p:animEffect>
                                  </p:childTnLst>
                                </p:cTn>
                              </p:par>
                              <p:par>
                                <p:cTn id="26" presetID="10" presetClass="entr" presetSubtype="0" fill="hold" grpId="0" nodeType="withEffect">
                                  <p:stCondLst>
                                    <p:cond delay="2000"/>
                                  </p:stCondLst>
                                  <p:childTnLst>
                                    <p:set>
                                      <p:cBhvr>
                                        <p:cTn id="27" dur="1" fill="hold">
                                          <p:stCondLst>
                                            <p:cond delay="0"/>
                                          </p:stCondLst>
                                        </p:cTn>
                                        <p:tgtEl>
                                          <p:spTgt spid="262152"/>
                                        </p:tgtEl>
                                        <p:attrNameLst>
                                          <p:attrName>style.visibility</p:attrName>
                                        </p:attrNameLst>
                                      </p:cBhvr>
                                      <p:to>
                                        <p:strVal val="visible"/>
                                      </p:to>
                                    </p:set>
                                    <p:animEffect transition="in" filter="fade">
                                      <p:cBhvr>
                                        <p:cTn id="28" dur="500"/>
                                        <p:tgtEl>
                                          <p:spTgt spid="262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62148" grpId="0" build="p"/>
      <p:bldP spid="262151" grpId="0"/>
      <p:bldP spid="262152" grpId="0"/>
    </p:bldLst>
  </p:timing>
</p:sld>
</file>

<file path=ppt/slides/slide6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6" name="Title 5"/>
          <p:cNvSpPr>
            <a:spLocks noGrp="1"/>
          </p:cNvSpPr>
          <p:nvPr>
            <p:ph type="title"/>
          </p:nvPr>
        </p:nvSpPr>
        <p:spPr>
          <a:xfrm>
            <a:off x="458787" y="155448"/>
            <a:ext cx="8229600" cy="1143000"/>
          </a:xfrm>
          <a:solidFill>
            <a:schemeClr val="bg1">
              <a:alpha val="90000"/>
            </a:schemeClr>
          </a:solidFill>
        </p:spPr>
        <p:txBody>
          <a:bodyPr/>
          <a:lstStyle/>
          <a:p>
            <a:r>
              <a:rPr dirty="0" lang="en-US" smtClean="0">
                <a:solidFill>
                  <a:schemeClr val="tx1"/>
                </a:solidFill>
              </a:rPr>
              <a:t>Supply Solutions</a:t>
            </a:r>
            <a:endParaRPr dirty="0" lang="en-US">
              <a:solidFill>
                <a:schemeClr val="tx1"/>
              </a:solidFill>
            </a:endParaRPr>
          </a:p>
        </p:txBody>
      </p:sp>
      <p:sp>
        <p:nvSpPr>
          <p:cNvPr id="3" name="Content Placeholder 2"/>
          <p:cNvSpPr>
            <a:spLocks noGrp="1"/>
          </p:cNvSpPr>
          <p:nvPr>
            <p:ph idx="1" sz="half"/>
          </p:nvPr>
        </p:nvSpPr>
        <p:spPr/>
        <p:txBody>
          <a:bodyPr/>
          <a:lstStyle/>
          <a:p>
            <a:pPr indent="0" marL="0">
              <a:buNone/>
            </a:pPr>
            <a:endParaRPr dirty="0" lang="en-US" smtClean="0"/>
          </a:p>
          <a:p>
            <a:endParaRPr dirty="0" lang="en-US"/>
          </a:p>
        </p:txBody>
      </p:sp>
      <p:graphicFrame>
        <p:nvGraphicFramePr>
          <p:cNvPr id="5" name="Table 4"/>
          <p:cNvGraphicFramePr>
            <a:graphicFrameLocks noGrp="1"/>
          </p:cNvGraphicFramePr>
          <p:nvPr>
            <p:extLst>
              <p:ext uri="{D42A27DB-BD31-4B8C-83A1-F6EECF244321}">
                <p14:modId xmlns:p14="http://schemas.microsoft.com/office/powerpoint/2010/main" val="3188380474"/>
              </p:ext>
            </p:extLst>
          </p:nvPr>
        </p:nvGraphicFramePr>
        <p:xfrm>
          <a:off x="152400" y="1676400"/>
          <a:ext cx="3962400" cy="3492500"/>
        </p:xfrm>
        <a:graphic>
          <a:graphicData uri="http://schemas.openxmlformats.org/drawingml/2006/table">
            <a:tbl>
              <a:tblPr bandRow="1" firstRow="1">
                <a:tableStyleId>{5C22544A-7EE6-4342-B048-85BDC9FD1C3A}</a:tableStyleId>
              </a:tblPr>
              <a:tblGrid>
                <a:gridCol w="3962400"/>
              </a:tblGrid>
              <a:tr h="546100">
                <a:tc>
                  <a:txBody>
                    <a:bodyPr/>
                    <a:lstStyle/>
                    <a:p>
                      <a:r>
                        <a:rPr dirty="0" lang="en-US" smtClean="0" sz="2200"/>
                        <a:t>Soil Conservation Measures</a:t>
                      </a:r>
                      <a:endParaRPr dirty="0" lang="en-US" sz="2200"/>
                    </a:p>
                  </a:txBody>
                  <a:tcPr/>
                </a:tc>
              </a:tr>
              <a:tr h="546100">
                <a:tc>
                  <a:txBody>
                    <a:bodyPr/>
                    <a:lstStyle/>
                    <a:p>
                      <a:r>
                        <a:rPr dirty="0" lang="en-US" smtClean="0" sz="2200"/>
                        <a:t>Return highly erodible land to grass</a:t>
                      </a:r>
                      <a:endParaRPr dirty="0" lang="en-US" sz="2200"/>
                    </a:p>
                  </a:txBody>
                  <a:tcPr/>
                </a:tc>
              </a:tr>
              <a:tr h="546100">
                <a:tc>
                  <a:txBody>
                    <a:bodyPr/>
                    <a:lstStyle/>
                    <a:p>
                      <a:r>
                        <a:rPr dirty="0" lang="en-US" smtClean="0" sz="2200"/>
                        <a:t>Terracing</a:t>
                      </a:r>
                      <a:endParaRPr dirty="0" lang="en-US" sz="2200"/>
                    </a:p>
                  </a:txBody>
                  <a:tcPr/>
                </a:tc>
              </a:tr>
              <a:tr h="546100">
                <a:tc>
                  <a:txBody>
                    <a:bodyPr/>
                    <a:lstStyle/>
                    <a:p>
                      <a:r>
                        <a:rPr dirty="0" lang="en-US" smtClean="0" sz="2200"/>
                        <a:t>Plant tree</a:t>
                      </a:r>
                      <a:r>
                        <a:rPr baseline="0" dirty="0" lang="en-US" smtClean="0" sz="2200"/>
                        <a:t> shelterbelts</a:t>
                      </a:r>
                      <a:endParaRPr dirty="0" lang="en-US" sz="2200"/>
                    </a:p>
                  </a:txBody>
                  <a:tcPr/>
                </a:tc>
              </a:tr>
              <a:tr h="546100">
                <a:tc>
                  <a:txBody>
                    <a:bodyPr/>
                    <a:lstStyle/>
                    <a:p>
                      <a:r>
                        <a:rPr dirty="0" lang="en-US" smtClean="0" sz="2200"/>
                        <a:t>Strip cropping</a:t>
                      </a:r>
                      <a:endParaRPr dirty="0" lang="en-US" sz="2200"/>
                    </a:p>
                  </a:txBody>
                  <a:tcPr/>
                </a:tc>
              </a:tr>
              <a:tr h="546100">
                <a:tc>
                  <a:txBody>
                    <a:bodyPr/>
                    <a:lstStyle/>
                    <a:p>
                      <a:r>
                        <a:rPr dirty="0" lang="en-US" smtClean="0" sz="2200"/>
                        <a:t>No-till farming</a:t>
                      </a:r>
                      <a:endParaRPr dirty="0" lang="en-US" sz="2200"/>
                    </a:p>
                  </a:txBody>
                  <a:tcPr/>
                </a:tc>
              </a:tr>
            </a:tbl>
          </a:graphicData>
        </a:graphic>
      </p:graphicFrame>
      <p:sp>
        <p:nvSpPr>
          <p:cNvPr id="9" name="Line 6"/>
          <p:cNvSpPr>
            <a:spLocks noChangeShapeType="1"/>
          </p:cNvSpPr>
          <p:nvPr/>
        </p:nvSpPr>
        <p:spPr bwMode="auto">
          <a:xfrm>
            <a:off x="594360" y="1069849"/>
            <a:ext cx="854964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dirty="0" lang="en-US"/>
          </a:p>
        </p:txBody>
      </p:sp>
      <p:sp>
        <p:nvSpPr>
          <p:cNvPr id="11" name="Text Box 4"/>
          <p:cNvSpPr txBox="1">
            <a:spLocks noChangeArrowheads="1"/>
          </p:cNvSpPr>
          <p:nvPr/>
        </p:nvSpPr>
        <p:spPr bwMode="auto">
          <a:xfrm>
            <a:off x="7366794" y="6519146"/>
            <a:ext cx="1472406"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wrap="square">
            <a:spAutoFit/>
          </a:bodyPr>
          <a:lstStyle/>
          <a:p>
            <a:pPr>
              <a:spcBef>
                <a:spcPct val="50000"/>
              </a:spcBef>
            </a:pPr>
            <a:r>
              <a:rPr dirty="0" i="1" lang="en-US" sz="900">
                <a:solidFill>
                  <a:schemeClr val="bg1"/>
                </a:solidFill>
              </a:rPr>
              <a:t>Photo </a:t>
            </a:r>
            <a:r>
              <a:rPr dirty="0" i="1" lang="en-US" smtClean="0" sz="900">
                <a:solidFill>
                  <a:schemeClr val="bg1"/>
                </a:solidFill>
              </a:rPr>
              <a:t>Credit: USDA ARS</a:t>
            </a:r>
            <a:endParaRPr dirty="0" i="1" lang="en-US" sz="900">
              <a:solidFill>
                <a:schemeClr val="bg1"/>
              </a:solidFill>
            </a:endParaRPr>
          </a:p>
        </p:txBody>
      </p:sp>
      <p:pic>
        <p:nvPicPr>
          <p:cNvPr id="4" name="Content Placeholder 3"/>
          <p:cNvPicPr>
            <a:picLocks noChangeAspect="1" noGrp="1"/>
          </p:cNvPicPr>
          <p:nvPr>
            <p:ph idx="2" sz="half"/>
          </p:nvPr>
        </p:nvPicPr>
        <p:blipFill>
          <a:blip cstate="print" r:embed="rId3">
            <a:extLst>
              <a:ext uri="{28A0092B-C50C-407E-A947-70E740481C1C}">
                <a14:useLocalDpi xmlns:a14="http://schemas.microsoft.com/office/drawing/2010/main" val="0"/>
              </a:ext>
            </a:extLst>
          </a:blip>
          <a:stretch>
            <a:fillRect/>
          </a:stretch>
        </p:blipFill>
        <p:spPr>
          <a:xfrm>
            <a:off x="4114800" y="1233708"/>
            <a:ext cx="5029200" cy="4024092"/>
          </a:xfrm>
        </p:spPr>
      </p:pic>
      <p:sp>
        <p:nvSpPr>
          <p:cNvPr id="7" name="Rectangle 6"/>
          <p:cNvSpPr/>
          <p:nvPr/>
        </p:nvSpPr>
        <p:spPr>
          <a:xfrm>
            <a:off x="4114800" y="4800600"/>
            <a:ext cx="50292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dirty="0" lang="en-US"/>
          </a:p>
        </p:txBody>
      </p:sp>
      <p:pic>
        <p:nvPicPr>
          <p:cNvPr id="14" name="Content Placeholder 4"/>
          <p:cNvPicPr>
            <a:picLocks noChangeAspect="1"/>
          </p:cNvPicPr>
          <p:nvPr/>
        </p:nvPicPr>
        <p:blipFill rotWithShape="1">
          <a:blip cstate="print" r:embed="rId4">
            <a:extLst>
              <a:ext uri="{28A0092B-C50C-407E-A947-70E740481C1C}">
                <a14:useLocalDpi xmlns:a14="http://schemas.microsoft.com/office/drawing/2010/main" val="0"/>
              </a:ext>
            </a:extLst>
          </a:blip>
          <a:stretch/>
        </p:blipFill>
        <p:spPr>
          <a:xfrm>
            <a:off x="4117041" y="4036741"/>
            <a:ext cx="5026960" cy="3260416"/>
          </a:xfrm>
          <a:prstGeom prst="rect">
            <a:avLst/>
          </a:prstGeom>
        </p:spPr>
      </p:pic>
      <p:sp>
        <p:nvSpPr>
          <p:cNvPr id="19" name="Text Box 7"/>
          <p:cNvSpPr txBox="1">
            <a:spLocks noChangeArrowheads="1"/>
          </p:cNvSpPr>
          <p:nvPr/>
        </p:nvSpPr>
        <p:spPr bwMode="auto">
          <a:xfrm>
            <a:off x="7151146" y="3733800"/>
            <a:ext cx="198913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charset="0" typeface="Arial"/>
              </a:defRPr>
            </a:lvl1pPr>
            <a:lvl2pPr eaLnBrk="0" hangingPunct="0" indent="-285750" marL="742950">
              <a:defRPr>
                <a:solidFill>
                  <a:schemeClr val="tx1"/>
                </a:solidFill>
                <a:latin charset="0" typeface="Arial"/>
              </a:defRPr>
            </a:lvl2pPr>
            <a:lvl3pPr eaLnBrk="0" hangingPunct="0" indent="-228600" marL="1143000">
              <a:defRPr>
                <a:solidFill>
                  <a:schemeClr val="tx1"/>
                </a:solidFill>
                <a:latin charset="0" typeface="Arial"/>
              </a:defRPr>
            </a:lvl3pPr>
            <a:lvl4pPr eaLnBrk="0" hangingPunct="0" indent="-228600" marL="1600200">
              <a:defRPr>
                <a:solidFill>
                  <a:schemeClr val="tx1"/>
                </a:solidFill>
                <a:latin charset="0" typeface="Arial"/>
              </a:defRPr>
            </a:lvl4pPr>
            <a:lvl5pPr eaLnBrk="0" hangingPunct="0" indent="-228600" marL="2057400">
              <a:defRPr>
                <a:solidFill>
                  <a:schemeClr val="tx1"/>
                </a:solidFill>
                <a:latin charset="0" typeface="Arial"/>
              </a:defRPr>
            </a:lvl5pPr>
            <a:lvl6pPr algn="ctr" eaLnBrk="0" fontAlgn="base" hangingPunct="0" indent="-228600" marL="2514600">
              <a:spcBef>
                <a:spcPct val="0"/>
              </a:spcBef>
              <a:spcAft>
                <a:spcPct val="0"/>
              </a:spcAft>
              <a:defRPr>
                <a:solidFill>
                  <a:schemeClr val="tx1"/>
                </a:solidFill>
                <a:latin charset="0" typeface="Arial"/>
              </a:defRPr>
            </a:lvl6pPr>
            <a:lvl7pPr algn="ctr" eaLnBrk="0" fontAlgn="base" hangingPunct="0" indent="-228600" marL="2971800">
              <a:spcBef>
                <a:spcPct val="0"/>
              </a:spcBef>
              <a:spcAft>
                <a:spcPct val="0"/>
              </a:spcAft>
              <a:defRPr>
                <a:solidFill>
                  <a:schemeClr val="tx1"/>
                </a:solidFill>
                <a:latin charset="0" typeface="Arial"/>
              </a:defRPr>
            </a:lvl7pPr>
            <a:lvl8pPr algn="ctr" eaLnBrk="0" fontAlgn="base" hangingPunct="0" indent="-228600" marL="3429000">
              <a:spcBef>
                <a:spcPct val="0"/>
              </a:spcBef>
              <a:spcAft>
                <a:spcPct val="0"/>
              </a:spcAft>
              <a:defRPr>
                <a:solidFill>
                  <a:schemeClr val="tx1"/>
                </a:solidFill>
                <a:latin charset="0" typeface="Arial"/>
              </a:defRPr>
            </a:lvl8pPr>
            <a:lvl9pPr algn="ctr" eaLnBrk="0" fontAlgn="base" hangingPunct="0" indent="-228600" marL="3886200">
              <a:spcBef>
                <a:spcPct val="0"/>
              </a:spcBef>
              <a:spcAft>
                <a:spcPct val="0"/>
              </a:spcAft>
              <a:defRPr>
                <a:solidFill>
                  <a:schemeClr val="tx1"/>
                </a:solidFill>
                <a:latin charset="0" typeface="Arial"/>
              </a:defRPr>
            </a:lvl9pPr>
          </a:lstStyle>
          <a:p>
            <a:pPr eaLnBrk="1" hangingPunct="1">
              <a:spcBef>
                <a:spcPct val="50000"/>
              </a:spcBef>
            </a:pPr>
            <a:r>
              <a:rPr dirty="0" i="1" lang="en-US" sz="900">
                <a:solidFill>
                  <a:schemeClr val="bg1"/>
                </a:solidFill>
              </a:rPr>
              <a:t>Photo Credit: Yann Arthus-Bertrand</a:t>
            </a:r>
          </a:p>
        </p:txBody>
      </p:sp>
      <p:sp>
        <p:nvSpPr>
          <p:cNvPr id="20" name="Text Box 7"/>
          <p:cNvSpPr txBox="1">
            <a:spLocks noChangeArrowheads="1"/>
          </p:cNvSpPr>
          <p:nvPr/>
        </p:nvSpPr>
        <p:spPr bwMode="auto">
          <a:xfrm>
            <a:off x="7315200" y="6629400"/>
            <a:ext cx="1828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charset="0" typeface="Arial"/>
              </a:defRPr>
            </a:lvl1pPr>
            <a:lvl2pPr eaLnBrk="0" hangingPunct="0" indent="-285750" marL="742950">
              <a:defRPr>
                <a:solidFill>
                  <a:schemeClr val="tx1"/>
                </a:solidFill>
                <a:latin charset="0" typeface="Arial"/>
              </a:defRPr>
            </a:lvl2pPr>
            <a:lvl3pPr eaLnBrk="0" hangingPunct="0" indent="-228600" marL="1143000">
              <a:defRPr>
                <a:solidFill>
                  <a:schemeClr val="tx1"/>
                </a:solidFill>
                <a:latin charset="0" typeface="Arial"/>
              </a:defRPr>
            </a:lvl3pPr>
            <a:lvl4pPr eaLnBrk="0" hangingPunct="0" indent="-228600" marL="1600200">
              <a:defRPr>
                <a:solidFill>
                  <a:schemeClr val="tx1"/>
                </a:solidFill>
                <a:latin charset="0" typeface="Arial"/>
              </a:defRPr>
            </a:lvl4pPr>
            <a:lvl5pPr eaLnBrk="0" hangingPunct="0" indent="-228600" marL="2057400">
              <a:defRPr>
                <a:solidFill>
                  <a:schemeClr val="tx1"/>
                </a:solidFill>
                <a:latin charset="0" typeface="Arial"/>
              </a:defRPr>
            </a:lvl5pPr>
            <a:lvl6pPr algn="ctr" eaLnBrk="0" fontAlgn="base" hangingPunct="0" indent="-228600" marL="2514600">
              <a:spcBef>
                <a:spcPct val="0"/>
              </a:spcBef>
              <a:spcAft>
                <a:spcPct val="0"/>
              </a:spcAft>
              <a:defRPr>
                <a:solidFill>
                  <a:schemeClr val="tx1"/>
                </a:solidFill>
                <a:latin charset="0" typeface="Arial"/>
              </a:defRPr>
            </a:lvl6pPr>
            <a:lvl7pPr algn="ctr" eaLnBrk="0" fontAlgn="base" hangingPunct="0" indent="-228600" marL="2971800">
              <a:spcBef>
                <a:spcPct val="0"/>
              </a:spcBef>
              <a:spcAft>
                <a:spcPct val="0"/>
              </a:spcAft>
              <a:defRPr>
                <a:solidFill>
                  <a:schemeClr val="tx1"/>
                </a:solidFill>
                <a:latin charset="0" typeface="Arial"/>
              </a:defRPr>
            </a:lvl7pPr>
            <a:lvl8pPr algn="ctr" eaLnBrk="0" fontAlgn="base" hangingPunct="0" indent="-228600" marL="3429000">
              <a:spcBef>
                <a:spcPct val="0"/>
              </a:spcBef>
              <a:spcAft>
                <a:spcPct val="0"/>
              </a:spcAft>
              <a:defRPr>
                <a:solidFill>
                  <a:schemeClr val="tx1"/>
                </a:solidFill>
                <a:latin charset="0" typeface="Arial"/>
              </a:defRPr>
            </a:lvl8pPr>
            <a:lvl9pPr algn="ctr" eaLnBrk="0" fontAlgn="base" hangingPunct="0" indent="-228600" marL="3886200">
              <a:spcBef>
                <a:spcPct val="0"/>
              </a:spcBef>
              <a:spcAft>
                <a:spcPct val="0"/>
              </a:spcAft>
              <a:defRPr>
                <a:solidFill>
                  <a:schemeClr val="tx1"/>
                </a:solidFill>
                <a:latin charset="0" typeface="Arial"/>
              </a:defRPr>
            </a:lvl9pPr>
          </a:lstStyle>
          <a:p>
            <a:pPr eaLnBrk="1" hangingPunct="1">
              <a:spcBef>
                <a:spcPct val="50000"/>
              </a:spcBef>
            </a:pPr>
            <a:r>
              <a:rPr dirty="0" i="1" lang="en-US" sz="900">
                <a:solidFill>
                  <a:schemeClr val="bg1"/>
                </a:solidFill>
              </a:rPr>
              <a:t>Photo Credit: </a:t>
            </a:r>
            <a:r>
              <a:rPr dirty="0" i="1" lang="en-US" smtClean="0" sz="900">
                <a:solidFill>
                  <a:schemeClr val="bg1"/>
                </a:solidFill>
              </a:rPr>
              <a:t>USDA/Dave Clark</a:t>
            </a:r>
            <a:endParaRPr dirty="0" i="1" lang="en-US" sz="900">
              <a:solidFill>
                <a:schemeClr val="bg1"/>
              </a:solidFill>
            </a:endParaRPr>
          </a:p>
        </p:txBody>
      </p:sp>
      <p:sp>
        <p:nvSpPr>
          <p:cNvPr id="2" name="TextBox 1"/>
          <p:cNvSpPr txBox="1"/>
          <p:nvPr/>
        </p:nvSpPr>
        <p:spPr>
          <a:xfrm>
            <a:off x="4183067" y="6420922"/>
            <a:ext cx="1608133" cy="369332"/>
          </a:xfrm>
          <a:prstGeom prst="rect">
            <a:avLst/>
          </a:prstGeom>
          <a:solidFill>
            <a:schemeClr val="bg1">
              <a:alpha val="90000"/>
            </a:schemeClr>
          </a:solidFill>
        </p:spPr>
        <p:txBody>
          <a:bodyPr rtlCol="0" wrap="none">
            <a:spAutoFit/>
          </a:bodyPr>
          <a:lstStyle/>
          <a:p>
            <a:r>
              <a:rPr dirty="0" lang="en-US"/>
              <a:t>No-till </a:t>
            </a:r>
            <a:r>
              <a:rPr dirty="0" lang="en-US" smtClean="0"/>
              <a:t>farming</a:t>
            </a:r>
            <a:endParaRPr dirty="0" lang="en-US"/>
          </a:p>
        </p:txBody>
      </p:sp>
      <p:sp>
        <p:nvSpPr>
          <p:cNvPr id="16" name="TextBox 15"/>
          <p:cNvSpPr txBox="1"/>
          <p:nvPr/>
        </p:nvSpPr>
        <p:spPr>
          <a:xfrm>
            <a:off x="4183067" y="3593068"/>
            <a:ext cx="1133708" cy="369332"/>
          </a:xfrm>
          <a:prstGeom prst="rect">
            <a:avLst/>
          </a:prstGeom>
          <a:solidFill>
            <a:schemeClr val="bg1">
              <a:alpha val="90000"/>
            </a:schemeClr>
          </a:solidFill>
        </p:spPr>
        <p:txBody>
          <a:bodyPr rtlCol="0" wrap="none">
            <a:spAutoFit/>
          </a:bodyPr>
          <a:lstStyle/>
          <a:p>
            <a:r>
              <a:rPr dirty="0" lang="en-US" smtClean="0"/>
              <a:t>Terracing</a:t>
            </a:r>
            <a:endParaRPr dirty="0" lang="en-US"/>
          </a:p>
        </p:txBody>
      </p:sp>
    </p:spTree>
    <p:extLst>
      <p:ext uri="{BB962C8B-B14F-4D97-AF65-F5344CB8AC3E}">
        <p14:creationId xmlns:p14="http://schemas.microsoft.com/office/powerpoint/2010/main" val="3884490263"/>
      </p:ext>
    </p:extLst>
  </p:cSld>
  <p:clrMapOvr>
    <a:masterClrMapping/>
  </p:clrMapOvr>
  <p:timing>
    <p:tnLst>
      <p:par>
        <p:cTn dur="indefinite" id="1" nodeType="tmRoot" restart="never"/>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8787" y="155448"/>
            <a:ext cx="8229600" cy="1143000"/>
          </a:xfrm>
          <a:solidFill>
            <a:schemeClr val="bg1">
              <a:alpha val="90000"/>
            </a:schemeClr>
          </a:solidFill>
        </p:spPr>
        <p:txBody>
          <a:bodyPr/>
          <a:lstStyle/>
          <a:p>
            <a:r>
              <a:rPr lang="en-US" dirty="0" smtClean="0">
                <a:solidFill>
                  <a:schemeClr val="tx1"/>
                </a:solidFill>
              </a:rPr>
              <a:t>Supply Solutions</a:t>
            </a:r>
            <a:endParaRPr lang="en-US" dirty="0">
              <a:solidFill>
                <a:schemeClr val="tx1"/>
              </a:solidFill>
            </a:endParaRPr>
          </a:p>
        </p:txBody>
      </p:sp>
      <p:sp>
        <p:nvSpPr>
          <p:cNvPr id="3" name="Content Placeholder 2"/>
          <p:cNvSpPr>
            <a:spLocks noGrp="1"/>
          </p:cNvSpPr>
          <p:nvPr>
            <p:ph sz="half" idx="1"/>
          </p:nvPr>
        </p:nvSpPr>
        <p:spPr/>
        <p:txBody>
          <a:bodyPr/>
          <a:lstStyle/>
          <a:p>
            <a:pPr marL="0" indent="0">
              <a:buNone/>
            </a:pPr>
            <a:endParaRPr lang="en-US" dirty="0" smtClean="0"/>
          </a:p>
          <a:p>
            <a:endParaRPr lang="en-US" dirty="0"/>
          </a:p>
        </p:txBody>
      </p:sp>
      <p:graphicFrame>
        <p:nvGraphicFramePr>
          <p:cNvPr id="8" name="Content Placeholder 7"/>
          <p:cNvGraphicFramePr>
            <a:graphicFrameLocks noGrp="1" noChangeAspect="1"/>
          </p:cNvGraphicFramePr>
          <p:nvPr>
            <p:ph sz="half" idx="2"/>
            <p:extLst>
              <p:ext uri="{D42A27DB-BD31-4B8C-83A1-F6EECF244321}">
                <p14:modId xmlns:p14="http://schemas.microsoft.com/office/powerpoint/2010/main" val="680280232"/>
              </p:ext>
            </p:extLst>
          </p:nvPr>
        </p:nvGraphicFramePr>
        <p:xfrm>
          <a:off x="4648200" y="1676400"/>
          <a:ext cx="4038600" cy="4262662"/>
        </p:xfrm>
        <a:graphic>
          <a:graphicData uri="http://schemas.openxmlformats.org/drawingml/2006/table">
            <a:tbl>
              <a:tblPr firstRow="1" bandRow="1">
                <a:tableStyleId>{5C22544A-7EE6-4342-B048-85BDC9FD1C3A}</a:tableStyleId>
              </a:tblPr>
              <a:tblGrid>
                <a:gridCol w="4038600"/>
              </a:tblGrid>
              <a:tr h="439691">
                <a:tc>
                  <a:txBody>
                    <a:bodyPr/>
                    <a:lstStyle/>
                    <a:p>
                      <a:r>
                        <a:rPr lang="en-US" sz="2200" dirty="0" smtClean="0"/>
                        <a:t>Water</a:t>
                      </a:r>
                      <a:r>
                        <a:rPr lang="en-US" sz="2200" baseline="0" dirty="0" smtClean="0"/>
                        <a:t> Conservation Measures</a:t>
                      </a:r>
                      <a:endParaRPr lang="en-US" sz="2200" dirty="0"/>
                    </a:p>
                  </a:txBody>
                  <a:tcPr/>
                </a:tc>
              </a:tr>
              <a:tr h="758918">
                <a:tc>
                  <a:txBody>
                    <a:bodyPr/>
                    <a:lstStyle/>
                    <a:p>
                      <a:r>
                        <a:rPr lang="en-US" sz="2200" baseline="0" dirty="0" smtClean="0"/>
                        <a:t>Use more efficient irrigation techniques (e.g. drip irrigation)</a:t>
                      </a:r>
                      <a:endParaRPr lang="en-US" sz="2200" dirty="0"/>
                    </a:p>
                  </a:txBody>
                  <a:tcPr/>
                </a:tc>
              </a:tr>
              <a:tr h="758918">
                <a:tc>
                  <a:txBody>
                    <a:bodyPr/>
                    <a:lstStyle/>
                    <a:p>
                      <a:r>
                        <a:rPr lang="en-US" sz="2200" dirty="0" smtClean="0"/>
                        <a:t>Use more water-efficient crops, such as wheat instead of rice</a:t>
                      </a:r>
                      <a:endParaRPr lang="en-US" sz="2200" dirty="0"/>
                    </a:p>
                  </a:txBody>
                  <a:tcPr/>
                </a:tc>
              </a:tr>
              <a:tr h="439691">
                <a:tc>
                  <a:txBody>
                    <a:bodyPr/>
                    <a:lstStyle/>
                    <a:p>
                      <a:r>
                        <a:rPr lang="en-US" sz="2200" dirty="0" smtClean="0"/>
                        <a:t>Move down the food chain</a:t>
                      </a:r>
                      <a:endParaRPr lang="en-US" sz="2200" dirty="0"/>
                    </a:p>
                  </a:txBody>
                  <a:tcPr/>
                </a:tc>
              </a:tr>
              <a:tr h="439691">
                <a:tc>
                  <a:txBody>
                    <a:bodyPr/>
                    <a:lstStyle/>
                    <a:p>
                      <a:r>
                        <a:rPr lang="en-US" sz="2200" dirty="0" smtClean="0"/>
                        <a:t>Price</a:t>
                      </a:r>
                      <a:r>
                        <a:rPr lang="en-US" sz="2200" baseline="0" dirty="0" smtClean="0"/>
                        <a:t> water to encourage efficiency</a:t>
                      </a:r>
                      <a:endParaRPr lang="en-US" sz="2200" dirty="0"/>
                    </a:p>
                  </a:txBody>
                  <a:tcPr/>
                </a:tc>
              </a:tr>
              <a:tr h="43969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baseline="0" dirty="0" smtClean="0"/>
                        <a:t>Recycle water</a:t>
                      </a:r>
                      <a:endParaRPr lang="en-US" sz="2200" dirty="0" smtClean="0"/>
                    </a:p>
                  </a:txBody>
                  <a:tcPr/>
                </a:tc>
              </a:tr>
            </a:tbl>
          </a:graphicData>
        </a:graphic>
      </p:graphicFrame>
      <p:sp>
        <p:nvSpPr>
          <p:cNvPr id="9" name="Line 6"/>
          <p:cNvSpPr>
            <a:spLocks noChangeShapeType="1"/>
          </p:cNvSpPr>
          <p:nvPr/>
        </p:nvSpPr>
        <p:spPr bwMode="auto">
          <a:xfrm>
            <a:off x="594360" y="1069848"/>
            <a:ext cx="8549640" cy="158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1" name="Text Box 4"/>
          <p:cNvSpPr txBox="1">
            <a:spLocks noChangeArrowheads="1"/>
          </p:cNvSpPr>
          <p:nvPr/>
        </p:nvSpPr>
        <p:spPr bwMode="auto">
          <a:xfrm>
            <a:off x="7366794" y="6519146"/>
            <a:ext cx="1472406"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900" i="1" dirty="0">
                <a:solidFill>
                  <a:schemeClr val="bg1"/>
                </a:solidFill>
              </a:rPr>
              <a:t>Photo </a:t>
            </a:r>
            <a:r>
              <a:rPr lang="en-US" sz="900" i="1" dirty="0" smtClean="0">
                <a:solidFill>
                  <a:schemeClr val="bg1"/>
                </a:solidFill>
              </a:rPr>
              <a:t>Credit: USDA ARS</a:t>
            </a:r>
            <a:endParaRPr lang="en-US" sz="900" i="1" dirty="0">
              <a:solidFill>
                <a:schemeClr val="bg1"/>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338" y="1371600"/>
            <a:ext cx="4396249" cy="2971801"/>
          </a:xfrm>
          <a:prstGeom prst="rect">
            <a:avLst/>
          </a:prstGeom>
        </p:spPr>
      </p:pic>
      <p:pic>
        <p:nvPicPr>
          <p:cNvPr id="1026" name="Picture 2" descr="C:\Program Files (x86)\Microsoft Office\MEDIA\CAGCAT10\j0293240.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2662" y="4527037"/>
            <a:ext cx="3056338" cy="2254763"/>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7"/>
          <p:cNvSpPr txBox="1">
            <a:spLocks noChangeArrowheads="1"/>
          </p:cNvSpPr>
          <p:nvPr/>
        </p:nvSpPr>
        <p:spPr bwMode="auto">
          <a:xfrm>
            <a:off x="2667000" y="4112568"/>
            <a:ext cx="205898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00" i="1" dirty="0">
                <a:solidFill>
                  <a:schemeClr val="bg1"/>
                </a:solidFill>
              </a:rPr>
              <a:t>Photo Credit: </a:t>
            </a:r>
            <a:r>
              <a:rPr lang="en-US" sz="900" i="1" dirty="0" smtClean="0">
                <a:solidFill>
                  <a:schemeClr val="bg1"/>
                </a:solidFill>
              </a:rPr>
              <a:t>USDA/Pete Mortimer</a:t>
            </a:r>
            <a:endParaRPr lang="en-US" sz="900" i="1" dirty="0">
              <a:solidFill>
                <a:schemeClr val="bg1"/>
              </a:solidFill>
            </a:endParaRPr>
          </a:p>
        </p:txBody>
      </p:sp>
      <p:sp>
        <p:nvSpPr>
          <p:cNvPr id="12" name="TextBox 11"/>
          <p:cNvSpPr txBox="1"/>
          <p:nvPr/>
        </p:nvSpPr>
        <p:spPr>
          <a:xfrm>
            <a:off x="323737" y="3879890"/>
            <a:ext cx="1569660" cy="369332"/>
          </a:xfrm>
          <a:prstGeom prst="rect">
            <a:avLst/>
          </a:prstGeom>
          <a:solidFill>
            <a:schemeClr val="bg1">
              <a:alpha val="90000"/>
            </a:schemeClr>
          </a:solidFill>
        </p:spPr>
        <p:txBody>
          <a:bodyPr wrap="none" rtlCol="0">
            <a:spAutoFit/>
          </a:bodyPr>
          <a:lstStyle/>
          <a:p>
            <a:r>
              <a:rPr lang="en-US" dirty="0" smtClean="0"/>
              <a:t>Drip Irrigation</a:t>
            </a:r>
            <a:endParaRPr lang="en-US" dirty="0"/>
          </a:p>
        </p:txBody>
      </p:sp>
    </p:spTree>
    <p:extLst>
      <p:ext uri="{BB962C8B-B14F-4D97-AF65-F5344CB8AC3E}">
        <p14:creationId xmlns:p14="http://schemas.microsoft.com/office/powerpoint/2010/main" val="205612354"/>
      </p:ext>
    </p:extLst>
  </p:cSld>
  <p:clrMapOvr>
    <a:masterClrMapping/>
  </p:clrMapOvr>
  <p:timing>
    <p:tnLst>
      <p:par>
        <p:cTn id="1" dur="indefinite" restart="never" nodeType="tmRoot"/>
      </p:par>
    </p:tnLst>
  </p:timing>
</p:sld>
</file>

<file path=ppt/slides/slide68.xml><?xml version="1.0" encoding="utf-8"?>
<p:sld xmlns:p="http://schemas.openxmlformats.org/presentationml/2006/main" xmlns:a="http://schemas.openxmlformats.org/drawingml/2006/main" xmlns:r="http://schemas.openxmlformats.org/officeDocument/2006/relationships">
  <p:cSld>
    <p:bg>
      <p:bgPr>
        <a:blipFill dpi="0" rotWithShape="1">
          <a:blip r:embed="rId3">
            <a:lum/>
          </a:blip>
          <a:srcRect/>
          <a:stretch>
            <a:fillRect l="-7000" r="-7000"/>
          </a:stretch>
        </a:blipFill>
        <a:effectLst/>
      </p:bgPr>
    </p:bg>
    <p:spTree>
      <p:nvGrpSpPr>
        <p:cNvPr id="1" name=""/>
        <p:cNvGrpSpPr/>
        <p:nvPr/>
      </p:nvGrpSpPr>
      <p:grpSpPr>
        <a:xfrm>
          <a:off x="0" y="0"/>
          <a:ext cx="0" cy="0"/>
          <a:chOff x="0" y="0"/>
          <a:chExt cx="0" cy="0"/>
        </a:xfrm>
      </p:grpSpPr>
      <p:sp>
        <p:nvSpPr>
          <p:cNvPr id="9" name="Rectangle 4"/>
          <p:cNvSpPr>
            <a:spLocks noChangeArrowheads="1"/>
          </p:cNvSpPr>
          <p:nvPr/>
        </p:nvSpPr>
        <p:spPr bwMode="auto">
          <a:xfrm>
            <a:off x="182880" y="1295402"/>
            <a:ext cx="8778240" cy="5345664"/>
          </a:xfrm>
          <a:prstGeom prst="rect">
            <a:avLst/>
          </a:prstGeom>
          <a:solidFill>
            <a:schemeClr val="bg1">
              <a:alpha val="8980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wrap="none"/>
          <a:lstStyle/>
          <a:p>
            <a:pPr fontAlgn="base">
              <a:spcBef>
                <a:spcPct val="0"/>
              </a:spcBef>
              <a:spcAft>
                <a:spcPct val="0"/>
              </a:spcAft>
            </a:pPr>
            <a:endParaRPr dirty="0" lang="en-US">
              <a:solidFill>
                <a:srgbClr val="000000"/>
              </a:solidFill>
            </a:endParaRPr>
          </a:p>
        </p:txBody>
      </p:sp>
      <p:sp>
        <p:nvSpPr>
          <p:cNvPr id="2" name="Title 1"/>
          <p:cNvSpPr>
            <a:spLocks noGrp="1"/>
          </p:cNvSpPr>
          <p:nvPr>
            <p:ph type="title"/>
          </p:nvPr>
        </p:nvSpPr>
        <p:spPr>
          <a:xfrm>
            <a:off x="457200" y="155448"/>
            <a:ext cx="8229600" cy="1143000"/>
          </a:xfrm>
          <a:noFill/>
        </p:spPr>
        <p:txBody>
          <a:bodyPr>
            <a:noAutofit/>
          </a:bodyPr>
          <a:lstStyle/>
          <a:p>
            <a:r>
              <a:rPr dirty="0" lang="en-US" smtClean="0" sz="3600">
                <a:solidFill>
                  <a:schemeClr val="bg1"/>
                </a:solidFill>
                <a:latin charset="0" pitchFamily="34" typeface="Arial"/>
                <a:cs charset="0" pitchFamily="34" typeface="Arial"/>
              </a:rPr>
              <a:t>Case Study: Raising </a:t>
            </a:r>
            <a:br>
              <a:rPr dirty="0" lang="en-US" smtClean="0" sz="3600">
                <a:solidFill>
                  <a:schemeClr val="bg1"/>
                </a:solidFill>
                <a:latin charset="0" pitchFamily="34" typeface="Arial"/>
                <a:cs charset="0" pitchFamily="34" typeface="Arial"/>
              </a:rPr>
            </a:br>
            <a:r>
              <a:rPr dirty="0" lang="en-US" smtClean="0" sz="3600">
                <a:solidFill>
                  <a:schemeClr val="bg1"/>
                </a:solidFill>
                <a:latin charset="0" pitchFamily="34" typeface="Arial"/>
                <a:cs charset="0" pitchFamily="34" typeface="Arial"/>
              </a:rPr>
              <a:t>Grain Yields in Malawi</a:t>
            </a:r>
            <a:endParaRPr dirty="0" lang="en-US" sz="3600">
              <a:solidFill>
                <a:schemeClr val="bg1"/>
              </a:solidFill>
              <a:latin charset="0" pitchFamily="34" typeface="Arial"/>
              <a:cs charset="0" pitchFamily="34" typeface="Arial"/>
            </a:endParaRPr>
          </a:p>
        </p:txBody>
      </p:sp>
      <p:sp>
        <p:nvSpPr>
          <p:cNvPr id="3" name="Content Placeholder 2"/>
          <p:cNvSpPr>
            <a:spLocks noGrp="1"/>
          </p:cNvSpPr>
          <p:nvPr>
            <p:ph idx="1"/>
          </p:nvPr>
        </p:nvSpPr>
        <p:spPr>
          <a:xfrm>
            <a:off x="430389" y="1295400"/>
            <a:ext cx="4065411" cy="5349723"/>
          </a:xfrm>
          <a:noFill/>
        </p:spPr>
        <p:txBody>
          <a:bodyPr tIns="182880">
            <a:normAutofit/>
          </a:bodyPr>
          <a:lstStyle/>
          <a:p>
            <a:r>
              <a:rPr dirty="0" lang="en-US" smtClean="0" sz="2400">
                <a:latin charset="0" pitchFamily="34" typeface="Arial"/>
                <a:cs charset="0" pitchFamily="34" typeface="Arial"/>
              </a:rPr>
              <a:t>2005 drought left many people hungry or starving</a:t>
            </a:r>
          </a:p>
          <a:p>
            <a:r>
              <a:rPr dirty="0" lang="en-US" smtClean="0" sz="2400">
                <a:latin charset="0" pitchFamily="34" typeface="Arial"/>
                <a:cs charset="0" pitchFamily="34" typeface="Arial"/>
              </a:rPr>
              <a:t>Government, with international support, provided </a:t>
            </a:r>
            <a:r>
              <a:rPr dirty="0" lang="en-US" sz="2400">
                <a:latin charset="0" pitchFamily="34" typeface="Arial"/>
                <a:cs charset="0" pitchFamily="34" typeface="Arial"/>
              </a:rPr>
              <a:t>farmers fertilizer </a:t>
            </a:r>
            <a:r>
              <a:rPr dirty="0" lang="en-US" smtClean="0" sz="2400">
                <a:latin charset="0" pitchFamily="34" typeface="Arial"/>
                <a:cs charset="0" pitchFamily="34" typeface="Arial"/>
              </a:rPr>
              <a:t>and seed subsidies</a:t>
            </a:r>
          </a:p>
          <a:p>
            <a:r>
              <a:rPr dirty="0" lang="en-US" smtClean="0" sz="2400">
                <a:latin charset="0" pitchFamily="34" typeface="Arial"/>
                <a:cs charset="0" pitchFamily="34" typeface="Arial"/>
              </a:rPr>
              <a:t>Corn harvest nearly doubled in 2 years; farmers’ incomes grew and they were able to export some grain</a:t>
            </a:r>
            <a:endParaRPr dirty="0" lang="en-US" sz="2400">
              <a:latin charset="0" pitchFamily="34" typeface="Arial"/>
              <a:cs charset="0" pitchFamily="34" typeface="Arial"/>
            </a:endParaRPr>
          </a:p>
        </p:txBody>
      </p:sp>
      <p:sp>
        <p:nvSpPr>
          <p:cNvPr id="4" name="Line 6"/>
          <p:cNvSpPr>
            <a:spLocks noChangeShapeType="1"/>
          </p:cNvSpPr>
          <p:nvPr/>
        </p:nvSpPr>
        <p:spPr bwMode="auto">
          <a:xfrm>
            <a:off x="594360" y="1216152"/>
            <a:ext cx="8549640" cy="15875"/>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dirty="0" lang="en-US">
              <a:solidFill>
                <a:prstClr val="black"/>
              </a:solidFill>
            </a:endParaRPr>
          </a:p>
        </p:txBody>
      </p:sp>
      <p:sp>
        <p:nvSpPr>
          <p:cNvPr id="5" name="TextBox 4"/>
          <p:cNvSpPr txBox="1"/>
          <p:nvPr/>
        </p:nvSpPr>
        <p:spPr>
          <a:xfrm>
            <a:off x="560211" y="5769114"/>
            <a:ext cx="8023578" cy="769441"/>
          </a:xfrm>
          <a:prstGeom prst="rect">
            <a:avLst/>
          </a:prstGeom>
          <a:noFill/>
        </p:spPr>
        <p:txBody>
          <a:bodyPr rtlCol="0" wrap="square">
            <a:spAutoFit/>
          </a:bodyPr>
          <a:lstStyle/>
          <a:p>
            <a:r>
              <a:rPr b="1" dirty="0" i="1" lang="en-US" sz="2200">
                <a:solidFill>
                  <a:prstClr val="black"/>
                </a:solidFill>
                <a:latin charset="0" pitchFamily="34" typeface="Arial"/>
                <a:cs charset="0" pitchFamily="34" typeface="Arial"/>
              </a:rPr>
              <a:t>With economic incentives and access to modern </a:t>
            </a:r>
            <a:r>
              <a:rPr b="1" dirty="0" i="1" lang="en-US" smtClean="0" sz="2200">
                <a:solidFill>
                  <a:prstClr val="black"/>
                </a:solidFill>
                <a:latin charset="0" pitchFamily="34" typeface="Arial"/>
                <a:cs charset="0" pitchFamily="34" typeface="Arial"/>
              </a:rPr>
              <a:t>inputs, </a:t>
            </a:r>
            <a:r>
              <a:rPr b="1" dirty="0" i="1" lang="en-US" sz="2200">
                <a:solidFill>
                  <a:prstClr val="black"/>
                </a:solidFill>
                <a:latin charset="0" pitchFamily="34" typeface="Arial"/>
                <a:cs charset="0" pitchFamily="34" typeface="Arial"/>
              </a:rPr>
              <a:t>farmers in sub-Saharan Africa can easily double yields. </a:t>
            </a:r>
          </a:p>
        </p:txBody>
      </p:sp>
      <p:sp>
        <p:nvSpPr>
          <p:cNvPr id="6" name="Text Box 10"/>
          <p:cNvSpPr txBox="1">
            <a:spLocks noChangeArrowheads="1"/>
          </p:cNvSpPr>
          <p:nvPr/>
        </p:nvSpPr>
        <p:spPr bwMode="auto">
          <a:xfrm>
            <a:off x="6781800" y="6645123"/>
            <a:ext cx="236220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charset="0" typeface="Arial"/>
              </a:defRPr>
            </a:lvl1pPr>
            <a:lvl2pPr eaLnBrk="0" hangingPunct="0" indent="-285750" marL="742950">
              <a:defRPr>
                <a:solidFill>
                  <a:schemeClr val="tx1"/>
                </a:solidFill>
                <a:latin charset="0" typeface="Arial"/>
              </a:defRPr>
            </a:lvl2pPr>
            <a:lvl3pPr eaLnBrk="0" hangingPunct="0" indent="-228600" marL="1143000">
              <a:defRPr>
                <a:solidFill>
                  <a:schemeClr val="tx1"/>
                </a:solidFill>
                <a:latin charset="0" typeface="Arial"/>
              </a:defRPr>
            </a:lvl3pPr>
            <a:lvl4pPr eaLnBrk="0" hangingPunct="0" indent="-228600" marL="1600200">
              <a:defRPr>
                <a:solidFill>
                  <a:schemeClr val="tx1"/>
                </a:solidFill>
                <a:latin charset="0" typeface="Arial"/>
              </a:defRPr>
            </a:lvl4pPr>
            <a:lvl5pPr eaLnBrk="0" hangingPunct="0" indent="-228600" marL="2057400">
              <a:defRPr>
                <a:solidFill>
                  <a:schemeClr val="tx1"/>
                </a:solidFill>
                <a:latin charset="0" typeface="Arial"/>
              </a:defRPr>
            </a:lvl5pPr>
            <a:lvl6pPr algn="ctr" eaLnBrk="0" fontAlgn="base" hangingPunct="0" indent="-228600" marL="2514600">
              <a:spcBef>
                <a:spcPct val="0"/>
              </a:spcBef>
              <a:spcAft>
                <a:spcPct val="0"/>
              </a:spcAft>
              <a:defRPr>
                <a:solidFill>
                  <a:schemeClr val="tx1"/>
                </a:solidFill>
                <a:latin charset="0" typeface="Arial"/>
              </a:defRPr>
            </a:lvl6pPr>
            <a:lvl7pPr algn="ctr" eaLnBrk="0" fontAlgn="base" hangingPunct="0" indent="-228600" marL="2971800">
              <a:spcBef>
                <a:spcPct val="0"/>
              </a:spcBef>
              <a:spcAft>
                <a:spcPct val="0"/>
              </a:spcAft>
              <a:defRPr>
                <a:solidFill>
                  <a:schemeClr val="tx1"/>
                </a:solidFill>
                <a:latin charset="0" typeface="Arial"/>
              </a:defRPr>
            </a:lvl7pPr>
            <a:lvl8pPr algn="ctr" eaLnBrk="0" fontAlgn="base" hangingPunct="0" indent="-228600" marL="3429000">
              <a:spcBef>
                <a:spcPct val="0"/>
              </a:spcBef>
              <a:spcAft>
                <a:spcPct val="0"/>
              </a:spcAft>
              <a:defRPr>
                <a:solidFill>
                  <a:schemeClr val="tx1"/>
                </a:solidFill>
                <a:latin charset="0" typeface="Arial"/>
              </a:defRPr>
            </a:lvl8pPr>
            <a:lvl9pPr algn="ctr" eaLnBrk="0" fontAlgn="base" hangingPunct="0" indent="-228600" marL="3886200">
              <a:spcBef>
                <a:spcPct val="0"/>
              </a:spcBef>
              <a:spcAft>
                <a:spcPct val="0"/>
              </a:spcAft>
              <a:defRPr>
                <a:solidFill>
                  <a:schemeClr val="tx1"/>
                </a:solidFill>
                <a:latin charset="0" typeface="Arial"/>
              </a:defRPr>
            </a:lvl9pPr>
          </a:lstStyle>
          <a:p>
            <a:pPr eaLnBrk="1" hangingPunct="1">
              <a:spcBef>
                <a:spcPct val="50000"/>
              </a:spcBef>
            </a:pPr>
            <a:r>
              <a:rPr dirty="0" i="1" lang="en-US" sz="900">
                <a:solidFill>
                  <a:prstClr val="white"/>
                </a:solidFill>
              </a:rPr>
              <a:t>Photo Credit: iStockPhoto / </a:t>
            </a:r>
            <a:r>
              <a:rPr dirty="0" i="1" lang="en-US" smtClean="0" sz="900">
                <a:solidFill>
                  <a:prstClr val="white"/>
                </a:solidFill>
              </a:rPr>
              <a:t>Sharon Day</a:t>
            </a:r>
            <a:endParaRPr dirty="0" i="1" lang="en-US" sz="900">
              <a:solidFill>
                <a:prstClr val="white"/>
              </a:solidFill>
            </a:endParaRPr>
          </a:p>
        </p:txBody>
      </p:sp>
      <p:pic>
        <p:nvPicPr>
          <p:cNvPr id="1026" name="Picture 2"/>
          <p:cNvPicPr>
            <a:picLocks noChangeArrowheads="1" noChangeAspect="1"/>
          </p:cNvPicPr>
          <p:nvPr/>
        </p:nvPicPr>
        <p:blipFill rotWithShape="1">
          <a:blip r:embed="rId4">
            <a:extLst>
              <a:ext uri="{28A0092B-C50C-407E-A947-70E740481C1C}">
                <a14:useLocalDpi xmlns:a14="http://schemas.microsoft.com/office/drawing/2010/main" val="0"/>
              </a:ext>
            </a:extLst>
          </a:blip>
          <a:stretch/>
        </p:blipFill>
        <p:spPr bwMode="auto">
          <a:xfrm>
            <a:off x="4267200" y="2182090"/>
            <a:ext cx="4461854" cy="3430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pic>
      <p:sp>
        <p:nvSpPr>
          <p:cNvPr id="11" name="TextBox 10"/>
          <p:cNvSpPr txBox="1"/>
          <p:nvPr/>
        </p:nvSpPr>
        <p:spPr>
          <a:xfrm>
            <a:off x="5029200" y="1808734"/>
            <a:ext cx="3392275" cy="338554"/>
          </a:xfrm>
          <a:prstGeom prst="rect">
            <a:avLst/>
          </a:prstGeom>
          <a:noFill/>
        </p:spPr>
        <p:txBody>
          <a:bodyPr rtlCol="0" wrap="none">
            <a:spAutoFit/>
          </a:bodyPr>
          <a:lstStyle/>
          <a:p>
            <a:pPr algn="ctr" defTabSz="914400" eaLnBrk="1" fontAlgn="auto" hangingPunct="1" indent="0" latinLnBrk="0" lvl="0" marL="0" marR="0">
              <a:lnSpc>
                <a:spcPct val="100000"/>
              </a:lnSpc>
              <a:spcBef>
                <a:spcPts val="0"/>
              </a:spcBef>
              <a:spcAft>
                <a:spcPts val="0"/>
              </a:spcAft>
              <a:buClrTx/>
              <a:buSzTx/>
              <a:buFontTx/>
              <a:buNone/>
              <a:tabLst/>
              <a:defRPr/>
            </a:pPr>
            <a:r>
              <a:rPr b="1" baseline="0" cap="none" dirty="0" i="0" kern="0" kumimoji="0" lang="en-US" noProof="0" normalizeH="0" smtClean="0" spc="0" strike="noStrike" sz="1600" u="none">
                <a:ln>
                  <a:noFill/>
                </a:ln>
                <a:solidFill>
                  <a:sysClr lastClr="000000" val="windowText"/>
                </a:solidFill>
                <a:effectLst/>
                <a:uLnTx/>
                <a:uFillTx/>
                <a:latin charset="0" pitchFamily="34" typeface="Arial"/>
                <a:cs charset="0" pitchFamily="34" typeface="Arial"/>
              </a:rPr>
              <a:t>Corn Yields in Malawi, 1961-2011</a:t>
            </a:r>
            <a:endParaRPr b="1" baseline="0" cap="none" dirty="0" i="0" kern="0" kumimoji="0" lang="en-US" noProof="0" normalizeH="0" spc="0" strike="noStrike" sz="1600" u="none">
              <a:ln>
                <a:noFill/>
              </a:ln>
              <a:solidFill>
                <a:sysClr lastClr="000000" val="windowText"/>
              </a:solidFill>
              <a:effectLst/>
              <a:uLnTx/>
              <a:uFillTx/>
              <a:latin charset="0" pitchFamily="34" typeface="Arial"/>
              <a:cs charset="0" pitchFamily="34" typeface="Arial"/>
            </a:endParaRPr>
          </a:p>
        </p:txBody>
      </p:sp>
    </p:spTree>
    <p:extLst>
      <p:ext uri="{BB962C8B-B14F-4D97-AF65-F5344CB8AC3E}">
        <p14:creationId xmlns:p14="http://schemas.microsoft.com/office/powerpoint/2010/main" val="4087032023"/>
      </p:ext>
    </p:extLst>
  </p:cSld>
  <p:clrMapOvr>
    <a:masterClrMapping/>
  </p:clrMapOvr>
  <p:timing>
    <p:tnLst>
      <p:par>
        <p:cTn dur="indefinite" id="1" nodeType="tmRoot" restart="never">
          <p:childTnLst>
            <p:seq concurrent="1" nextAc="seek">
              <p:cTn dur="indefinite" id="2" nodeType="mainSeq">
                <p:childTnLst>
                  <p:par>
                    <p:cTn fill="hold" id="3">
                      <p:stCondLst>
                        <p:cond delay="indefinite"/>
                        <p:cond delay="0" evt="onBegin">
                          <p:tn val="2"/>
                        </p:cond>
                      </p:stCondLst>
                      <p:childTnLst>
                        <p:par>
                          <p:cTn fill="hold" id="4">
                            <p:stCondLst>
                              <p:cond delay="0"/>
                            </p:stCondLst>
                            <p:childTnLst>
                              <p:par>
                                <p:cTn fill="hold" grpId="0" id="5" nodeType="withEffect" presetClass="entr" presetID="10" presetSubtype="0">
                                  <p:stCondLst>
                                    <p:cond delay="2000"/>
                                  </p:stCondLst>
                                  <p:childTnLst>
                                    <p:set>
                                      <p:cBhvr>
                                        <p:cTn dur="1" fill="hold" id="6">
                                          <p:stCondLst>
                                            <p:cond delay="0"/>
                                          </p:stCondLst>
                                        </p:cTn>
                                        <p:tgtEl>
                                          <p:spTgt spid="3">
                                            <p:txEl>
                                              <p:pRg end="0" st="0"/>
                                            </p:txEl>
                                          </p:spTgt>
                                        </p:tgtEl>
                                        <p:attrNameLst>
                                          <p:attrName>style.visibility</p:attrName>
                                        </p:attrNameLst>
                                      </p:cBhvr>
                                      <p:to>
                                        <p:strVal val="visible"/>
                                      </p:to>
                                    </p:set>
                                    <p:animEffect filter="fade" transition="in">
                                      <p:cBhvr>
                                        <p:cTn dur="500" id="7"/>
                                        <p:tgtEl>
                                          <p:spTgt spid="3">
                                            <p:txEl>
                                              <p:pRg end="0" st="0"/>
                                            </p:txEl>
                                          </p:spTgt>
                                        </p:tgtEl>
                                      </p:cBhvr>
                                    </p:animEffect>
                                  </p:childTnLst>
                                </p:cTn>
                              </p:par>
                              <p:par>
                                <p:cTn fill="hold" grpId="0" id="8" nodeType="withEffect" presetClass="entr" presetID="10" presetSubtype="0">
                                  <p:stCondLst>
                                    <p:cond delay="2000"/>
                                  </p:stCondLst>
                                  <p:childTnLst>
                                    <p:set>
                                      <p:cBhvr>
                                        <p:cTn dur="1" fill="hold" id="9">
                                          <p:stCondLst>
                                            <p:cond delay="0"/>
                                          </p:stCondLst>
                                        </p:cTn>
                                        <p:tgtEl>
                                          <p:spTgt spid="3">
                                            <p:txEl>
                                              <p:pRg end="1" st="1"/>
                                            </p:txEl>
                                          </p:spTgt>
                                        </p:tgtEl>
                                        <p:attrNameLst>
                                          <p:attrName>style.visibility</p:attrName>
                                        </p:attrNameLst>
                                      </p:cBhvr>
                                      <p:to>
                                        <p:strVal val="visible"/>
                                      </p:to>
                                    </p:set>
                                    <p:animEffect filter="fade" transition="in">
                                      <p:cBhvr>
                                        <p:cTn dur="500" id="10"/>
                                        <p:tgtEl>
                                          <p:spTgt spid="3">
                                            <p:txEl>
                                              <p:pRg end="1" st="1"/>
                                            </p:txEl>
                                          </p:spTgt>
                                        </p:tgtEl>
                                      </p:cBhvr>
                                    </p:animEffect>
                                  </p:childTnLst>
                                </p:cTn>
                              </p:par>
                              <p:par>
                                <p:cTn fill="hold" grpId="0" id="11" nodeType="withEffect" presetClass="entr" presetID="10" presetSubtype="0">
                                  <p:stCondLst>
                                    <p:cond delay="2000"/>
                                  </p:stCondLst>
                                  <p:childTnLst>
                                    <p:set>
                                      <p:cBhvr>
                                        <p:cTn dur="1" fill="hold" id="12">
                                          <p:stCondLst>
                                            <p:cond delay="0"/>
                                          </p:stCondLst>
                                        </p:cTn>
                                        <p:tgtEl>
                                          <p:spTgt spid="3">
                                            <p:txEl>
                                              <p:pRg end="2" st="2"/>
                                            </p:txEl>
                                          </p:spTgt>
                                        </p:tgtEl>
                                        <p:attrNameLst>
                                          <p:attrName>style.visibility</p:attrName>
                                        </p:attrNameLst>
                                      </p:cBhvr>
                                      <p:to>
                                        <p:strVal val="visible"/>
                                      </p:to>
                                    </p:set>
                                    <p:animEffect filter="fade" transition="in">
                                      <p:cBhvr>
                                        <p:cTn dur="500" id="13"/>
                                        <p:tgtEl>
                                          <p:spTgt spid="3">
                                            <p:txEl>
                                              <p:pRg end="2" st="2"/>
                                            </p:txEl>
                                          </p:spTgt>
                                        </p:tgtEl>
                                      </p:cBhvr>
                                    </p:animEffect>
                                  </p:childTnLst>
                                </p:cTn>
                              </p:par>
                              <p:par>
                                <p:cTn fill="hold" grpId="0" id="14" nodeType="withEffect" presetClass="entr" presetID="10" presetSubtype="0">
                                  <p:stCondLst>
                                    <p:cond delay="2000"/>
                                  </p:stCondLst>
                                  <p:childTnLst>
                                    <p:set>
                                      <p:cBhvr>
                                        <p:cTn dur="1" fill="hold" id="15">
                                          <p:stCondLst>
                                            <p:cond delay="0"/>
                                          </p:stCondLst>
                                        </p:cTn>
                                        <p:tgtEl>
                                          <p:spTgt spid="5"/>
                                        </p:tgtEl>
                                        <p:attrNameLst>
                                          <p:attrName>style.visibility</p:attrName>
                                        </p:attrNameLst>
                                      </p:cBhvr>
                                      <p:to>
                                        <p:strVal val="visible"/>
                                      </p:to>
                                    </p:set>
                                    <p:animEffect filter="fade" transition="in">
                                      <p:cBhvr>
                                        <p:cTn dur="500" id="16"/>
                                        <p:tgtEl>
                                          <p:spTgt spid="5"/>
                                        </p:tgtEl>
                                      </p:cBhvr>
                                    </p:animEffect>
                                  </p:childTnLst>
                                </p:cTn>
                              </p:par>
                              <p:par>
                                <p:cTn fill="hold" grpId="0" id="17" nodeType="withEffect" presetClass="entr" presetID="10" presetSubtype="0">
                                  <p:stCondLst>
                                    <p:cond delay="2000"/>
                                  </p:stCondLst>
                                  <p:childTnLst>
                                    <p:set>
                                      <p:cBhvr>
                                        <p:cTn dur="1" fill="hold" id="18">
                                          <p:stCondLst>
                                            <p:cond delay="0"/>
                                          </p:stCondLst>
                                        </p:cTn>
                                        <p:tgtEl>
                                          <p:spTgt spid="9"/>
                                        </p:tgtEl>
                                        <p:attrNameLst>
                                          <p:attrName>style.visibility</p:attrName>
                                        </p:attrNameLst>
                                      </p:cBhvr>
                                      <p:to>
                                        <p:strVal val="visible"/>
                                      </p:to>
                                    </p:set>
                                    <p:animEffect filter="fade" transition="in">
                                      <p:cBhvr>
                                        <p:cTn dur="500" id="19"/>
                                        <p:tgtEl>
                                          <p:spTgt spid="9"/>
                                        </p:tgtEl>
                                      </p:cBhvr>
                                    </p:animEffect>
                                  </p:childTnLst>
                                </p:cTn>
                              </p:par>
                              <p:par>
                                <p:cTn fill="hold" grpId="0" id="20" nodeType="withEffect" presetClass="entr" presetID="10" presetSubtype="0">
                                  <p:stCondLst>
                                    <p:cond delay="2000"/>
                                  </p:stCondLst>
                                  <p:childTnLst>
                                    <p:set>
                                      <p:cBhvr>
                                        <p:cTn dur="1" fill="hold" id="21">
                                          <p:stCondLst>
                                            <p:cond delay="0"/>
                                          </p:stCondLst>
                                        </p:cTn>
                                        <p:tgtEl>
                                          <p:spTgt spid="11"/>
                                        </p:tgtEl>
                                        <p:attrNameLst>
                                          <p:attrName>style.visibility</p:attrName>
                                        </p:attrNameLst>
                                      </p:cBhvr>
                                      <p:to>
                                        <p:strVal val="visible"/>
                                      </p:to>
                                    </p:set>
                                    <p:animEffect filter="fade" transition="in">
                                      <p:cBhvr>
                                        <p:cTn dur="500" id="22"/>
                                        <p:tgtEl>
                                          <p:spTgt spid="11"/>
                                        </p:tgtEl>
                                      </p:cBhvr>
                                    </p:animEffect>
                                  </p:childTnLst>
                                </p:cTn>
                              </p:par>
                              <p:par>
                                <p:cTn fill="hold" id="23" nodeType="withEffect" presetClass="entr" presetID="10" presetSubtype="0">
                                  <p:stCondLst>
                                    <p:cond delay="2000"/>
                                  </p:stCondLst>
                                  <p:childTnLst>
                                    <p:set>
                                      <p:cBhvr>
                                        <p:cTn dur="1" fill="hold" id="24">
                                          <p:stCondLst>
                                            <p:cond delay="0"/>
                                          </p:stCondLst>
                                        </p:cTn>
                                        <p:tgtEl>
                                          <p:spTgt spid="1026"/>
                                        </p:tgtEl>
                                        <p:attrNameLst>
                                          <p:attrName>style.visibility</p:attrName>
                                        </p:attrNameLst>
                                      </p:cBhvr>
                                      <p:to>
                                        <p:strVal val="visible"/>
                                      </p:to>
                                    </p:set>
                                    <p:animEffect filter="fade" transition="in">
                                      <p:cBhvr>
                                        <p:cTn dur="500" id="25"/>
                                        <p:tgtEl>
                                          <p:spTgt spid="1026"/>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9"/>
      <p:bldP build="p" grpId="0" spid="3"/>
      <p:bldP grpId="0" spid="5"/>
      <p:bldP grpId="0" spid="11"/>
    </p:bld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Rectangle 4"/>
          <p:cNvSpPr>
            <a:spLocks noChangeArrowheads="1"/>
          </p:cNvSpPr>
          <p:nvPr/>
        </p:nvSpPr>
        <p:spPr bwMode="auto">
          <a:xfrm>
            <a:off x="182880" y="1295402"/>
            <a:ext cx="8778240" cy="5345664"/>
          </a:xfrm>
          <a:prstGeom prst="rect">
            <a:avLst/>
          </a:prstGeom>
          <a:solidFill>
            <a:schemeClr val="bg1">
              <a:alpha val="8980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dirty="0">
              <a:solidFill>
                <a:srgbClr val="000000"/>
              </a:solidFill>
            </a:endParaRPr>
          </a:p>
        </p:txBody>
      </p:sp>
      <p:sp>
        <p:nvSpPr>
          <p:cNvPr id="2" name="Title 1"/>
          <p:cNvSpPr>
            <a:spLocks noGrp="1"/>
          </p:cNvSpPr>
          <p:nvPr>
            <p:ph type="title"/>
          </p:nvPr>
        </p:nvSpPr>
        <p:spPr/>
        <p:txBody>
          <a:bodyPr/>
          <a:lstStyle/>
          <a:p>
            <a:r>
              <a:rPr lang="en-US" dirty="0" smtClean="0"/>
              <a:t>Stabilize Climate</a:t>
            </a:r>
            <a:endParaRPr lang="en-US" dirty="0"/>
          </a:p>
        </p:txBody>
      </p:sp>
      <p:sp>
        <p:nvSpPr>
          <p:cNvPr id="3" name="Content Placeholder 2"/>
          <p:cNvSpPr>
            <a:spLocks noGrp="1"/>
          </p:cNvSpPr>
          <p:nvPr>
            <p:ph idx="1"/>
          </p:nvPr>
        </p:nvSpPr>
        <p:spPr>
          <a:xfrm>
            <a:off x="457200" y="1600200"/>
            <a:ext cx="8229600" cy="4876800"/>
          </a:xfrm>
          <a:noFill/>
        </p:spPr>
        <p:txBody>
          <a:bodyPr>
            <a:normAutofit lnSpcReduction="10000"/>
          </a:bodyPr>
          <a:lstStyle/>
          <a:p>
            <a:r>
              <a:rPr lang="en-US" dirty="0" smtClean="0"/>
              <a:t>Need </a:t>
            </a:r>
            <a:r>
              <a:rPr lang="en-US" dirty="0"/>
              <a:t>to cut carbon emissions </a:t>
            </a:r>
            <a:r>
              <a:rPr lang="en-US" dirty="0" smtClean="0"/>
              <a:t>80% worldwide</a:t>
            </a:r>
          </a:p>
          <a:p>
            <a:r>
              <a:rPr lang="en-US" dirty="0" smtClean="0"/>
              <a:t>Spur shift to clean energy economy by restructuring taxes to incorporate indirect costs of fossil fuels</a:t>
            </a:r>
          </a:p>
          <a:p>
            <a:pPr lvl="1"/>
            <a:r>
              <a:rPr lang="en-US" dirty="0" smtClean="0"/>
              <a:t>Increase carbon taxes, </a:t>
            </a:r>
            <a:r>
              <a:rPr lang="en-US" dirty="0"/>
              <a:t>reduce income taxes</a:t>
            </a:r>
          </a:p>
          <a:p>
            <a:r>
              <a:rPr lang="en-US" dirty="0" smtClean="0"/>
              <a:t>Eliminate fossil fuels subsidies</a:t>
            </a:r>
          </a:p>
          <a:p>
            <a:pPr marL="0" indent="0">
              <a:buNone/>
            </a:pPr>
            <a:endParaRPr lang="en-US" b="1" i="1" dirty="0" smtClean="0"/>
          </a:p>
          <a:p>
            <a:pPr marL="0" indent="0">
              <a:buNone/>
            </a:pPr>
            <a:r>
              <a:rPr lang="en-US" b="1" i="1" dirty="0" smtClean="0"/>
              <a:t>    Time </a:t>
            </a:r>
            <a:r>
              <a:rPr lang="en-US" b="1" i="1" dirty="0"/>
              <a:t>is our scarcest resource.</a:t>
            </a:r>
          </a:p>
          <a:p>
            <a:endParaRPr lang="en-US" dirty="0"/>
          </a:p>
        </p:txBody>
      </p:sp>
      <p:sp>
        <p:nvSpPr>
          <p:cNvPr id="5" name="Text Box 8"/>
          <p:cNvSpPr txBox="1">
            <a:spLocks noChangeArrowheads="1"/>
          </p:cNvSpPr>
          <p:nvPr/>
        </p:nvSpPr>
        <p:spPr bwMode="auto">
          <a:xfrm>
            <a:off x="6650038" y="6629400"/>
            <a:ext cx="249396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00" i="1" dirty="0">
                <a:solidFill>
                  <a:schemeClr val="bg1"/>
                </a:solidFill>
              </a:rPr>
              <a:t>Photo Credit: iStockPhoto / pamspix</a:t>
            </a:r>
          </a:p>
        </p:txBody>
      </p:sp>
      <p:sp>
        <p:nvSpPr>
          <p:cNvPr id="6" name="Line 6"/>
          <p:cNvSpPr>
            <a:spLocks noChangeShapeType="1"/>
          </p:cNvSpPr>
          <p:nvPr/>
        </p:nvSpPr>
        <p:spPr bwMode="auto">
          <a:xfrm>
            <a:off x="594360" y="1069848"/>
            <a:ext cx="8549640" cy="158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Tree>
    <p:extLst>
      <p:ext uri="{BB962C8B-B14F-4D97-AF65-F5344CB8AC3E}">
        <p14:creationId xmlns:p14="http://schemas.microsoft.com/office/powerpoint/2010/main" val="2442895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200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200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200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par>
                                <p:cTn id="20" presetID="10" presetClass="entr" presetSubtype="0" fill="hold" grpId="0" nodeType="withEffect">
                                  <p:stCondLst>
                                    <p:cond delay="20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Rectangle 4"/>
          <p:cNvSpPr>
            <a:spLocks noChangeArrowheads="1"/>
          </p:cNvSpPr>
          <p:nvPr/>
        </p:nvSpPr>
        <p:spPr bwMode="auto">
          <a:xfrm>
            <a:off x="4610100" y="1320424"/>
            <a:ext cx="4318038" cy="3749040"/>
          </a:xfrm>
          <a:prstGeom prst="rect">
            <a:avLst/>
          </a:prstGeom>
          <a:solidFill>
            <a:schemeClr val="bg1">
              <a:alpha val="8980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dirty="0">
              <a:solidFill>
                <a:srgbClr val="000000"/>
              </a:solidFill>
            </a:endParaRPr>
          </a:p>
        </p:txBody>
      </p:sp>
      <p:sp>
        <p:nvSpPr>
          <p:cNvPr id="10" name="Rectangle 4"/>
          <p:cNvSpPr>
            <a:spLocks noChangeArrowheads="1"/>
          </p:cNvSpPr>
          <p:nvPr/>
        </p:nvSpPr>
        <p:spPr bwMode="auto">
          <a:xfrm>
            <a:off x="182880" y="1320424"/>
            <a:ext cx="4312920" cy="3749040"/>
          </a:xfrm>
          <a:prstGeom prst="rect">
            <a:avLst/>
          </a:prstGeom>
          <a:solidFill>
            <a:schemeClr val="bg1">
              <a:alpha val="8980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dirty="0">
              <a:solidFill>
                <a:srgbClr val="000000"/>
              </a:solidFill>
            </a:endParaRPr>
          </a:p>
        </p:txBody>
      </p:sp>
      <p:sp>
        <p:nvSpPr>
          <p:cNvPr id="2" name="Title 1"/>
          <p:cNvSpPr>
            <a:spLocks noGrp="1"/>
          </p:cNvSpPr>
          <p:nvPr>
            <p:ph type="title"/>
          </p:nvPr>
        </p:nvSpPr>
        <p:spPr>
          <a:xfrm>
            <a:off x="457200" y="155448"/>
            <a:ext cx="8229600" cy="1143000"/>
          </a:xfrm>
        </p:spPr>
        <p:txBody>
          <a:bodyPr>
            <a:normAutofit fontScale="90000"/>
          </a:bodyPr>
          <a:lstStyle/>
          <a:p>
            <a:r>
              <a:rPr lang="en-US" dirty="0" smtClean="0">
                <a:solidFill>
                  <a:schemeClr val="bg1"/>
                </a:solidFill>
                <a:latin typeface="Arial" pitchFamily="34" charset="0"/>
                <a:cs typeface="Arial" pitchFamily="34" charset="0"/>
              </a:rPr>
              <a:t>Demand Growing, Supply Strained</a:t>
            </a:r>
            <a:endParaRPr lang="en-US" dirty="0">
              <a:solidFill>
                <a:schemeClr val="bg1"/>
              </a:solidFill>
              <a:latin typeface="Arial" pitchFamily="34" charset="0"/>
              <a:cs typeface="Arial" pitchFamily="34" charset="0"/>
            </a:endParaRPr>
          </a:p>
        </p:txBody>
      </p:sp>
      <p:sp>
        <p:nvSpPr>
          <p:cNvPr id="3" name="Text Placeholder 2"/>
          <p:cNvSpPr>
            <a:spLocks noGrp="1"/>
          </p:cNvSpPr>
          <p:nvPr>
            <p:ph type="body" idx="1"/>
          </p:nvPr>
        </p:nvSpPr>
        <p:spPr>
          <a:noFill/>
        </p:spPr>
        <p:txBody>
          <a:bodyPr>
            <a:normAutofit/>
          </a:bodyPr>
          <a:lstStyle/>
          <a:p>
            <a:r>
              <a:rPr lang="en-US" sz="2800" b="0" u="sng" dirty="0" smtClean="0">
                <a:latin typeface="Arial" pitchFamily="34" charset="0"/>
                <a:cs typeface="Arial" pitchFamily="34" charset="0"/>
              </a:rPr>
              <a:t>Demand Side</a:t>
            </a:r>
            <a:r>
              <a:rPr lang="en-US" sz="2800" dirty="0" smtClean="0">
                <a:latin typeface="Arial" pitchFamily="34" charset="0"/>
                <a:cs typeface="Arial" pitchFamily="34" charset="0"/>
              </a:rPr>
              <a:t>	</a:t>
            </a:r>
            <a:endParaRPr lang="en-US" sz="2800" dirty="0">
              <a:latin typeface="Arial" pitchFamily="34" charset="0"/>
              <a:cs typeface="Arial" pitchFamily="34" charset="0"/>
            </a:endParaRPr>
          </a:p>
        </p:txBody>
      </p:sp>
      <p:sp>
        <p:nvSpPr>
          <p:cNvPr id="4" name="Content Placeholder 3"/>
          <p:cNvSpPr>
            <a:spLocks noGrp="1"/>
          </p:cNvSpPr>
          <p:nvPr>
            <p:ph sz="half" idx="2"/>
          </p:nvPr>
        </p:nvSpPr>
        <p:spPr>
          <a:noFill/>
        </p:spPr>
        <p:txBody>
          <a:bodyPr>
            <a:normAutofit/>
          </a:bodyPr>
          <a:lstStyle/>
          <a:p>
            <a:r>
              <a:rPr lang="en-US" sz="2800" dirty="0" smtClean="0">
                <a:latin typeface="Arial" pitchFamily="34" charset="0"/>
                <a:cs typeface="Arial" pitchFamily="34" charset="0"/>
              </a:rPr>
              <a:t>Growing population</a:t>
            </a:r>
          </a:p>
          <a:p>
            <a:r>
              <a:rPr lang="en-US" sz="2800" dirty="0" smtClean="0">
                <a:latin typeface="Arial" pitchFamily="34" charset="0"/>
                <a:cs typeface="Arial" pitchFamily="34" charset="0"/>
              </a:rPr>
              <a:t>People moving up the food chain</a:t>
            </a:r>
          </a:p>
          <a:p>
            <a:r>
              <a:rPr lang="en-US" sz="2800" dirty="0" smtClean="0">
                <a:latin typeface="Arial" pitchFamily="34" charset="0"/>
                <a:cs typeface="Arial" pitchFamily="34" charset="0"/>
              </a:rPr>
              <a:t>Biofuels turning food into fuel</a:t>
            </a:r>
            <a:endParaRPr lang="en-US" sz="2800" dirty="0">
              <a:latin typeface="Arial" pitchFamily="34" charset="0"/>
              <a:cs typeface="Arial" pitchFamily="34" charset="0"/>
            </a:endParaRPr>
          </a:p>
        </p:txBody>
      </p:sp>
      <p:sp>
        <p:nvSpPr>
          <p:cNvPr id="5" name="Text Placeholder 4"/>
          <p:cNvSpPr>
            <a:spLocks noGrp="1"/>
          </p:cNvSpPr>
          <p:nvPr>
            <p:ph type="body" sz="quarter" idx="3"/>
          </p:nvPr>
        </p:nvSpPr>
        <p:spPr>
          <a:noFill/>
        </p:spPr>
        <p:txBody>
          <a:bodyPr>
            <a:normAutofit/>
          </a:bodyPr>
          <a:lstStyle/>
          <a:p>
            <a:r>
              <a:rPr lang="en-US" sz="2800" b="0" u="sng" dirty="0" smtClean="0">
                <a:latin typeface="Arial" pitchFamily="34" charset="0"/>
                <a:cs typeface="Arial" pitchFamily="34" charset="0"/>
              </a:rPr>
              <a:t>Supply Side</a:t>
            </a:r>
            <a:endParaRPr lang="en-US" sz="2800" b="0" u="sng" dirty="0">
              <a:latin typeface="Arial" pitchFamily="34" charset="0"/>
              <a:cs typeface="Arial" pitchFamily="34" charset="0"/>
            </a:endParaRPr>
          </a:p>
        </p:txBody>
      </p:sp>
      <p:sp>
        <p:nvSpPr>
          <p:cNvPr id="6" name="Content Placeholder 5"/>
          <p:cNvSpPr>
            <a:spLocks noGrp="1"/>
          </p:cNvSpPr>
          <p:nvPr>
            <p:ph sz="quarter" idx="4"/>
          </p:nvPr>
        </p:nvSpPr>
        <p:spPr>
          <a:noFill/>
        </p:spPr>
        <p:txBody>
          <a:bodyPr>
            <a:normAutofit/>
          </a:bodyPr>
          <a:lstStyle/>
          <a:p>
            <a:r>
              <a:rPr lang="en-US" sz="2800" dirty="0" smtClean="0">
                <a:latin typeface="Arial" pitchFamily="34" charset="0"/>
                <a:cs typeface="Arial" pitchFamily="34" charset="0"/>
              </a:rPr>
              <a:t>Eroding soils</a:t>
            </a:r>
          </a:p>
          <a:p>
            <a:r>
              <a:rPr lang="en-US" sz="2800" dirty="0" smtClean="0">
                <a:latin typeface="Arial" pitchFamily="34" charset="0"/>
                <a:cs typeface="Arial" pitchFamily="34" charset="0"/>
              </a:rPr>
              <a:t>Depleting aquifers</a:t>
            </a:r>
          </a:p>
          <a:p>
            <a:r>
              <a:rPr lang="en-US" sz="2800" dirty="0" smtClean="0">
                <a:latin typeface="Arial" pitchFamily="34" charset="0"/>
                <a:cs typeface="Arial" pitchFamily="34" charset="0"/>
              </a:rPr>
              <a:t>Plateauing grain yields</a:t>
            </a:r>
          </a:p>
          <a:p>
            <a:r>
              <a:rPr lang="en-US" sz="2800" dirty="0" smtClean="0">
                <a:latin typeface="Arial" pitchFamily="34" charset="0"/>
                <a:cs typeface="Arial" pitchFamily="34" charset="0"/>
              </a:rPr>
              <a:t>Rising temperature</a:t>
            </a:r>
            <a:endParaRPr lang="en-US" sz="2800" dirty="0">
              <a:latin typeface="Arial" pitchFamily="34" charset="0"/>
              <a:cs typeface="Arial" pitchFamily="34" charset="0"/>
            </a:endParaRPr>
          </a:p>
        </p:txBody>
      </p:sp>
      <p:sp>
        <p:nvSpPr>
          <p:cNvPr id="8" name="Text Box 18"/>
          <p:cNvSpPr txBox="1">
            <a:spLocks noChangeArrowheads="1"/>
          </p:cNvSpPr>
          <p:nvPr/>
        </p:nvSpPr>
        <p:spPr bwMode="auto">
          <a:xfrm>
            <a:off x="6650038" y="6627813"/>
            <a:ext cx="249396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base" hangingPunct="1">
              <a:spcBef>
                <a:spcPct val="50000"/>
              </a:spcBef>
              <a:spcAft>
                <a:spcPct val="0"/>
              </a:spcAft>
            </a:pPr>
            <a:r>
              <a:rPr lang="en-US" sz="900" i="1" dirty="0">
                <a:solidFill>
                  <a:srgbClr val="FFFFFF"/>
                </a:solidFill>
              </a:rPr>
              <a:t>Photo Credit: iStockPhoto / Tobias Helbig </a:t>
            </a:r>
          </a:p>
        </p:txBody>
      </p:sp>
      <p:sp>
        <p:nvSpPr>
          <p:cNvPr id="9" name="Line 4"/>
          <p:cNvSpPr>
            <a:spLocks noChangeShapeType="1"/>
          </p:cNvSpPr>
          <p:nvPr/>
        </p:nvSpPr>
        <p:spPr bwMode="auto">
          <a:xfrm>
            <a:off x="594360" y="1066800"/>
            <a:ext cx="8610600"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dirty="0">
              <a:solidFill>
                <a:srgbClr val="000000"/>
              </a:solidFill>
            </a:endParaRPr>
          </a:p>
        </p:txBody>
      </p:sp>
    </p:spTree>
    <p:extLst>
      <p:ext uri="{BB962C8B-B14F-4D97-AF65-F5344CB8AC3E}">
        <p14:creationId xmlns:p14="http://schemas.microsoft.com/office/powerpoint/2010/main" val="322360380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4413" y="1428750"/>
            <a:ext cx="6623050"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Line 8"/>
          <p:cNvSpPr>
            <a:spLocks noChangeShapeType="1"/>
          </p:cNvSpPr>
          <p:nvPr/>
        </p:nvSpPr>
        <p:spPr bwMode="auto">
          <a:xfrm>
            <a:off x="594360" y="1219200"/>
            <a:ext cx="854964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dirty="0" smtClean="0">
              <a:solidFill>
                <a:srgbClr val="000000"/>
              </a:solidFill>
            </a:endParaRPr>
          </a:p>
        </p:txBody>
      </p:sp>
      <p:sp>
        <p:nvSpPr>
          <p:cNvPr id="49156" name="Rectangle 9"/>
          <p:cNvSpPr>
            <a:spLocks noChangeArrowheads="1"/>
          </p:cNvSpPr>
          <p:nvPr/>
        </p:nvSpPr>
        <p:spPr bwMode="auto">
          <a:xfrm>
            <a:off x="457200" y="15544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base">
              <a:spcBef>
                <a:spcPct val="0"/>
              </a:spcBef>
              <a:spcAft>
                <a:spcPct val="0"/>
              </a:spcAft>
            </a:pPr>
            <a:r>
              <a:rPr lang="en-US" sz="3200" dirty="0" smtClean="0">
                <a:solidFill>
                  <a:srgbClr val="000000"/>
                </a:solidFill>
              </a:rPr>
              <a:t>Plan B Carbon Dioxide Emissions </a:t>
            </a:r>
            <a:br>
              <a:rPr lang="en-US" sz="3200" dirty="0" smtClean="0">
                <a:solidFill>
                  <a:srgbClr val="000000"/>
                </a:solidFill>
              </a:rPr>
            </a:br>
            <a:r>
              <a:rPr lang="en-US" sz="3200" dirty="0" smtClean="0">
                <a:solidFill>
                  <a:srgbClr val="000000"/>
                </a:solidFill>
              </a:rPr>
              <a:t>Reduction Goals</a:t>
            </a:r>
          </a:p>
        </p:txBody>
      </p:sp>
    </p:spTree>
    <p:extLst>
      <p:ext uri="{BB962C8B-B14F-4D97-AF65-F5344CB8AC3E}">
        <p14:creationId xmlns:p14="http://schemas.microsoft.com/office/powerpoint/2010/main" val="191370060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000" r="-7000"/>
          </a:stretch>
        </a:blipFill>
        <a:effectLst/>
      </p:bgPr>
    </p:bg>
    <p:spTree>
      <p:nvGrpSpPr>
        <p:cNvPr id="1" name=""/>
        <p:cNvGrpSpPr/>
        <p:nvPr/>
      </p:nvGrpSpPr>
      <p:grpSpPr>
        <a:xfrm>
          <a:off x="0" y="0"/>
          <a:ext cx="0" cy="0"/>
          <a:chOff x="0" y="0"/>
          <a:chExt cx="0" cy="0"/>
        </a:xfrm>
      </p:grpSpPr>
      <p:sp>
        <p:nvSpPr>
          <p:cNvPr id="9" name="Rectangle 4"/>
          <p:cNvSpPr>
            <a:spLocks noChangeArrowheads="1"/>
          </p:cNvSpPr>
          <p:nvPr/>
        </p:nvSpPr>
        <p:spPr bwMode="auto">
          <a:xfrm>
            <a:off x="182880" y="1295402"/>
            <a:ext cx="8778240" cy="5345664"/>
          </a:xfrm>
          <a:prstGeom prst="rect">
            <a:avLst/>
          </a:prstGeom>
          <a:solidFill>
            <a:schemeClr val="bg1">
              <a:alpha val="8980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dirty="0">
              <a:solidFill>
                <a:srgbClr val="000000"/>
              </a:solidFill>
            </a:endParaRPr>
          </a:p>
        </p:txBody>
      </p:sp>
      <p:sp>
        <p:nvSpPr>
          <p:cNvPr id="174083" name="Line 6"/>
          <p:cNvSpPr>
            <a:spLocks noChangeShapeType="1"/>
          </p:cNvSpPr>
          <p:nvPr/>
        </p:nvSpPr>
        <p:spPr bwMode="auto">
          <a:xfrm>
            <a:off x="594360" y="1069848"/>
            <a:ext cx="854964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74084" name="Rectangle 7"/>
          <p:cNvSpPr>
            <a:spLocks noChangeArrowheads="1"/>
          </p:cNvSpPr>
          <p:nvPr/>
        </p:nvSpPr>
        <p:spPr bwMode="auto">
          <a:xfrm>
            <a:off x="457199" y="15544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4400" dirty="0" smtClean="0"/>
              <a:t>Harnessing the Wind</a:t>
            </a:r>
            <a:endParaRPr lang="en-US" sz="4400" dirty="0"/>
          </a:p>
        </p:txBody>
      </p:sp>
      <p:sp>
        <p:nvSpPr>
          <p:cNvPr id="8" name="Rectangle 5"/>
          <p:cNvSpPr txBox="1">
            <a:spLocks noChangeArrowheads="1"/>
          </p:cNvSpPr>
          <p:nvPr/>
        </p:nvSpPr>
        <p:spPr bwMode="auto">
          <a:xfrm>
            <a:off x="299954" y="1460500"/>
            <a:ext cx="3891046" cy="5120640"/>
          </a:xfrm>
          <a:prstGeom prst="rect">
            <a:avLst/>
          </a:prstGeom>
          <a:noFill/>
          <a:ln>
            <a:noFill/>
          </a:ln>
          <a:extLst/>
        </p:spPr>
        <p:txBody>
          <a:bodyPr tIns="182880"/>
          <a:lstStyle>
            <a:lvl1pPr marL="342900" indent="-342900" eaLnBrk="0" hangingPunct="0">
              <a:defRPr>
                <a:solidFill>
                  <a:schemeClr val="tx1"/>
                </a:solidFill>
                <a:latin typeface="Arial" charset="0"/>
              </a:defRPr>
            </a:lvl1pPr>
            <a:lvl2pPr marL="800100" indent="-3429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30000"/>
              </a:spcBef>
              <a:buFont typeface="Arial" pitchFamily="34" charset="0"/>
              <a:buChar char="•"/>
            </a:pPr>
            <a:r>
              <a:rPr lang="en-US" sz="2400" dirty="0" smtClean="0">
                <a:cs typeface="Arial" charset="0"/>
              </a:rPr>
              <a:t>Centerpiece of Plan B energy economy</a:t>
            </a:r>
          </a:p>
          <a:p>
            <a:pPr eaLnBrk="1" hangingPunct="1">
              <a:spcBef>
                <a:spcPct val="30000"/>
              </a:spcBef>
              <a:buFont typeface="Arial" pitchFamily="34" charset="0"/>
              <a:buChar char="•"/>
            </a:pPr>
            <a:r>
              <a:rPr lang="en-US" sz="2400" dirty="0" smtClean="0">
                <a:cs typeface="Arial" charset="0"/>
              </a:rPr>
              <a:t>Growing </a:t>
            </a:r>
            <a:r>
              <a:rPr lang="en-US" sz="2400" dirty="0">
                <a:cs typeface="Arial" charset="0"/>
              </a:rPr>
              <a:t>number </a:t>
            </a:r>
            <a:r>
              <a:rPr lang="en-US" sz="2400" dirty="0" smtClean="0">
                <a:cs typeface="Arial" charset="0"/>
              </a:rPr>
              <a:t>of places get a large share of electricity from wind:</a:t>
            </a:r>
          </a:p>
          <a:p>
            <a:pPr lvl="1" eaLnBrk="1" hangingPunct="1">
              <a:spcBef>
                <a:spcPct val="30000"/>
              </a:spcBef>
              <a:buFont typeface="Arial" pitchFamily="34" charset="0"/>
              <a:buChar char="‒"/>
            </a:pPr>
            <a:r>
              <a:rPr lang="en-US" sz="2400" dirty="0" smtClean="0">
                <a:cs typeface="Arial" charset="0"/>
              </a:rPr>
              <a:t>Germany: 4 states over 45%</a:t>
            </a:r>
          </a:p>
          <a:p>
            <a:pPr lvl="1" eaLnBrk="1" hangingPunct="1">
              <a:spcBef>
                <a:spcPct val="30000"/>
              </a:spcBef>
              <a:buFont typeface="Arial" pitchFamily="34" charset="0"/>
              <a:buChar char="‒"/>
            </a:pPr>
            <a:r>
              <a:rPr lang="en-US" sz="2400" dirty="0" smtClean="0">
                <a:cs typeface="Arial" charset="0"/>
              </a:rPr>
              <a:t>Denmark: more than 25% nationally</a:t>
            </a:r>
          </a:p>
          <a:p>
            <a:pPr lvl="1" eaLnBrk="1" hangingPunct="1">
              <a:spcBef>
                <a:spcPct val="30000"/>
              </a:spcBef>
              <a:buFont typeface="Arial" pitchFamily="34" charset="0"/>
              <a:buChar char="‒"/>
            </a:pPr>
            <a:r>
              <a:rPr lang="en-US" sz="2400" dirty="0" smtClean="0">
                <a:cs typeface="Arial" charset="0"/>
              </a:rPr>
              <a:t>United States: </a:t>
            </a:r>
            <a:br>
              <a:rPr lang="en-US" sz="2400" dirty="0" smtClean="0">
                <a:cs typeface="Arial" charset="0"/>
              </a:rPr>
            </a:br>
            <a:r>
              <a:rPr lang="en-US" sz="2400" dirty="0" smtClean="0">
                <a:cs typeface="Arial" charset="0"/>
              </a:rPr>
              <a:t>South Dakota and Iowa ~ 20%</a:t>
            </a:r>
          </a:p>
          <a:p>
            <a:pPr marL="0" indent="0" algn="l" eaLnBrk="1" hangingPunct="1">
              <a:spcBef>
                <a:spcPct val="30000"/>
              </a:spcBef>
            </a:pPr>
            <a:endParaRPr lang="en-US" sz="2500" dirty="0">
              <a:cs typeface="Arial" charset="0"/>
            </a:endParaRPr>
          </a:p>
        </p:txBody>
      </p:sp>
      <p:sp>
        <p:nvSpPr>
          <p:cNvPr id="12" name="Text Box 10"/>
          <p:cNvSpPr txBox="1">
            <a:spLocks noChangeArrowheads="1"/>
          </p:cNvSpPr>
          <p:nvPr/>
        </p:nvSpPr>
        <p:spPr bwMode="auto">
          <a:xfrm>
            <a:off x="4913312" y="1676400"/>
            <a:ext cx="36972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1600" b="1" dirty="0">
                <a:solidFill>
                  <a:srgbClr val="333333"/>
                </a:solidFill>
              </a:rPr>
              <a:t>World Cumulative Installed Wind Power Capacity, </a:t>
            </a:r>
            <a:r>
              <a:rPr lang="en-US" sz="1600" b="1" dirty="0" smtClean="0">
                <a:solidFill>
                  <a:srgbClr val="333333"/>
                </a:solidFill>
              </a:rPr>
              <a:t>1980-2011</a:t>
            </a:r>
            <a:endParaRPr lang="en-US" sz="1600" b="1" dirty="0">
              <a:solidFill>
                <a:srgbClr val="333333"/>
              </a:solidFill>
            </a:endParaRPr>
          </a:p>
        </p:txBody>
      </p:sp>
      <p:sp>
        <p:nvSpPr>
          <p:cNvPr id="10" name="Text Box 10"/>
          <p:cNvSpPr txBox="1">
            <a:spLocks noChangeArrowheads="1"/>
          </p:cNvSpPr>
          <p:nvPr/>
        </p:nvSpPr>
        <p:spPr bwMode="auto">
          <a:xfrm>
            <a:off x="6926263" y="6605588"/>
            <a:ext cx="221773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00" i="1" dirty="0">
                <a:solidFill>
                  <a:schemeClr val="bg1"/>
                </a:solidFill>
              </a:rPr>
              <a:t>Photo Credit: iStockPhoto / monap</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1341" y="1600200"/>
            <a:ext cx="4514226" cy="3807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2365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20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200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p:bldP spid="12"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ectangle 4"/>
          <p:cNvSpPr>
            <a:spLocks noChangeArrowheads="1"/>
          </p:cNvSpPr>
          <p:nvPr/>
        </p:nvSpPr>
        <p:spPr bwMode="auto">
          <a:xfrm>
            <a:off x="182880" y="1295402"/>
            <a:ext cx="8778240" cy="5317174"/>
          </a:xfrm>
          <a:prstGeom prst="rect">
            <a:avLst/>
          </a:prstGeom>
          <a:solidFill>
            <a:schemeClr val="bg1">
              <a:alpha val="8980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dirty="0">
              <a:solidFill>
                <a:srgbClr val="000000"/>
              </a:solidFill>
            </a:endParaRPr>
          </a:p>
        </p:txBody>
      </p:sp>
      <p:sp>
        <p:nvSpPr>
          <p:cNvPr id="3" name="Title 2"/>
          <p:cNvSpPr>
            <a:spLocks noGrp="1"/>
          </p:cNvSpPr>
          <p:nvPr>
            <p:ph type="title"/>
          </p:nvPr>
        </p:nvSpPr>
        <p:spPr/>
        <p:txBody>
          <a:bodyPr/>
          <a:lstStyle/>
          <a:p>
            <a:r>
              <a:rPr lang="en-US" dirty="0" smtClean="0"/>
              <a:t>Solar Power Heating Up</a:t>
            </a:r>
            <a:endParaRPr lang="en-US" dirty="0"/>
          </a:p>
        </p:txBody>
      </p:sp>
      <p:sp>
        <p:nvSpPr>
          <p:cNvPr id="22" name="Line 6"/>
          <p:cNvSpPr>
            <a:spLocks noChangeShapeType="1"/>
          </p:cNvSpPr>
          <p:nvPr/>
        </p:nvSpPr>
        <p:spPr bwMode="auto">
          <a:xfrm>
            <a:off x="594360" y="1069848"/>
            <a:ext cx="854964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 name="TextBox 4"/>
          <p:cNvSpPr txBox="1"/>
          <p:nvPr/>
        </p:nvSpPr>
        <p:spPr>
          <a:xfrm>
            <a:off x="4712017" y="1523998"/>
            <a:ext cx="4355783" cy="5120640"/>
          </a:xfrm>
          <a:prstGeom prst="rect">
            <a:avLst/>
          </a:prstGeom>
          <a:noFill/>
        </p:spPr>
        <p:txBody>
          <a:bodyPr wrap="square" tIns="182880" rtlCol="0">
            <a:normAutofit fontScale="92500" lnSpcReduction="20000"/>
          </a:bodyPr>
          <a:lstStyle/>
          <a:p>
            <a:pPr marL="342900" indent="-342900">
              <a:buFont typeface="Arial" pitchFamily="34" charset="0"/>
              <a:buChar char="•"/>
            </a:pPr>
            <a:r>
              <a:rPr lang="en-US" sz="2400" dirty="0"/>
              <a:t>Sunlight hitting the earth in 1 hour could power global economy for 1 year</a:t>
            </a:r>
          </a:p>
          <a:p>
            <a:pPr marL="342900" indent="-342900">
              <a:buFont typeface="Arial" pitchFamily="34" charset="0"/>
              <a:buChar char="•"/>
            </a:pPr>
            <a:endParaRPr lang="en-US" sz="2400" dirty="0" smtClean="0"/>
          </a:p>
          <a:p>
            <a:pPr marL="342900" indent="-342900">
              <a:buFont typeface="Arial" pitchFamily="34" charset="0"/>
              <a:buChar char="•"/>
            </a:pPr>
            <a:r>
              <a:rPr lang="en-US" sz="2400" dirty="0" smtClean="0"/>
              <a:t>Solar </a:t>
            </a:r>
            <a:r>
              <a:rPr lang="en-US" sz="2400" dirty="0"/>
              <a:t>power in Europe can now satisfy the electricity needs of some 15 million </a:t>
            </a:r>
            <a:r>
              <a:rPr lang="en-US" sz="2400" dirty="0" smtClean="0"/>
              <a:t>households</a:t>
            </a:r>
          </a:p>
          <a:p>
            <a:pPr marL="342900" indent="-342900">
              <a:buFont typeface="Arial" pitchFamily="34" charset="0"/>
              <a:buChar char="•"/>
            </a:pPr>
            <a:endParaRPr lang="en-US" sz="2400" dirty="0"/>
          </a:p>
          <a:p>
            <a:pPr marL="342900" indent="-342900">
              <a:buFont typeface="Arial" pitchFamily="34" charset="0"/>
              <a:buChar char="•"/>
            </a:pPr>
            <a:r>
              <a:rPr lang="en-US" sz="2400" dirty="0">
                <a:cs typeface="Arial" charset="0"/>
              </a:rPr>
              <a:t>With </a:t>
            </a:r>
            <a:r>
              <a:rPr lang="en-US" sz="2400" dirty="0" smtClean="0">
                <a:cs typeface="Arial" charset="0"/>
              </a:rPr>
              <a:t>24,700 </a:t>
            </a:r>
            <a:r>
              <a:rPr lang="en-US" sz="2400" dirty="0">
                <a:cs typeface="Arial" charset="0"/>
              </a:rPr>
              <a:t>MW of PV, </a:t>
            </a:r>
            <a:r>
              <a:rPr lang="en-US" sz="2400" dirty="0" smtClean="0">
                <a:cs typeface="Arial" charset="0"/>
              </a:rPr>
              <a:t>Germany has twice as much solar installed as number two Italy</a:t>
            </a:r>
            <a:endParaRPr lang="en-US" sz="2400" dirty="0">
              <a:cs typeface="Arial" charset="0"/>
            </a:endParaRPr>
          </a:p>
          <a:p>
            <a:pPr marL="342900" indent="-342900">
              <a:buFont typeface="Arial" pitchFamily="34" charset="0"/>
              <a:buChar char="•"/>
            </a:pPr>
            <a:endParaRPr lang="en-US" sz="2400" dirty="0" smtClean="0"/>
          </a:p>
          <a:p>
            <a:pPr marL="342900" indent="-342900">
              <a:buFont typeface="Arial" pitchFamily="34" charset="0"/>
              <a:buChar char="•"/>
            </a:pPr>
            <a:endParaRPr lang="en-US" sz="2400" dirty="0"/>
          </a:p>
          <a:p>
            <a:pPr marL="342900" indent="-342900">
              <a:buFont typeface="Arial" pitchFamily="34" charset="0"/>
              <a:buChar char="•"/>
            </a:pPr>
            <a:endParaRPr lang="en-US" sz="2400" dirty="0" smtClean="0"/>
          </a:p>
          <a:p>
            <a:pPr marL="342900" indent="-342900">
              <a:buFont typeface="Arial" pitchFamily="34" charset="0"/>
              <a:buChar char="•"/>
            </a:pPr>
            <a:endParaRPr lang="en-US" sz="2400" dirty="0" smtClean="0"/>
          </a:p>
          <a:p>
            <a:r>
              <a:rPr lang="en-US" sz="2400" dirty="0" smtClean="0"/>
              <a:t> </a:t>
            </a:r>
          </a:p>
          <a:p>
            <a:endParaRPr lang="en-US" dirty="0"/>
          </a:p>
        </p:txBody>
      </p:sp>
      <p:sp>
        <p:nvSpPr>
          <p:cNvPr id="25" name="Text Box 10"/>
          <p:cNvSpPr txBox="1">
            <a:spLocks noChangeArrowheads="1"/>
          </p:cNvSpPr>
          <p:nvPr/>
        </p:nvSpPr>
        <p:spPr bwMode="auto">
          <a:xfrm>
            <a:off x="6935556" y="6612576"/>
            <a:ext cx="221773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00" i="1" dirty="0">
                <a:solidFill>
                  <a:schemeClr val="bg1"/>
                </a:solidFill>
              </a:rPr>
              <a:t>Photo Credit: iStockPhoto / manwolste</a:t>
            </a: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810" y="1630680"/>
            <a:ext cx="4661790" cy="3931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14377" y="1701225"/>
            <a:ext cx="3957623" cy="584775"/>
          </a:xfrm>
          <a:prstGeom prst="rect">
            <a:avLst/>
          </a:prstGeom>
          <a:noFill/>
        </p:spPr>
        <p:txBody>
          <a:bodyPr wrap="none" rtlCol="0">
            <a:spAutoFit/>
          </a:bodyPr>
          <a:lstStyle/>
          <a:p>
            <a:pPr algn="ctr"/>
            <a:r>
              <a:rPr lang="en-US" sz="1600" b="1" dirty="0"/>
              <a:t>World Cumulative Solar Photovoltaics </a:t>
            </a:r>
            <a:endParaRPr lang="en-US" sz="1600" b="1" dirty="0" smtClean="0"/>
          </a:p>
          <a:p>
            <a:pPr algn="ctr"/>
            <a:r>
              <a:rPr lang="en-US" sz="1600" b="1" dirty="0" smtClean="0"/>
              <a:t>Installations</a:t>
            </a:r>
            <a:r>
              <a:rPr lang="en-US" sz="1600" b="1" dirty="0"/>
              <a:t>, </a:t>
            </a:r>
            <a:r>
              <a:rPr lang="en-US" sz="1600" b="1" dirty="0" smtClean="0"/>
              <a:t>1998-2011</a:t>
            </a:r>
            <a:endParaRPr lang="en-US" sz="1600" b="1" dirty="0"/>
          </a:p>
        </p:txBody>
      </p:sp>
    </p:spTree>
    <p:extLst>
      <p:ext uri="{BB962C8B-B14F-4D97-AF65-F5344CB8AC3E}">
        <p14:creationId xmlns:p14="http://schemas.microsoft.com/office/powerpoint/2010/main" val="1846825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500"/>
                                        <p:tgtEl>
                                          <p:spTgt spid="3075"/>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20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200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p:bldP spid="2" grpId="0"/>
    </p:bldLst>
  </p:timing>
</p:sld>
</file>

<file path=ppt/slides/slide73.xml><?xml version="1.0" encoding="utf-8"?>
<p:sld xmlns:p="http://schemas.openxmlformats.org/presentationml/2006/main" xmlns:a="http://schemas.openxmlformats.org/drawingml/2006/main" xmlns:r="http://schemas.openxmlformats.org/officeDocument/2006/relationships">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angle 4"/>
          <p:cNvSpPr>
            <a:spLocks noChangeArrowheads="1"/>
          </p:cNvSpPr>
          <p:nvPr/>
        </p:nvSpPr>
        <p:spPr bwMode="auto">
          <a:xfrm>
            <a:off x="182880" y="1295402"/>
            <a:ext cx="8778240" cy="5345664"/>
          </a:xfrm>
          <a:prstGeom prst="rect">
            <a:avLst/>
          </a:prstGeom>
          <a:solidFill>
            <a:schemeClr val="bg1">
              <a:alpha val="8980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wrap="none"/>
          <a:lstStyle/>
          <a:p>
            <a:pPr fontAlgn="base">
              <a:spcBef>
                <a:spcPct val="0"/>
              </a:spcBef>
              <a:spcAft>
                <a:spcPct val="0"/>
              </a:spcAft>
            </a:pPr>
            <a:endParaRPr dirty="0" lang="en-US">
              <a:solidFill>
                <a:srgbClr val="000000"/>
              </a:solidFill>
            </a:endParaRPr>
          </a:p>
        </p:txBody>
      </p:sp>
      <p:sp>
        <p:nvSpPr>
          <p:cNvPr id="3" name="Text Box 6"/>
          <p:cNvSpPr txBox="1">
            <a:spLocks noChangeArrowheads="1"/>
          </p:cNvSpPr>
          <p:nvPr/>
        </p:nvSpPr>
        <p:spPr bwMode="auto">
          <a:xfrm>
            <a:off x="7086600" y="6601073"/>
            <a:ext cx="249396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charset="0" typeface="Arial"/>
              </a:defRPr>
            </a:lvl1pPr>
            <a:lvl2pPr eaLnBrk="0" hangingPunct="0" indent="-285750" marL="742950">
              <a:defRPr>
                <a:solidFill>
                  <a:schemeClr val="tx1"/>
                </a:solidFill>
                <a:latin charset="0" typeface="Arial"/>
              </a:defRPr>
            </a:lvl2pPr>
            <a:lvl3pPr eaLnBrk="0" hangingPunct="0" indent="-228600" marL="1143000">
              <a:defRPr>
                <a:solidFill>
                  <a:schemeClr val="tx1"/>
                </a:solidFill>
                <a:latin charset="0" typeface="Arial"/>
              </a:defRPr>
            </a:lvl3pPr>
            <a:lvl4pPr eaLnBrk="0" hangingPunct="0" indent="-228600" marL="1600200">
              <a:defRPr>
                <a:solidFill>
                  <a:schemeClr val="tx1"/>
                </a:solidFill>
                <a:latin charset="0" typeface="Arial"/>
              </a:defRPr>
            </a:lvl4pPr>
            <a:lvl5pPr eaLnBrk="0" hangingPunct="0" indent="-228600" marL="2057400">
              <a:defRPr>
                <a:solidFill>
                  <a:schemeClr val="tx1"/>
                </a:solidFill>
                <a:latin charset="0" typeface="Arial"/>
              </a:defRPr>
            </a:lvl5pPr>
            <a:lvl6pPr algn="ctr" eaLnBrk="0" fontAlgn="base" hangingPunct="0" indent="-228600" marL="2514600">
              <a:spcBef>
                <a:spcPct val="0"/>
              </a:spcBef>
              <a:spcAft>
                <a:spcPct val="0"/>
              </a:spcAft>
              <a:defRPr>
                <a:solidFill>
                  <a:schemeClr val="tx1"/>
                </a:solidFill>
                <a:latin charset="0" typeface="Arial"/>
              </a:defRPr>
            </a:lvl6pPr>
            <a:lvl7pPr algn="ctr" eaLnBrk="0" fontAlgn="base" hangingPunct="0" indent="-228600" marL="2971800">
              <a:spcBef>
                <a:spcPct val="0"/>
              </a:spcBef>
              <a:spcAft>
                <a:spcPct val="0"/>
              </a:spcAft>
              <a:defRPr>
                <a:solidFill>
                  <a:schemeClr val="tx1"/>
                </a:solidFill>
                <a:latin charset="0" typeface="Arial"/>
              </a:defRPr>
            </a:lvl7pPr>
            <a:lvl8pPr algn="ctr" eaLnBrk="0" fontAlgn="base" hangingPunct="0" indent="-228600" marL="3429000">
              <a:spcBef>
                <a:spcPct val="0"/>
              </a:spcBef>
              <a:spcAft>
                <a:spcPct val="0"/>
              </a:spcAft>
              <a:defRPr>
                <a:solidFill>
                  <a:schemeClr val="tx1"/>
                </a:solidFill>
                <a:latin charset="0" typeface="Arial"/>
              </a:defRPr>
            </a:lvl8pPr>
            <a:lvl9pPr algn="ctr" eaLnBrk="0" fontAlgn="base" hangingPunct="0" indent="-228600" marL="3886200">
              <a:spcBef>
                <a:spcPct val="0"/>
              </a:spcBef>
              <a:spcAft>
                <a:spcPct val="0"/>
              </a:spcAft>
              <a:defRPr>
                <a:solidFill>
                  <a:schemeClr val="tx1"/>
                </a:solidFill>
                <a:latin charset="0" typeface="Arial"/>
              </a:defRPr>
            </a:lvl9pPr>
          </a:lstStyle>
          <a:p>
            <a:pPr eaLnBrk="1" hangingPunct="1">
              <a:spcBef>
                <a:spcPct val="50000"/>
              </a:spcBef>
            </a:pPr>
            <a:r>
              <a:rPr dirty="0" i="1" lang="en-US" sz="900">
                <a:solidFill>
                  <a:schemeClr val="bg1"/>
                </a:solidFill>
              </a:rPr>
              <a:t>Photo Credit: iStockPhoto / Animean</a:t>
            </a:r>
          </a:p>
        </p:txBody>
      </p:sp>
      <p:sp>
        <p:nvSpPr>
          <p:cNvPr id="5" name="Title 4"/>
          <p:cNvSpPr>
            <a:spLocks noGrp="1"/>
          </p:cNvSpPr>
          <p:nvPr>
            <p:ph type="title"/>
          </p:nvPr>
        </p:nvSpPr>
        <p:spPr/>
        <p:txBody>
          <a:bodyPr>
            <a:normAutofit fontScale="90000"/>
          </a:bodyPr>
          <a:lstStyle/>
          <a:p>
            <a:r>
              <a:rPr dirty="0" lang="en-US" smtClean="0">
                <a:solidFill>
                  <a:schemeClr val="bg1"/>
                </a:solidFill>
                <a:latin charset="0" pitchFamily="34" typeface="Arial"/>
                <a:cs charset="0" pitchFamily="34" typeface="Arial"/>
              </a:rPr>
              <a:t>Geothermal: Energy from the Earth</a:t>
            </a:r>
            <a:endParaRPr dirty="0" lang="en-US">
              <a:solidFill>
                <a:schemeClr val="bg1"/>
              </a:solidFill>
              <a:latin charset="0" pitchFamily="34" typeface="Arial"/>
              <a:cs charset="0" pitchFamily="34" typeface="Arial"/>
            </a:endParaRPr>
          </a:p>
        </p:txBody>
      </p:sp>
      <p:sp>
        <p:nvSpPr>
          <p:cNvPr id="6" name="Content Placeholder 5"/>
          <p:cNvSpPr>
            <a:spLocks noGrp="1"/>
          </p:cNvSpPr>
          <p:nvPr>
            <p:ph idx="1"/>
          </p:nvPr>
        </p:nvSpPr>
        <p:spPr>
          <a:xfrm>
            <a:off x="457200" y="1508760"/>
            <a:ext cx="3962400" cy="5120640"/>
          </a:xfrm>
          <a:noFill/>
        </p:spPr>
        <p:txBody>
          <a:bodyPr tIns="182880">
            <a:normAutofit fontScale="70000" lnSpcReduction="20000"/>
          </a:bodyPr>
          <a:lstStyle/>
          <a:p>
            <a:pPr indent="-457200" marL="457200">
              <a:spcBef>
                <a:spcPts val="0"/>
              </a:spcBef>
            </a:pPr>
            <a:r>
              <a:rPr dirty="0" lang="en-US">
                <a:latin charset="0" pitchFamily="34" typeface="Arial"/>
                <a:cs charset="0" pitchFamily="34" typeface="Arial"/>
              </a:rPr>
              <a:t>Kenya now gets one fifth of its electricity from geothermal energy </a:t>
            </a:r>
            <a:endParaRPr dirty="0" lang="en-US" smtClean="0">
              <a:latin charset="0" pitchFamily="34" typeface="Arial"/>
              <a:cs charset="0" pitchFamily="34" typeface="Arial"/>
            </a:endParaRPr>
          </a:p>
          <a:p>
            <a:pPr indent="-457200" marL="457200">
              <a:spcBef>
                <a:spcPts val="0"/>
              </a:spcBef>
            </a:pPr>
            <a:endParaRPr dirty="0" lang="en-US">
              <a:latin charset="0" pitchFamily="34" typeface="Arial"/>
              <a:cs charset="0" pitchFamily="34" typeface="Arial"/>
            </a:endParaRPr>
          </a:p>
          <a:p>
            <a:pPr indent="-457200" marL="457200">
              <a:spcBef>
                <a:spcPts val="0"/>
              </a:spcBef>
            </a:pPr>
            <a:r>
              <a:rPr dirty="0" lang="en-US">
                <a:latin charset="0" pitchFamily="34" typeface="Arial"/>
                <a:cs charset="0" pitchFamily="34" typeface="Arial"/>
              </a:rPr>
              <a:t>Indonesia is shooting for 9,500 megawatts of geothermal generating capacity by 2025, which would meet </a:t>
            </a:r>
            <a:r>
              <a:rPr dirty="0" lang="en-US" smtClean="0">
                <a:latin charset="0" pitchFamily="34" typeface="Arial"/>
                <a:cs charset="0" pitchFamily="34" typeface="Arial"/>
              </a:rPr>
              <a:t>56% </a:t>
            </a:r>
            <a:r>
              <a:rPr dirty="0" lang="en-US">
                <a:latin charset="0" pitchFamily="34" typeface="Arial"/>
                <a:cs charset="0" pitchFamily="34" typeface="Arial"/>
              </a:rPr>
              <a:t>of current electricity </a:t>
            </a:r>
            <a:r>
              <a:rPr dirty="0" lang="en-US" smtClean="0">
                <a:latin charset="0" pitchFamily="34" typeface="Arial"/>
                <a:cs charset="0" pitchFamily="34" typeface="Arial"/>
              </a:rPr>
              <a:t>needs</a:t>
            </a:r>
          </a:p>
          <a:p>
            <a:pPr indent="-457200" marL="457200">
              <a:spcBef>
                <a:spcPts val="0"/>
              </a:spcBef>
            </a:pPr>
            <a:endParaRPr dirty="0" lang="en-US" smtClean="0">
              <a:latin charset="0" pitchFamily="34" typeface="Arial"/>
              <a:cs charset="0" pitchFamily="34" typeface="Arial"/>
            </a:endParaRPr>
          </a:p>
          <a:p>
            <a:pPr indent="-457200" marL="457200">
              <a:spcBef>
                <a:spcPts val="0"/>
              </a:spcBef>
            </a:pPr>
            <a:r>
              <a:rPr dirty="0" lang="en-US" smtClean="0">
                <a:latin charset="0" pitchFamily="34" typeface="Arial"/>
                <a:cs charset="0" pitchFamily="34" typeface="Arial"/>
              </a:rPr>
              <a:t>Potential </a:t>
            </a:r>
            <a:r>
              <a:rPr dirty="0" lang="en-US">
                <a:latin charset="0" pitchFamily="34" typeface="Arial"/>
                <a:cs charset="0" pitchFamily="34" typeface="Arial"/>
              </a:rPr>
              <a:t>geothermal capacity </a:t>
            </a:r>
            <a:r>
              <a:rPr dirty="0" lang="en-US" smtClean="0">
                <a:latin charset="0" pitchFamily="34" typeface="Arial"/>
                <a:cs charset="0" pitchFamily="34" typeface="Arial"/>
              </a:rPr>
              <a:t>worldwide could </a:t>
            </a:r>
            <a:r>
              <a:rPr dirty="0" lang="en-US">
                <a:latin charset="0" pitchFamily="34" typeface="Arial"/>
                <a:cs charset="0" pitchFamily="34" typeface="Arial"/>
              </a:rPr>
              <a:t>power the entire world economy nearly two times </a:t>
            </a:r>
            <a:r>
              <a:rPr dirty="0" lang="en-US" smtClean="0">
                <a:latin charset="0" pitchFamily="34" typeface="Arial"/>
                <a:cs charset="0" pitchFamily="34" typeface="Arial"/>
              </a:rPr>
              <a:t>over</a:t>
            </a:r>
            <a:endParaRPr dirty="0" lang="en-US">
              <a:latin charset="0" pitchFamily="34" typeface="Arial"/>
              <a:cs charset="0" pitchFamily="34" typeface="Arial"/>
            </a:endParaRPr>
          </a:p>
          <a:p>
            <a:pPr>
              <a:spcBef>
                <a:spcPts val="0"/>
              </a:spcBef>
            </a:pPr>
            <a:endParaRPr dirty="0" lang="en-US"/>
          </a:p>
        </p:txBody>
      </p:sp>
      <p:sp>
        <p:nvSpPr>
          <p:cNvPr id="7" name="Line 6"/>
          <p:cNvSpPr>
            <a:spLocks noChangeShapeType="1"/>
          </p:cNvSpPr>
          <p:nvPr/>
        </p:nvSpPr>
        <p:spPr bwMode="auto">
          <a:xfrm>
            <a:off x="594360" y="1069848"/>
            <a:ext cx="8549640"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dirty="0" lang="en-US"/>
          </a:p>
        </p:txBody>
      </p:sp>
      <p:sp>
        <p:nvSpPr>
          <p:cNvPr id="9" name="Text Box 10"/>
          <p:cNvSpPr txBox="1">
            <a:spLocks noChangeArrowheads="1"/>
          </p:cNvSpPr>
          <p:nvPr/>
        </p:nvSpPr>
        <p:spPr bwMode="auto">
          <a:xfrm>
            <a:off x="4572000" y="1600200"/>
            <a:ext cx="43891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charset="0" typeface="Arial"/>
              </a:defRPr>
            </a:lvl1pPr>
            <a:lvl2pPr eaLnBrk="0" hangingPunct="0" indent="-285750" marL="742950">
              <a:defRPr>
                <a:solidFill>
                  <a:schemeClr val="tx1"/>
                </a:solidFill>
                <a:latin charset="0" typeface="Arial"/>
              </a:defRPr>
            </a:lvl2pPr>
            <a:lvl3pPr eaLnBrk="0" hangingPunct="0" indent="-228600" marL="1143000">
              <a:defRPr>
                <a:solidFill>
                  <a:schemeClr val="tx1"/>
                </a:solidFill>
                <a:latin charset="0" typeface="Arial"/>
              </a:defRPr>
            </a:lvl3pPr>
            <a:lvl4pPr eaLnBrk="0" hangingPunct="0" indent="-228600" marL="1600200">
              <a:defRPr>
                <a:solidFill>
                  <a:schemeClr val="tx1"/>
                </a:solidFill>
                <a:latin charset="0" typeface="Arial"/>
              </a:defRPr>
            </a:lvl4pPr>
            <a:lvl5pPr eaLnBrk="0" hangingPunct="0" indent="-228600" marL="2057400">
              <a:defRPr>
                <a:solidFill>
                  <a:schemeClr val="tx1"/>
                </a:solidFill>
                <a:latin charset="0" typeface="Arial"/>
              </a:defRPr>
            </a:lvl5pPr>
            <a:lvl6pPr algn="ctr" eaLnBrk="0" fontAlgn="base" hangingPunct="0" indent="-228600" marL="2514600">
              <a:spcBef>
                <a:spcPct val="0"/>
              </a:spcBef>
              <a:spcAft>
                <a:spcPct val="0"/>
              </a:spcAft>
              <a:defRPr>
                <a:solidFill>
                  <a:schemeClr val="tx1"/>
                </a:solidFill>
                <a:latin charset="0" typeface="Arial"/>
              </a:defRPr>
            </a:lvl6pPr>
            <a:lvl7pPr algn="ctr" eaLnBrk="0" fontAlgn="base" hangingPunct="0" indent="-228600" marL="2971800">
              <a:spcBef>
                <a:spcPct val="0"/>
              </a:spcBef>
              <a:spcAft>
                <a:spcPct val="0"/>
              </a:spcAft>
              <a:defRPr>
                <a:solidFill>
                  <a:schemeClr val="tx1"/>
                </a:solidFill>
                <a:latin charset="0" typeface="Arial"/>
              </a:defRPr>
            </a:lvl7pPr>
            <a:lvl8pPr algn="ctr" eaLnBrk="0" fontAlgn="base" hangingPunct="0" indent="-228600" marL="3429000">
              <a:spcBef>
                <a:spcPct val="0"/>
              </a:spcBef>
              <a:spcAft>
                <a:spcPct val="0"/>
              </a:spcAft>
              <a:defRPr>
                <a:solidFill>
                  <a:schemeClr val="tx1"/>
                </a:solidFill>
                <a:latin charset="0" typeface="Arial"/>
              </a:defRPr>
            </a:lvl8pPr>
            <a:lvl9pPr algn="ctr" eaLnBrk="0" fontAlgn="base" hangingPunct="0" indent="-228600" marL="3886200">
              <a:spcBef>
                <a:spcPct val="0"/>
              </a:spcBef>
              <a:spcAft>
                <a:spcPct val="0"/>
              </a:spcAft>
              <a:defRPr>
                <a:solidFill>
                  <a:schemeClr val="tx1"/>
                </a:solidFill>
                <a:latin charset="0" typeface="Arial"/>
              </a:defRPr>
            </a:lvl9pPr>
          </a:lstStyle>
          <a:p>
            <a:pPr algn="ctr" eaLnBrk="1" hangingPunct="1">
              <a:spcBef>
                <a:spcPct val="50000"/>
              </a:spcBef>
            </a:pPr>
            <a:r>
              <a:rPr b="1" dirty="0" lang="en-US" sz="1600">
                <a:solidFill>
                  <a:srgbClr val="333333"/>
                </a:solidFill>
              </a:rPr>
              <a:t>World Cumulative Installed Geothermal </a:t>
            </a:r>
            <a:r>
              <a:rPr b="1" dirty="0" lang="en-US" smtClean="0" sz="1600">
                <a:solidFill>
                  <a:srgbClr val="333333"/>
                </a:solidFill>
              </a:rPr>
              <a:t>Power </a:t>
            </a:r>
            <a:r>
              <a:rPr b="1" dirty="0" lang="en-US" sz="1600">
                <a:solidFill>
                  <a:srgbClr val="333333"/>
                </a:solidFill>
              </a:rPr>
              <a:t>Capacity, 1950-2010</a:t>
            </a:r>
          </a:p>
        </p:txBody>
      </p:sp>
      <p:pic>
        <p:nvPicPr>
          <p:cNvPr id="1026" name="Picture 2"/>
          <p:cNvPicPr>
            <a:picLocks noChangeArrowheads="1" noChangeAspect="1"/>
          </p:cNvPicPr>
          <p:nvPr/>
        </p:nvPicPr>
        <p:blipFill rotWithShape="1">
          <a:blip r:embed="rId4">
            <a:extLst>
              <a:ext uri="{28A0092B-C50C-407E-A947-70E740481C1C}">
                <a14:useLocalDpi xmlns:a14="http://schemas.microsoft.com/office/drawing/2010/main" val="0"/>
              </a:ext>
            </a:extLst>
          </a:blip>
          <a:srcRect b="51"/>
          <a:stretch/>
        </p:blipFill>
        <p:spPr bwMode="auto">
          <a:xfrm>
            <a:off x="4466760" y="2184974"/>
            <a:ext cx="4243854" cy="3072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pic>
    </p:spTree>
    <p:extLst>
      <p:ext uri="{BB962C8B-B14F-4D97-AF65-F5344CB8AC3E}">
        <p14:creationId xmlns:p14="http://schemas.microsoft.com/office/powerpoint/2010/main" val="2701621809"/>
      </p:ext>
    </p:extLst>
  </p:cSld>
  <p:clrMapOvr>
    <a:masterClrMapping/>
  </p:clrMapOvr>
  <p:timing>
    <p:tnLst>
      <p:par>
        <p:cTn dur="indefinite" id="1" nodeType="tmRoot" restart="never">
          <p:childTnLst>
            <p:seq concurrent="1" nextAc="seek">
              <p:cTn dur="indefinite" id="2" nodeType="mainSeq">
                <p:childTnLst>
                  <p:par>
                    <p:cTn fill="hold" id="3">
                      <p:stCondLst>
                        <p:cond delay="indefinite"/>
                        <p:cond delay="0" evt="onBegin">
                          <p:tn val="2"/>
                        </p:cond>
                      </p:stCondLst>
                      <p:childTnLst>
                        <p:par>
                          <p:cTn fill="hold" id="4">
                            <p:stCondLst>
                              <p:cond delay="0"/>
                            </p:stCondLst>
                            <p:childTnLst>
                              <p:par>
                                <p:cTn fill="hold" grpId="0" id="5" nodeType="withEffect" presetClass="entr" presetID="10" presetSubtype="0">
                                  <p:stCondLst>
                                    <p:cond delay="2000"/>
                                  </p:stCondLst>
                                  <p:childTnLst>
                                    <p:set>
                                      <p:cBhvr>
                                        <p:cTn dur="1" fill="hold" id="6">
                                          <p:stCondLst>
                                            <p:cond delay="0"/>
                                          </p:stCondLst>
                                        </p:cTn>
                                        <p:tgtEl>
                                          <p:spTgt spid="6">
                                            <p:txEl>
                                              <p:pRg end="0" st="0"/>
                                            </p:txEl>
                                          </p:spTgt>
                                        </p:tgtEl>
                                        <p:attrNameLst>
                                          <p:attrName>style.visibility</p:attrName>
                                        </p:attrNameLst>
                                      </p:cBhvr>
                                      <p:to>
                                        <p:strVal val="visible"/>
                                      </p:to>
                                    </p:set>
                                    <p:animEffect filter="fade" transition="in">
                                      <p:cBhvr>
                                        <p:cTn dur="500" id="7"/>
                                        <p:tgtEl>
                                          <p:spTgt spid="6">
                                            <p:txEl>
                                              <p:pRg end="0" st="0"/>
                                            </p:txEl>
                                          </p:spTgt>
                                        </p:tgtEl>
                                      </p:cBhvr>
                                    </p:animEffect>
                                  </p:childTnLst>
                                </p:cTn>
                              </p:par>
                              <p:par>
                                <p:cTn fill="hold" grpId="0" id="8" nodeType="withEffect" presetClass="entr" presetID="10" presetSubtype="0">
                                  <p:stCondLst>
                                    <p:cond delay="2000"/>
                                  </p:stCondLst>
                                  <p:childTnLst>
                                    <p:set>
                                      <p:cBhvr>
                                        <p:cTn dur="1" fill="hold" id="9">
                                          <p:stCondLst>
                                            <p:cond delay="0"/>
                                          </p:stCondLst>
                                        </p:cTn>
                                        <p:tgtEl>
                                          <p:spTgt spid="6">
                                            <p:txEl>
                                              <p:pRg end="2" st="2"/>
                                            </p:txEl>
                                          </p:spTgt>
                                        </p:tgtEl>
                                        <p:attrNameLst>
                                          <p:attrName>style.visibility</p:attrName>
                                        </p:attrNameLst>
                                      </p:cBhvr>
                                      <p:to>
                                        <p:strVal val="visible"/>
                                      </p:to>
                                    </p:set>
                                    <p:animEffect filter="fade" transition="in">
                                      <p:cBhvr>
                                        <p:cTn dur="500" id="10"/>
                                        <p:tgtEl>
                                          <p:spTgt spid="6">
                                            <p:txEl>
                                              <p:pRg end="2" st="2"/>
                                            </p:txEl>
                                          </p:spTgt>
                                        </p:tgtEl>
                                      </p:cBhvr>
                                    </p:animEffect>
                                  </p:childTnLst>
                                </p:cTn>
                              </p:par>
                              <p:par>
                                <p:cTn fill="hold" grpId="0" id="11" nodeType="withEffect" presetClass="entr" presetID="10" presetSubtype="0">
                                  <p:stCondLst>
                                    <p:cond delay="2000"/>
                                  </p:stCondLst>
                                  <p:childTnLst>
                                    <p:set>
                                      <p:cBhvr>
                                        <p:cTn dur="1" fill="hold" id="12">
                                          <p:stCondLst>
                                            <p:cond delay="0"/>
                                          </p:stCondLst>
                                        </p:cTn>
                                        <p:tgtEl>
                                          <p:spTgt spid="6">
                                            <p:txEl>
                                              <p:pRg end="4" st="4"/>
                                            </p:txEl>
                                          </p:spTgt>
                                        </p:tgtEl>
                                        <p:attrNameLst>
                                          <p:attrName>style.visibility</p:attrName>
                                        </p:attrNameLst>
                                      </p:cBhvr>
                                      <p:to>
                                        <p:strVal val="visible"/>
                                      </p:to>
                                    </p:set>
                                    <p:animEffect filter="fade" transition="in">
                                      <p:cBhvr>
                                        <p:cTn dur="500" id="13"/>
                                        <p:tgtEl>
                                          <p:spTgt spid="6">
                                            <p:txEl>
                                              <p:pRg end="4" st="4"/>
                                            </p:txEl>
                                          </p:spTgt>
                                        </p:tgtEl>
                                      </p:cBhvr>
                                    </p:animEffect>
                                  </p:childTnLst>
                                </p:cTn>
                              </p:par>
                              <p:par>
                                <p:cTn fill="hold" grpId="0" id="14" nodeType="withEffect" presetClass="entr" presetID="10" presetSubtype="0">
                                  <p:stCondLst>
                                    <p:cond delay="2000"/>
                                  </p:stCondLst>
                                  <p:childTnLst>
                                    <p:set>
                                      <p:cBhvr>
                                        <p:cTn dur="1" fill="hold" id="15">
                                          <p:stCondLst>
                                            <p:cond delay="0"/>
                                          </p:stCondLst>
                                        </p:cTn>
                                        <p:tgtEl>
                                          <p:spTgt spid="8"/>
                                        </p:tgtEl>
                                        <p:attrNameLst>
                                          <p:attrName>style.visibility</p:attrName>
                                        </p:attrNameLst>
                                      </p:cBhvr>
                                      <p:to>
                                        <p:strVal val="visible"/>
                                      </p:to>
                                    </p:set>
                                    <p:animEffect filter="fade" transition="in">
                                      <p:cBhvr>
                                        <p:cTn dur="500" id="16"/>
                                        <p:tgtEl>
                                          <p:spTgt spid="8"/>
                                        </p:tgtEl>
                                      </p:cBhvr>
                                    </p:animEffect>
                                  </p:childTnLst>
                                </p:cTn>
                              </p:par>
                              <p:par>
                                <p:cTn fill="hold" grpId="0" id="17" nodeType="withEffect" presetClass="entr" presetID="10" presetSubtype="0">
                                  <p:stCondLst>
                                    <p:cond delay="2000"/>
                                  </p:stCondLst>
                                  <p:childTnLst>
                                    <p:set>
                                      <p:cBhvr>
                                        <p:cTn dur="1" fill="hold" id="18">
                                          <p:stCondLst>
                                            <p:cond delay="0"/>
                                          </p:stCondLst>
                                        </p:cTn>
                                        <p:tgtEl>
                                          <p:spTgt spid="9"/>
                                        </p:tgtEl>
                                        <p:attrNameLst>
                                          <p:attrName>style.visibility</p:attrName>
                                        </p:attrNameLst>
                                      </p:cBhvr>
                                      <p:to>
                                        <p:strVal val="visible"/>
                                      </p:to>
                                    </p:set>
                                    <p:animEffect filter="fade" transition="in">
                                      <p:cBhvr>
                                        <p:cTn dur="500" id="19"/>
                                        <p:tgtEl>
                                          <p:spTgt spid="9"/>
                                        </p:tgtEl>
                                      </p:cBhvr>
                                    </p:animEffect>
                                  </p:childTnLst>
                                </p:cTn>
                              </p:par>
                              <p:par>
                                <p:cTn fill="hold" id="20" nodeType="withEffect" presetClass="entr" presetID="10" presetSubtype="0">
                                  <p:stCondLst>
                                    <p:cond delay="2000"/>
                                  </p:stCondLst>
                                  <p:childTnLst>
                                    <p:set>
                                      <p:cBhvr>
                                        <p:cTn dur="1" fill="hold" id="21">
                                          <p:stCondLst>
                                            <p:cond delay="0"/>
                                          </p:stCondLst>
                                        </p:cTn>
                                        <p:tgtEl>
                                          <p:spTgt spid="1026"/>
                                        </p:tgtEl>
                                        <p:attrNameLst>
                                          <p:attrName>style.visibility</p:attrName>
                                        </p:attrNameLst>
                                      </p:cBhvr>
                                      <p:to>
                                        <p:strVal val="visible"/>
                                      </p:to>
                                    </p:set>
                                    <p:animEffect filter="fade" transition="in">
                                      <p:cBhvr>
                                        <p:cTn dur="500" id="22"/>
                                        <p:tgtEl>
                                          <p:spTgt spid="1026"/>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8"/>
      <p:bldP build="p" grpId="0" spid="6"/>
      <p:bldP grpId="0" spid="9"/>
    </p:bld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8000" r="-8000"/>
          </a:stretch>
        </a:blipFill>
        <a:effectLst/>
      </p:bgPr>
    </p:bg>
    <p:spTree>
      <p:nvGrpSpPr>
        <p:cNvPr id="1" name=""/>
        <p:cNvGrpSpPr/>
        <p:nvPr/>
      </p:nvGrpSpPr>
      <p:grpSpPr>
        <a:xfrm>
          <a:off x="0" y="0"/>
          <a:ext cx="0" cy="0"/>
          <a:chOff x="0" y="0"/>
          <a:chExt cx="0" cy="0"/>
        </a:xfrm>
      </p:grpSpPr>
      <p:sp>
        <p:nvSpPr>
          <p:cNvPr id="10" name="Rectangle 4"/>
          <p:cNvSpPr>
            <a:spLocks noChangeArrowheads="1"/>
          </p:cNvSpPr>
          <p:nvPr/>
        </p:nvSpPr>
        <p:spPr bwMode="auto">
          <a:xfrm>
            <a:off x="182880" y="1295402"/>
            <a:ext cx="8778240" cy="5345664"/>
          </a:xfrm>
          <a:prstGeom prst="rect">
            <a:avLst/>
          </a:prstGeom>
          <a:solidFill>
            <a:schemeClr val="bg1">
              <a:alpha val="8980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dirty="0">
              <a:solidFill>
                <a:srgbClr val="000000"/>
              </a:solidFill>
            </a:endParaRPr>
          </a:p>
        </p:txBody>
      </p:sp>
      <p:sp>
        <p:nvSpPr>
          <p:cNvPr id="3" name="Content Placeholder 2"/>
          <p:cNvSpPr>
            <a:spLocks noGrp="1"/>
          </p:cNvSpPr>
          <p:nvPr>
            <p:ph idx="1"/>
          </p:nvPr>
        </p:nvSpPr>
        <p:spPr>
          <a:xfrm>
            <a:off x="4971659" y="1600200"/>
            <a:ext cx="3810000" cy="4724400"/>
          </a:xfrm>
        </p:spPr>
        <p:txBody>
          <a:bodyPr>
            <a:noAutofit/>
          </a:bodyPr>
          <a:lstStyle/>
          <a:p>
            <a:r>
              <a:rPr lang="en-US" sz="2400" dirty="0" smtClean="0">
                <a:latin typeface="Arial" pitchFamily="34" charset="0"/>
                <a:cs typeface="Arial" pitchFamily="34" charset="0"/>
              </a:rPr>
              <a:t>Cities emphasizing rail and bus rapid transit need fewer cars</a:t>
            </a:r>
          </a:p>
          <a:p>
            <a:r>
              <a:rPr lang="en-US" sz="2400" dirty="0" smtClean="0">
                <a:latin typeface="Arial" pitchFamily="34" charset="0"/>
                <a:cs typeface="Arial" pitchFamily="34" charset="0"/>
              </a:rPr>
              <a:t>Plug-in </a:t>
            </a:r>
            <a:r>
              <a:rPr lang="en-US" sz="2400" dirty="0">
                <a:latin typeface="Arial" pitchFamily="34" charset="0"/>
                <a:cs typeface="Arial" pitchFamily="34" charset="0"/>
              </a:rPr>
              <a:t>hybrid and all-electric vehicles </a:t>
            </a:r>
            <a:r>
              <a:rPr lang="en-US" sz="2400" dirty="0" smtClean="0">
                <a:latin typeface="Arial" pitchFamily="34" charset="0"/>
                <a:cs typeface="Arial" pitchFamily="34" charset="0"/>
              </a:rPr>
              <a:t>can run primarily </a:t>
            </a:r>
            <a:r>
              <a:rPr lang="en-US" sz="2400" dirty="0">
                <a:latin typeface="Arial" pitchFamily="34" charset="0"/>
                <a:cs typeface="Arial" pitchFamily="34" charset="0"/>
              </a:rPr>
              <a:t>on emissions-free electricity </a:t>
            </a:r>
            <a:endParaRPr lang="en-US" sz="2400" dirty="0" smtClean="0">
              <a:latin typeface="Arial" pitchFamily="34" charset="0"/>
              <a:cs typeface="Arial" pitchFamily="34" charset="0"/>
            </a:endParaRPr>
          </a:p>
          <a:p>
            <a:r>
              <a:rPr lang="en-US" sz="2400" dirty="0" smtClean="0">
                <a:latin typeface="Arial" pitchFamily="34" charset="0"/>
                <a:cs typeface="Arial" pitchFamily="34" charset="0"/>
              </a:rPr>
              <a:t>Good news: U.S. gasoline use dropped 11% from 2007 peak to 2012, trend likely to continue</a:t>
            </a:r>
          </a:p>
        </p:txBody>
      </p:sp>
      <p:sp>
        <p:nvSpPr>
          <p:cNvPr id="4" name="Rectangle 2"/>
          <p:cNvSpPr>
            <a:spLocks noGrp="1" noChangeArrowheads="1"/>
          </p:cNvSpPr>
          <p:nvPr>
            <p:ph type="title"/>
          </p:nvPr>
        </p:nvSpPr>
        <p:spPr>
          <a:xfrm>
            <a:off x="457200" y="152400"/>
            <a:ext cx="8229600" cy="1143000"/>
          </a:xfrm>
        </p:spPr>
        <p:txBody>
          <a:bodyPr>
            <a:normAutofit/>
          </a:bodyPr>
          <a:lstStyle/>
          <a:p>
            <a:pPr eaLnBrk="1" hangingPunct="1"/>
            <a:r>
              <a:rPr lang="en-US" dirty="0" smtClean="0">
                <a:solidFill>
                  <a:schemeClr val="bg1"/>
                </a:solidFill>
                <a:latin typeface="Arial" pitchFamily="34" charset="0"/>
                <a:cs typeface="Arial" pitchFamily="34" charset="0"/>
              </a:rPr>
              <a:t>Restructuring Transport</a:t>
            </a:r>
          </a:p>
        </p:txBody>
      </p:sp>
      <p:sp>
        <p:nvSpPr>
          <p:cNvPr id="5" name="Line 11"/>
          <p:cNvSpPr>
            <a:spLocks noChangeShapeType="1"/>
          </p:cNvSpPr>
          <p:nvPr/>
        </p:nvSpPr>
        <p:spPr bwMode="auto">
          <a:xfrm>
            <a:off x="594360" y="1069848"/>
            <a:ext cx="8549640"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8" name="Text Box 14"/>
          <p:cNvSpPr txBox="1">
            <a:spLocks noChangeArrowheads="1"/>
          </p:cNvSpPr>
          <p:nvPr/>
        </p:nvSpPr>
        <p:spPr bwMode="auto">
          <a:xfrm>
            <a:off x="6802438" y="6629400"/>
            <a:ext cx="249396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00" i="1" dirty="0"/>
              <a:t>Photo Credit: iStockPhoto / mm88</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748474"/>
            <a:ext cx="4666859" cy="3931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786499" y="1600200"/>
            <a:ext cx="3985402" cy="584775"/>
          </a:xfrm>
          <a:prstGeom prst="rect">
            <a:avLst/>
          </a:prstGeom>
          <a:noFill/>
        </p:spPr>
        <p:txBody>
          <a:bodyPr wrap="square" rtlCol="0">
            <a:spAutoFit/>
          </a:bodyPr>
          <a:lstStyle/>
          <a:p>
            <a:pPr algn="ctr">
              <a:defRPr sz="1400" b="0" i="0" u="none" strike="noStrike" kern="1200" baseline="0">
                <a:solidFill>
                  <a:srgbClr val="000000"/>
                </a:solidFill>
                <a:latin typeface="Arial"/>
                <a:ea typeface="Arial"/>
                <a:cs typeface="Arial"/>
              </a:defRPr>
            </a:pPr>
            <a:r>
              <a:rPr lang="en-US" sz="1600" b="1" dirty="0"/>
              <a:t>U.S. Motor Gasoline Consumption, </a:t>
            </a:r>
            <a:endParaRPr lang="en-US" sz="1600" b="1" dirty="0" smtClean="0"/>
          </a:p>
          <a:p>
            <a:pPr algn="ctr">
              <a:defRPr sz="1400" b="0" i="0" u="none" strike="noStrike" kern="1200" baseline="0">
                <a:solidFill>
                  <a:srgbClr val="000000"/>
                </a:solidFill>
                <a:latin typeface="Arial"/>
                <a:ea typeface="Arial"/>
                <a:cs typeface="Arial"/>
              </a:defRPr>
            </a:pPr>
            <a:r>
              <a:rPr lang="en-US" sz="1600" b="1" dirty="0" smtClean="0"/>
              <a:t>1950-2012</a:t>
            </a:r>
            <a:endParaRPr lang="en-US" sz="1600" b="1" dirty="0"/>
          </a:p>
        </p:txBody>
      </p:sp>
    </p:spTree>
    <p:extLst>
      <p:ext uri="{BB962C8B-B14F-4D97-AF65-F5344CB8AC3E}">
        <p14:creationId xmlns:p14="http://schemas.microsoft.com/office/powerpoint/2010/main" val="2269638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200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200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200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nodeType="withEffect">
                                  <p:stCondLst>
                                    <p:cond delay="2000"/>
                                  </p:stCondLst>
                                  <p:childTnLst>
                                    <p:set>
                                      <p:cBhvr>
                                        <p:cTn id="21" dur="1" fill="hold">
                                          <p:stCondLst>
                                            <p:cond delay="0"/>
                                          </p:stCondLst>
                                        </p:cTn>
                                        <p:tgtEl>
                                          <p:spTgt spid="3074"/>
                                        </p:tgtEl>
                                        <p:attrNameLst>
                                          <p:attrName>style.visibility</p:attrName>
                                        </p:attrNameLst>
                                      </p:cBhvr>
                                      <p:to>
                                        <p:strVal val="visible"/>
                                      </p:to>
                                    </p:set>
                                    <p:animEffect transition="in" filter="fade">
                                      <p:cBhvr>
                                        <p:cTn id="2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build="p"/>
      <p:bldP spid="9"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10275" name="Rectangle 3"/>
          <p:cNvSpPr>
            <a:spLocks noGrp="1" noChangeArrowheads="1"/>
          </p:cNvSpPr>
          <p:nvPr>
            <p:ph type="title" idx="4294967295"/>
          </p:nvPr>
        </p:nvSpPr>
        <p:spPr>
          <a:xfrm>
            <a:off x="457200" y="155448"/>
            <a:ext cx="8229600" cy="1143000"/>
          </a:xfrm>
        </p:spPr>
        <p:txBody>
          <a:bodyPr>
            <a:normAutofit/>
          </a:bodyPr>
          <a:lstStyle/>
          <a:p>
            <a:r>
              <a:rPr lang="en-US" dirty="0" smtClean="0">
                <a:solidFill>
                  <a:schemeClr val="bg1"/>
                </a:solidFill>
                <a:latin typeface="Arial" pitchFamily="34" charset="0"/>
                <a:cs typeface="Arial" pitchFamily="34" charset="0"/>
              </a:rPr>
              <a:t>Redefining Security</a:t>
            </a:r>
          </a:p>
        </p:txBody>
      </p:sp>
      <p:sp>
        <p:nvSpPr>
          <p:cNvPr id="310276" name="Line 6"/>
          <p:cNvSpPr>
            <a:spLocks noChangeShapeType="1"/>
          </p:cNvSpPr>
          <p:nvPr/>
        </p:nvSpPr>
        <p:spPr bwMode="auto">
          <a:xfrm>
            <a:off x="594360" y="1069848"/>
            <a:ext cx="8549640"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1" name="Rectangle 4"/>
          <p:cNvSpPr>
            <a:spLocks noChangeArrowheads="1"/>
          </p:cNvSpPr>
          <p:nvPr/>
        </p:nvSpPr>
        <p:spPr bwMode="auto">
          <a:xfrm>
            <a:off x="182880" y="1295402"/>
            <a:ext cx="8778240" cy="4648198"/>
          </a:xfrm>
          <a:prstGeom prst="rect">
            <a:avLst/>
          </a:prstGeom>
          <a:solidFill>
            <a:schemeClr val="bg1">
              <a:alpha val="8980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dirty="0">
              <a:solidFill>
                <a:srgbClr val="000000"/>
              </a:solidFill>
            </a:endParaRPr>
          </a:p>
        </p:txBody>
      </p:sp>
      <p:sp>
        <p:nvSpPr>
          <p:cNvPr id="7" name="Rectangle 5"/>
          <p:cNvSpPr txBox="1">
            <a:spLocks noChangeArrowheads="1"/>
          </p:cNvSpPr>
          <p:nvPr/>
        </p:nvSpPr>
        <p:spPr>
          <a:xfrm>
            <a:off x="617538" y="1600200"/>
            <a:ext cx="7874000" cy="4648200"/>
          </a:xfrm>
          <a:prstGeom prst="rect">
            <a:avLst/>
          </a:prstGeom>
          <a:noFill/>
        </p:spPr>
        <p:txBody>
          <a:bodyPr tIns="182880">
            <a:norm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lnSpc>
                <a:spcPct val="80000"/>
              </a:lnSpc>
              <a:spcBef>
                <a:spcPct val="30000"/>
              </a:spcBef>
              <a:spcAft>
                <a:spcPts val="600"/>
              </a:spcAft>
              <a:buFont typeface="Arial" charset="0"/>
              <a:buChar char="•"/>
            </a:pPr>
            <a:r>
              <a:rPr lang="en-US" sz="2800" dirty="0" smtClean="0">
                <a:latin typeface="Arial" pitchFamily="34" charset="0"/>
                <a:cs typeface="Arial" pitchFamily="34" charset="0"/>
              </a:rPr>
              <a:t>Historically, security has been </a:t>
            </a:r>
            <a:r>
              <a:rPr lang="en-US" sz="2800" dirty="0">
                <a:latin typeface="Arial" pitchFamily="34" charset="0"/>
                <a:cs typeface="Arial" pitchFamily="34" charset="0"/>
              </a:rPr>
              <a:t>defined mostly in military </a:t>
            </a:r>
            <a:r>
              <a:rPr lang="en-US" sz="2800" dirty="0" smtClean="0">
                <a:latin typeface="Arial" pitchFamily="34" charset="0"/>
                <a:cs typeface="Arial" pitchFamily="34" charset="0"/>
              </a:rPr>
              <a:t>terms</a:t>
            </a:r>
            <a:endParaRPr lang="en-US" sz="2800" dirty="0">
              <a:latin typeface="Arial" pitchFamily="34" charset="0"/>
              <a:cs typeface="Arial" pitchFamily="34" charset="0"/>
            </a:endParaRPr>
          </a:p>
          <a:p>
            <a:pPr algn="l" eaLnBrk="1" hangingPunct="1">
              <a:lnSpc>
                <a:spcPct val="80000"/>
              </a:lnSpc>
              <a:spcBef>
                <a:spcPct val="30000"/>
              </a:spcBef>
              <a:spcAft>
                <a:spcPts val="1200"/>
              </a:spcAft>
              <a:buFont typeface="Arial" charset="0"/>
              <a:buChar char="•"/>
            </a:pPr>
            <a:r>
              <a:rPr lang="en-US" sz="2800" dirty="0" smtClean="0">
                <a:latin typeface="Arial" pitchFamily="34" charset="0"/>
                <a:cs typeface="Arial" pitchFamily="34" charset="0"/>
              </a:rPr>
              <a:t>But today climate </a:t>
            </a:r>
            <a:r>
              <a:rPr lang="en-US" sz="2800" dirty="0">
                <a:latin typeface="Arial" pitchFamily="34" charset="0"/>
                <a:cs typeface="Arial" pitchFamily="34" charset="0"/>
              </a:rPr>
              <a:t>volatility, emerging water shortages, spreading hunger, and failing </a:t>
            </a:r>
            <a:r>
              <a:rPr lang="en-US" sz="2800" dirty="0" smtClean="0">
                <a:latin typeface="Arial" pitchFamily="34" charset="0"/>
                <a:cs typeface="Arial" pitchFamily="34" charset="0"/>
              </a:rPr>
              <a:t>states </a:t>
            </a:r>
            <a:r>
              <a:rPr lang="en-US" sz="2800" dirty="0">
                <a:latin typeface="Arial" pitchFamily="34" charset="0"/>
                <a:cs typeface="Arial" pitchFamily="34" charset="0"/>
              </a:rPr>
              <a:t>are the new threats to </a:t>
            </a:r>
            <a:r>
              <a:rPr lang="en-US" sz="2800" dirty="0" smtClean="0">
                <a:latin typeface="Arial" pitchFamily="34" charset="0"/>
                <a:cs typeface="Arial" pitchFamily="34" charset="0"/>
              </a:rPr>
              <a:t>survival</a:t>
            </a:r>
          </a:p>
          <a:p>
            <a:pPr algn="l" eaLnBrk="1" hangingPunct="1">
              <a:lnSpc>
                <a:spcPct val="80000"/>
              </a:lnSpc>
              <a:spcBef>
                <a:spcPct val="30000"/>
              </a:spcBef>
              <a:spcAft>
                <a:spcPts val="600"/>
              </a:spcAft>
              <a:buFont typeface="Arial" charset="0"/>
              <a:buChar char="•"/>
            </a:pPr>
            <a:r>
              <a:rPr lang="en-US" sz="2800" dirty="0" smtClean="0">
                <a:latin typeface="Arial" pitchFamily="34" charset="0"/>
                <a:cs typeface="Arial" pitchFamily="34" charset="0"/>
              </a:rPr>
              <a:t>Food security is not just in the hands of agricultural departments</a:t>
            </a:r>
            <a:endParaRPr lang="en-US" sz="2800" dirty="0">
              <a:latin typeface="Arial" pitchFamily="34" charset="0"/>
              <a:cs typeface="Arial" pitchFamily="34" charset="0"/>
            </a:endParaRPr>
          </a:p>
          <a:p>
            <a:pPr algn="l" eaLnBrk="1" hangingPunct="1">
              <a:lnSpc>
                <a:spcPct val="80000"/>
              </a:lnSpc>
              <a:spcBef>
                <a:spcPct val="30000"/>
              </a:spcBef>
              <a:spcAft>
                <a:spcPts val="600"/>
              </a:spcAft>
              <a:buFont typeface="Arial" charset="0"/>
              <a:buChar char="•"/>
            </a:pPr>
            <a:r>
              <a:rPr lang="en-US" sz="2800" dirty="0">
                <a:latin typeface="Arial" pitchFamily="34" charset="0"/>
                <a:cs typeface="Arial" pitchFamily="34" charset="0"/>
              </a:rPr>
              <a:t>The challenge is to reorder fiscal priorities to match these new dangers</a:t>
            </a:r>
          </a:p>
        </p:txBody>
      </p:sp>
      <p:sp>
        <p:nvSpPr>
          <p:cNvPr id="10" name="Text Box 10"/>
          <p:cNvSpPr txBox="1">
            <a:spLocks noChangeArrowheads="1"/>
          </p:cNvSpPr>
          <p:nvPr/>
        </p:nvSpPr>
        <p:spPr bwMode="auto">
          <a:xfrm>
            <a:off x="6926263" y="6605588"/>
            <a:ext cx="221773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00" i="1" dirty="0">
                <a:solidFill>
                  <a:schemeClr val="bg1"/>
                </a:solidFill>
              </a:rPr>
              <a:t>Photo Credit: Yann Arthus-Bertrand</a:t>
            </a:r>
          </a:p>
        </p:txBody>
      </p:sp>
    </p:spTree>
    <p:extLst>
      <p:ext uri="{BB962C8B-B14F-4D97-AF65-F5344CB8AC3E}">
        <p14:creationId xmlns:p14="http://schemas.microsoft.com/office/powerpoint/2010/main" val="39421670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4"/>
          <p:cNvSpPr>
            <a:spLocks noChangeArrowheads="1"/>
          </p:cNvSpPr>
          <p:nvPr/>
        </p:nvSpPr>
        <p:spPr bwMode="auto">
          <a:xfrm>
            <a:off x="182880" y="1295402"/>
            <a:ext cx="8778240" cy="4800598"/>
          </a:xfrm>
          <a:prstGeom prst="rect">
            <a:avLst/>
          </a:prstGeom>
          <a:solidFill>
            <a:schemeClr val="bg1">
              <a:alpha val="8980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dirty="0">
              <a:solidFill>
                <a:srgbClr val="000000"/>
              </a:solidFill>
            </a:endParaRPr>
          </a:p>
        </p:txBody>
      </p:sp>
      <p:sp>
        <p:nvSpPr>
          <p:cNvPr id="51203" name="Rectangle 3"/>
          <p:cNvSpPr>
            <a:spLocks noGrp="1" noChangeArrowheads="1"/>
          </p:cNvSpPr>
          <p:nvPr>
            <p:ph type="title"/>
          </p:nvPr>
        </p:nvSpPr>
        <p:spPr/>
        <p:txBody>
          <a:bodyPr/>
          <a:lstStyle/>
          <a:p>
            <a:pPr eaLnBrk="1" hangingPunct="1"/>
            <a:r>
              <a:rPr lang="en-US" sz="4000" dirty="0" smtClean="0">
                <a:solidFill>
                  <a:schemeClr val="bg1"/>
                </a:solidFill>
                <a:latin typeface="Arial" pitchFamily="34" charset="0"/>
                <a:cs typeface="Arial" pitchFamily="34" charset="0"/>
              </a:rPr>
              <a:t>A Wartime Mobilization</a:t>
            </a:r>
          </a:p>
        </p:txBody>
      </p:sp>
      <p:sp>
        <p:nvSpPr>
          <p:cNvPr id="192517" name="Rectangle 5"/>
          <p:cNvSpPr>
            <a:spLocks noGrp="1" noChangeArrowheads="1"/>
          </p:cNvSpPr>
          <p:nvPr>
            <p:ph idx="1"/>
          </p:nvPr>
        </p:nvSpPr>
        <p:spPr>
          <a:xfrm>
            <a:off x="457200" y="1600200"/>
            <a:ext cx="8050213" cy="4221163"/>
          </a:xfrm>
          <a:noFill/>
        </p:spPr>
        <p:txBody>
          <a:bodyPr/>
          <a:lstStyle/>
          <a:p>
            <a:pPr eaLnBrk="1" hangingPunct="1">
              <a:spcBef>
                <a:spcPct val="30000"/>
              </a:spcBef>
            </a:pPr>
            <a:r>
              <a:rPr lang="en-US" sz="2800" dirty="0" smtClean="0">
                <a:latin typeface="Arial" pitchFamily="34" charset="0"/>
                <a:cs typeface="Arial" pitchFamily="34" charset="0"/>
              </a:rPr>
              <a:t>We have the technologies necessary to prevent a food breakdown– what is needed now is the political will to do so</a:t>
            </a:r>
          </a:p>
          <a:p>
            <a:pPr eaLnBrk="1" hangingPunct="1">
              <a:spcBef>
                <a:spcPct val="30000"/>
              </a:spcBef>
            </a:pPr>
            <a:r>
              <a:rPr lang="en-US" sz="2800" dirty="0" smtClean="0">
                <a:latin typeface="Arial" pitchFamily="34" charset="0"/>
                <a:cs typeface="Arial" pitchFamily="34" charset="0"/>
              </a:rPr>
              <a:t>Saving civilization will require urgent action on a large scale, but we’ve mobilized quickly before</a:t>
            </a:r>
          </a:p>
          <a:p>
            <a:pPr eaLnBrk="1" hangingPunct="1">
              <a:spcBef>
                <a:spcPct val="30000"/>
              </a:spcBef>
            </a:pPr>
            <a:r>
              <a:rPr lang="en-US" sz="2800" dirty="0" smtClean="0">
                <a:latin typeface="Arial" pitchFamily="34" charset="0"/>
                <a:cs typeface="Arial" pitchFamily="34" charset="0"/>
              </a:rPr>
              <a:t>Upon entering World War II, the U.S. mobilized resources and completely restructured its economy within months</a:t>
            </a:r>
          </a:p>
        </p:txBody>
      </p:sp>
      <p:sp>
        <p:nvSpPr>
          <p:cNvPr id="51206" name="Line 6"/>
          <p:cNvSpPr>
            <a:spLocks noChangeShapeType="1"/>
          </p:cNvSpPr>
          <p:nvPr/>
        </p:nvSpPr>
        <p:spPr bwMode="auto">
          <a:xfrm>
            <a:off x="594360" y="1069848"/>
            <a:ext cx="8549640"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1207" name="Text Box 7"/>
          <p:cNvSpPr txBox="1">
            <a:spLocks noChangeArrowheads="1"/>
          </p:cNvSpPr>
          <p:nvPr/>
        </p:nvSpPr>
        <p:spPr bwMode="auto">
          <a:xfrm>
            <a:off x="7086600" y="6600542"/>
            <a:ext cx="221773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00" i="1" dirty="0">
                <a:solidFill>
                  <a:schemeClr val="bg1"/>
                </a:solidFill>
              </a:rPr>
              <a:t>Photo Credit: Yann Arthus-Bertrand</a:t>
            </a:r>
          </a:p>
        </p:txBody>
      </p:sp>
    </p:spTree>
    <p:extLst>
      <p:ext uri="{BB962C8B-B14F-4D97-AF65-F5344CB8AC3E}">
        <p14:creationId xmlns:p14="http://schemas.microsoft.com/office/powerpoint/2010/main" val="5217680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192517"/>
                                        </p:tgtEl>
                                        <p:attrNameLst>
                                          <p:attrName>style.visibility</p:attrName>
                                        </p:attrNameLst>
                                      </p:cBhvr>
                                      <p:to>
                                        <p:strVal val="visible"/>
                                      </p:to>
                                    </p:set>
                                    <p:animEffect transition="in" filter="fade">
                                      <p:cBhvr>
                                        <p:cTn id="7" dur="500"/>
                                        <p:tgtEl>
                                          <p:spTgt spid="192517"/>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2517" grpId="0"/>
    </p:bld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4"/>
          <p:cNvSpPr>
            <a:spLocks noChangeArrowheads="1"/>
          </p:cNvSpPr>
          <p:nvPr/>
        </p:nvSpPr>
        <p:spPr bwMode="auto">
          <a:xfrm>
            <a:off x="182880" y="1295402"/>
            <a:ext cx="8778240" cy="4800598"/>
          </a:xfrm>
          <a:prstGeom prst="rect">
            <a:avLst/>
          </a:prstGeom>
          <a:solidFill>
            <a:schemeClr val="bg1">
              <a:alpha val="8980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dirty="0">
              <a:solidFill>
                <a:srgbClr val="000000"/>
              </a:solidFill>
            </a:endParaRPr>
          </a:p>
        </p:txBody>
      </p:sp>
      <p:sp>
        <p:nvSpPr>
          <p:cNvPr id="384003" name="Rectangle 3"/>
          <p:cNvSpPr>
            <a:spLocks noGrp="1" noChangeArrowheads="1"/>
          </p:cNvSpPr>
          <p:nvPr>
            <p:ph type="title" idx="4294967295"/>
          </p:nvPr>
        </p:nvSpPr>
        <p:spPr>
          <a:xfrm>
            <a:off x="457200" y="155448"/>
            <a:ext cx="8229600" cy="1143000"/>
          </a:xfrm>
        </p:spPr>
        <p:txBody>
          <a:bodyPr>
            <a:normAutofit/>
          </a:bodyPr>
          <a:lstStyle/>
          <a:p>
            <a:pPr eaLnBrk="1" hangingPunct="1"/>
            <a:r>
              <a:rPr lang="en-US" dirty="0" smtClean="0">
                <a:solidFill>
                  <a:schemeClr val="bg1"/>
                </a:solidFill>
                <a:latin typeface="Arial" pitchFamily="34" charset="0"/>
                <a:cs typeface="Arial" pitchFamily="34" charset="0"/>
              </a:rPr>
              <a:t>Let’s Get to Work</a:t>
            </a:r>
          </a:p>
        </p:txBody>
      </p:sp>
      <p:sp>
        <p:nvSpPr>
          <p:cNvPr id="201733" name="Rectangle 5"/>
          <p:cNvSpPr>
            <a:spLocks noGrp="1" noChangeArrowheads="1"/>
          </p:cNvSpPr>
          <p:nvPr>
            <p:ph type="body" idx="4294967295"/>
          </p:nvPr>
        </p:nvSpPr>
        <p:spPr>
          <a:xfrm>
            <a:off x="533400" y="1443038"/>
            <a:ext cx="8229600" cy="4816475"/>
          </a:xfrm>
          <a:noFill/>
        </p:spPr>
        <p:txBody>
          <a:bodyPr>
            <a:normAutofit/>
          </a:bodyPr>
          <a:lstStyle/>
          <a:p>
            <a:pPr algn="ctr" eaLnBrk="1" hangingPunct="1">
              <a:lnSpc>
                <a:spcPct val="90000"/>
              </a:lnSpc>
              <a:buFontTx/>
              <a:buNone/>
            </a:pPr>
            <a:r>
              <a:rPr lang="en-US" sz="2400" b="1" i="1" dirty="0" smtClean="0">
                <a:latin typeface="Arial" pitchFamily="34" charset="0"/>
                <a:cs typeface="Arial" pitchFamily="34" charset="0"/>
              </a:rPr>
              <a:t>    </a:t>
            </a:r>
          </a:p>
          <a:p>
            <a:pPr algn="ctr" eaLnBrk="1" hangingPunct="1">
              <a:lnSpc>
                <a:spcPct val="90000"/>
              </a:lnSpc>
              <a:buFontTx/>
              <a:buNone/>
            </a:pPr>
            <a:r>
              <a:rPr lang="en-US" sz="2400" b="1" i="1" dirty="0" smtClean="0">
                <a:latin typeface="Arial" pitchFamily="34" charset="0"/>
                <a:cs typeface="Arial" pitchFamily="34" charset="0"/>
              </a:rPr>
              <a:t>Saving civilization is not a spectator sport.</a:t>
            </a:r>
          </a:p>
          <a:p>
            <a:pPr algn="ctr">
              <a:lnSpc>
                <a:spcPct val="90000"/>
              </a:lnSpc>
              <a:buNone/>
            </a:pPr>
            <a:r>
              <a:rPr lang="en-US" sz="2400" dirty="0" smtClean="0">
                <a:latin typeface="Arial" pitchFamily="34" charset="0"/>
                <a:cs typeface="Arial" pitchFamily="34" charset="0"/>
              </a:rPr>
              <a:t>		                 			</a:t>
            </a:r>
            <a:r>
              <a:rPr lang="en-US" sz="2400" dirty="0">
                <a:latin typeface="Arial" pitchFamily="34" charset="0"/>
                <a:cs typeface="Arial" pitchFamily="34" charset="0"/>
              </a:rPr>
              <a:t>—Lester </a:t>
            </a:r>
            <a:r>
              <a:rPr lang="en-US" sz="2400" dirty="0" smtClean="0">
                <a:latin typeface="Arial" pitchFamily="34" charset="0"/>
                <a:cs typeface="Arial" pitchFamily="34" charset="0"/>
              </a:rPr>
              <a:t>R. Brown</a:t>
            </a:r>
          </a:p>
          <a:p>
            <a:pPr algn="ctr" eaLnBrk="1" hangingPunct="1">
              <a:lnSpc>
                <a:spcPct val="90000"/>
              </a:lnSpc>
              <a:buFontTx/>
              <a:buNone/>
            </a:pPr>
            <a:endParaRPr lang="en-US" sz="1200" dirty="0" smtClean="0">
              <a:latin typeface="Arial" pitchFamily="34" charset="0"/>
              <a:cs typeface="Arial" pitchFamily="34" charset="0"/>
            </a:endParaRPr>
          </a:p>
          <a:p>
            <a:pPr>
              <a:lnSpc>
                <a:spcPct val="90000"/>
              </a:lnSpc>
              <a:spcBef>
                <a:spcPct val="30000"/>
              </a:spcBef>
            </a:pPr>
            <a:r>
              <a:rPr lang="en-US" sz="2400" dirty="0" smtClean="0">
                <a:latin typeface="Arial" pitchFamily="34" charset="0"/>
                <a:cs typeface="Arial" pitchFamily="34" charset="0"/>
              </a:rPr>
              <a:t>Preventing a food breakdown requires a huge political effort undertaken on many fronts and with a fierce sense of urgency </a:t>
            </a:r>
          </a:p>
          <a:p>
            <a:pPr>
              <a:lnSpc>
                <a:spcPct val="90000"/>
              </a:lnSpc>
              <a:spcBef>
                <a:spcPct val="30000"/>
              </a:spcBef>
            </a:pPr>
            <a:r>
              <a:rPr lang="en-US" sz="2400" dirty="0" smtClean="0">
                <a:latin typeface="Arial" pitchFamily="34" charset="0"/>
                <a:cs typeface="Arial" pitchFamily="34" charset="0"/>
              </a:rPr>
              <a:t>Make sure your elected officials know what’s important</a:t>
            </a:r>
          </a:p>
          <a:p>
            <a:pPr lvl="1">
              <a:lnSpc>
                <a:spcPct val="90000"/>
              </a:lnSpc>
              <a:spcBef>
                <a:spcPct val="30000"/>
              </a:spcBef>
            </a:pPr>
            <a:r>
              <a:rPr lang="en-US" sz="2400" dirty="0" smtClean="0">
                <a:latin typeface="Arial" pitchFamily="34" charset="0"/>
                <a:cs typeface="Arial" pitchFamily="34" charset="0"/>
              </a:rPr>
              <a:t>The overriding priority is redefining security and reallocating fiscal resources accordingly</a:t>
            </a:r>
          </a:p>
          <a:p>
            <a:pPr eaLnBrk="1" hangingPunct="1">
              <a:lnSpc>
                <a:spcPct val="90000"/>
              </a:lnSpc>
              <a:spcBef>
                <a:spcPct val="30000"/>
              </a:spcBef>
            </a:pPr>
            <a:r>
              <a:rPr lang="en-US" sz="2400" dirty="0" smtClean="0">
                <a:latin typeface="Arial" pitchFamily="34" charset="0"/>
                <a:cs typeface="Arial" pitchFamily="34" charset="0"/>
              </a:rPr>
              <a:t>Take action in an area that concerns or excites you</a:t>
            </a:r>
          </a:p>
        </p:txBody>
      </p:sp>
      <p:sp>
        <p:nvSpPr>
          <p:cNvPr id="384006" name="Line 6"/>
          <p:cNvSpPr>
            <a:spLocks noChangeShapeType="1"/>
          </p:cNvSpPr>
          <p:nvPr/>
        </p:nvSpPr>
        <p:spPr bwMode="auto">
          <a:xfrm>
            <a:off x="594360" y="1069848"/>
            <a:ext cx="8549640"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 name="Text Box 10"/>
          <p:cNvSpPr txBox="1">
            <a:spLocks noChangeArrowheads="1"/>
          </p:cNvSpPr>
          <p:nvPr/>
        </p:nvSpPr>
        <p:spPr bwMode="auto">
          <a:xfrm>
            <a:off x="6926263" y="6605588"/>
            <a:ext cx="221773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900" i="1" dirty="0">
                <a:solidFill>
                  <a:schemeClr val="bg1"/>
                </a:solidFill>
              </a:rPr>
              <a:t>Photo Credit: iStockPhoto / kryczka</a:t>
            </a:r>
          </a:p>
        </p:txBody>
      </p:sp>
    </p:spTree>
    <p:extLst>
      <p:ext uri="{BB962C8B-B14F-4D97-AF65-F5344CB8AC3E}">
        <p14:creationId xmlns:p14="http://schemas.microsoft.com/office/powerpoint/2010/main" val="15897697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201733"/>
                                        </p:tgtEl>
                                        <p:attrNameLst>
                                          <p:attrName>style.visibility</p:attrName>
                                        </p:attrNameLst>
                                      </p:cBhvr>
                                      <p:to>
                                        <p:strVal val="visible"/>
                                      </p:to>
                                    </p:set>
                                    <p:animEffect transition="in" filter="fade">
                                      <p:cBhvr>
                                        <p:cTn id="7" dur="500"/>
                                        <p:tgtEl>
                                          <p:spTgt spid="201733"/>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01733"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latin typeface="Arial" pitchFamily="34" charset="0"/>
                <a:cs typeface="Arial" pitchFamily="34" charset="0"/>
              </a:rPr>
              <a:t>To learn more about this mobilization…</a:t>
            </a:r>
            <a:endParaRPr lang="en-US" dirty="0">
              <a:latin typeface="Arial" pitchFamily="34" charset="0"/>
              <a:cs typeface="Arial" pitchFamily="34" charset="0"/>
            </a:endParaRPr>
          </a:p>
        </p:txBody>
      </p:sp>
      <p:sp>
        <p:nvSpPr>
          <p:cNvPr id="388098" name="Rectangle 2"/>
          <p:cNvSpPr>
            <a:spLocks noGrp="1" noChangeArrowheads="1"/>
          </p:cNvSpPr>
          <p:nvPr>
            <p:ph type="body" sz="half" idx="4294967295"/>
          </p:nvPr>
        </p:nvSpPr>
        <p:spPr>
          <a:xfrm>
            <a:off x="4748213" y="1754188"/>
            <a:ext cx="4038600" cy="3581400"/>
          </a:xfrm>
        </p:spPr>
        <p:txBody>
          <a:bodyPr/>
          <a:lstStyle/>
          <a:p>
            <a:pPr algn="ctr">
              <a:buFontTx/>
              <a:buNone/>
            </a:pPr>
            <a:r>
              <a:rPr lang="en-US" sz="2400" dirty="0" smtClean="0">
                <a:latin typeface="Arial" pitchFamily="34" charset="0"/>
                <a:cs typeface="Arial" pitchFamily="34" charset="0"/>
              </a:rPr>
              <a:t>read </a:t>
            </a:r>
            <a:r>
              <a:rPr lang="en-US" sz="2400" i="1" dirty="0" smtClean="0">
                <a:latin typeface="Arial" pitchFamily="34" charset="0"/>
                <a:cs typeface="Arial" pitchFamily="34" charset="0"/>
              </a:rPr>
              <a:t>World on the Edge </a:t>
            </a:r>
            <a:r>
              <a:rPr lang="en-US" sz="2400" dirty="0" smtClean="0">
                <a:latin typeface="Arial" pitchFamily="34" charset="0"/>
                <a:cs typeface="Arial" pitchFamily="34" charset="0"/>
              </a:rPr>
              <a:t>by Lester R. Brown.  More information and full-text copies of our publications are available at </a:t>
            </a:r>
          </a:p>
          <a:p>
            <a:pPr algn="ctr">
              <a:buFontTx/>
              <a:buNone/>
            </a:pPr>
            <a:r>
              <a:rPr lang="en-US" sz="2400" dirty="0" smtClean="0">
                <a:solidFill>
                  <a:srgbClr val="4984F9"/>
                </a:solidFill>
                <a:latin typeface="Arial" pitchFamily="34" charset="0"/>
                <a:cs typeface="Arial" pitchFamily="34" charset="0"/>
                <a:hlinkClick r:id="rId3"/>
              </a:rPr>
              <a:t>www.earth-policy.org</a:t>
            </a:r>
            <a:endParaRPr lang="en-US" sz="2400" dirty="0" smtClean="0">
              <a:solidFill>
                <a:srgbClr val="4984F9"/>
              </a:solidFill>
              <a:latin typeface="Arial" pitchFamily="34" charset="0"/>
              <a:cs typeface="Arial" pitchFamily="34" charset="0"/>
            </a:endParaRPr>
          </a:p>
          <a:p>
            <a:endParaRPr lang="en-US" sz="2800" dirty="0" smtClean="0">
              <a:solidFill>
                <a:srgbClr val="6093FA"/>
              </a:solidFill>
              <a:latin typeface="Arial" pitchFamily="34" charset="0"/>
              <a:cs typeface="Arial" pitchFamily="34" charset="0"/>
            </a:endParaRPr>
          </a:p>
        </p:txBody>
      </p:sp>
      <p:pic>
        <p:nvPicPr>
          <p:cNvPr id="388099"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08613" y="5335588"/>
            <a:ext cx="27178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8100" name="Picture 4" descr="WOTE Book with Shad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339" y="1491088"/>
            <a:ext cx="3624262" cy="5290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78886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To learn more about the global food </a:t>
            </a:r>
            <a:r>
              <a:rPr lang="en-US" dirty="0"/>
              <a:t>s</a:t>
            </a:r>
            <a:r>
              <a:rPr lang="en-US" dirty="0" smtClean="0"/>
              <a:t>ituation…</a:t>
            </a:r>
            <a:endParaRPr lang="en-US" dirty="0"/>
          </a:p>
        </p:txBody>
      </p:sp>
      <p:sp>
        <p:nvSpPr>
          <p:cNvPr id="388098" name="Rectangle 2"/>
          <p:cNvSpPr>
            <a:spLocks noGrp="1" noChangeArrowheads="1"/>
          </p:cNvSpPr>
          <p:nvPr>
            <p:ph type="body" sz="half" idx="4294967295"/>
          </p:nvPr>
        </p:nvSpPr>
        <p:spPr>
          <a:xfrm>
            <a:off x="4724400" y="1732417"/>
            <a:ext cx="4038600" cy="3581400"/>
          </a:xfrm>
        </p:spPr>
        <p:txBody>
          <a:bodyPr/>
          <a:lstStyle/>
          <a:p>
            <a:pPr algn="ctr">
              <a:buFontTx/>
              <a:buNone/>
            </a:pPr>
            <a:r>
              <a:rPr lang="en-US" sz="2400" dirty="0" smtClean="0">
                <a:cs typeface="Arial" charset="0"/>
              </a:rPr>
              <a:t>read </a:t>
            </a:r>
            <a:r>
              <a:rPr lang="en-US" sz="2400" i="1" dirty="0" smtClean="0">
                <a:cs typeface="Arial" charset="0"/>
              </a:rPr>
              <a:t>Full Planet, Empty</a:t>
            </a:r>
          </a:p>
          <a:p>
            <a:pPr algn="ctr">
              <a:buFontTx/>
              <a:buNone/>
            </a:pPr>
            <a:r>
              <a:rPr lang="en-US" sz="2400" i="1" dirty="0" smtClean="0">
                <a:cs typeface="Arial" charset="0"/>
              </a:rPr>
              <a:t>Plates: The New Geopolitics</a:t>
            </a:r>
          </a:p>
          <a:p>
            <a:pPr algn="ctr">
              <a:buFontTx/>
              <a:buNone/>
            </a:pPr>
            <a:r>
              <a:rPr lang="en-US" sz="2400" i="1" dirty="0" smtClean="0">
                <a:cs typeface="Arial" charset="0"/>
              </a:rPr>
              <a:t>of Food </a:t>
            </a:r>
            <a:r>
              <a:rPr lang="en-US" sz="2400" i="1" dirty="0" smtClean="0">
                <a:cs typeface="Arial" charset="0"/>
              </a:rPr>
              <a:t>Scarcity </a:t>
            </a:r>
            <a:r>
              <a:rPr lang="en-US" sz="2400" dirty="0" smtClean="0">
                <a:cs typeface="Arial" charset="0"/>
              </a:rPr>
              <a:t>by </a:t>
            </a:r>
          </a:p>
          <a:p>
            <a:pPr algn="ctr">
              <a:buFontTx/>
              <a:buNone/>
            </a:pPr>
            <a:r>
              <a:rPr lang="en-US" sz="2400" dirty="0" smtClean="0">
                <a:cs typeface="Arial" charset="0"/>
              </a:rPr>
              <a:t>Lester</a:t>
            </a:r>
            <a:r>
              <a:rPr lang="en-US" sz="2400" dirty="0">
                <a:cs typeface="Arial" charset="0"/>
              </a:rPr>
              <a:t> </a:t>
            </a:r>
            <a:r>
              <a:rPr lang="en-US" sz="2400" dirty="0" smtClean="0">
                <a:cs typeface="Arial" charset="0"/>
              </a:rPr>
              <a:t>R. Brown. The book and supporting data sets are available at </a:t>
            </a:r>
          </a:p>
          <a:p>
            <a:pPr algn="ctr">
              <a:buFontTx/>
              <a:buNone/>
            </a:pPr>
            <a:r>
              <a:rPr lang="en-US" sz="2400" dirty="0" smtClean="0">
                <a:solidFill>
                  <a:srgbClr val="4984F9"/>
                </a:solidFill>
                <a:cs typeface="Arial" charset="0"/>
                <a:hlinkClick r:id="rId3"/>
              </a:rPr>
              <a:t>www.earth-policy.org</a:t>
            </a:r>
            <a:endParaRPr lang="en-US" sz="2400" dirty="0" smtClean="0">
              <a:solidFill>
                <a:srgbClr val="4984F9"/>
              </a:solidFill>
              <a:cs typeface="Arial" charset="0"/>
            </a:endParaRPr>
          </a:p>
          <a:p>
            <a:endParaRPr lang="en-US" sz="2800" dirty="0" smtClean="0">
              <a:solidFill>
                <a:srgbClr val="6093FA"/>
              </a:solidFill>
              <a:cs typeface="Arial" charset="0"/>
            </a:endParaRPr>
          </a:p>
        </p:txBody>
      </p:sp>
      <p:pic>
        <p:nvPicPr>
          <p:cNvPr id="388099"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08613" y="5335588"/>
            <a:ext cx="27178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8100" name="Picture 4"/>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72810" y="1508760"/>
            <a:ext cx="3413760" cy="5120640"/>
          </a:xfrm>
          <a:prstGeom prst="rect">
            <a:avLst/>
          </a:prstGeom>
          <a:noFill/>
          <a:effectLst>
            <a:outerShdw blurRad="508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69487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angle 4"/>
          <p:cNvSpPr>
            <a:spLocks noChangeArrowheads="1"/>
          </p:cNvSpPr>
          <p:nvPr/>
        </p:nvSpPr>
        <p:spPr bwMode="auto">
          <a:xfrm>
            <a:off x="189704" y="1353143"/>
            <a:ext cx="8778240" cy="5274670"/>
          </a:xfrm>
          <a:prstGeom prst="rect">
            <a:avLst/>
          </a:prstGeom>
          <a:solidFill>
            <a:schemeClr val="bg1">
              <a:alpha val="8980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sp>
        <p:nvSpPr>
          <p:cNvPr id="2" name="Title 1"/>
          <p:cNvSpPr>
            <a:spLocks noGrp="1"/>
          </p:cNvSpPr>
          <p:nvPr>
            <p:ph type="title"/>
          </p:nvPr>
        </p:nvSpPr>
        <p:spPr/>
        <p:txBody>
          <a:bodyPr>
            <a:normAutofit/>
          </a:bodyPr>
          <a:lstStyle/>
          <a:p>
            <a:r>
              <a:rPr lang="en-US" dirty="0" smtClean="0">
                <a:solidFill>
                  <a:schemeClr val="bg1"/>
                </a:solidFill>
                <a:latin typeface="Arial" pitchFamily="34" charset="0"/>
                <a:cs typeface="Arial" pitchFamily="34" charset="0"/>
              </a:rPr>
              <a:t>From Surplus to Scarcity</a:t>
            </a:r>
            <a:endParaRPr lang="en-US" dirty="0">
              <a:solidFill>
                <a:schemeClr val="bg1"/>
              </a:solidFill>
              <a:latin typeface="Arial" pitchFamily="34" charset="0"/>
              <a:cs typeface="Arial" pitchFamily="34" charset="0"/>
            </a:endParaRPr>
          </a:p>
        </p:txBody>
      </p:sp>
      <p:sp>
        <p:nvSpPr>
          <p:cNvPr id="3" name="Content Placeholder 2"/>
          <p:cNvSpPr>
            <a:spLocks noGrp="1"/>
          </p:cNvSpPr>
          <p:nvPr>
            <p:ph sz="half" idx="1"/>
          </p:nvPr>
        </p:nvSpPr>
        <p:spPr>
          <a:xfrm>
            <a:off x="4572000" y="1371600"/>
            <a:ext cx="4416552" cy="5359400"/>
          </a:xfrm>
          <a:noFill/>
        </p:spPr>
        <p:txBody>
          <a:bodyPr tIns="182880">
            <a:normAutofit/>
          </a:bodyPr>
          <a:lstStyle/>
          <a:p>
            <a:r>
              <a:rPr lang="en-US" dirty="0" smtClean="0">
                <a:latin typeface="Arial" pitchFamily="34" charset="0"/>
                <a:cs typeface="Arial" pitchFamily="34" charset="0"/>
              </a:rPr>
              <a:t>In the past, world had two safety cushions in case of harvest shortfall:</a:t>
            </a:r>
          </a:p>
          <a:p>
            <a:pPr lvl="1"/>
            <a:r>
              <a:rPr lang="en-US" dirty="0">
                <a:latin typeface="Arial" pitchFamily="34" charset="0"/>
                <a:cs typeface="Arial" pitchFamily="34" charset="0"/>
              </a:rPr>
              <a:t>i</a:t>
            </a:r>
            <a:r>
              <a:rPr lang="en-US" dirty="0" smtClean="0">
                <a:latin typeface="Arial" pitchFamily="34" charset="0"/>
                <a:cs typeface="Arial" pitchFamily="34" charset="0"/>
              </a:rPr>
              <a:t>dled U.S. cropland </a:t>
            </a:r>
          </a:p>
          <a:p>
            <a:pPr lvl="1"/>
            <a:r>
              <a:rPr lang="en-US" dirty="0" smtClean="0">
                <a:latin typeface="Arial" pitchFamily="34" charset="0"/>
                <a:cs typeface="Arial" pitchFamily="34" charset="0"/>
              </a:rPr>
              <a:t>large stocks of grain </a:t>
            </a:r>
          </a:p>
          <a:p>
            <a:r>
              <a:rPr lang="en-US" dirty="0" smtClean="0">
                <a:latin typeface="Arial" pitchFamily="34" charset="0"/>
                <a:cs typeface="Arial" pitchFamily="34" charset="0"/>
              </a:rPr>
              <a:t>Now, we have lost those two safety cushions</a:t>
            </a:r>
          </a:p>
          <a:p>
            <a:pPr lvl="1"/>
            <a:r>
              <a:rPr lang="en-US" dirty="0">
                <a:latin typeface="Arial" pitchFamily="34" charset="0"/>
                <a:cs typeface="Arial" pitchFamily="34" charset="0"/>
              </a:rPr>
              <a:t>U.S. abandoned cropland set aside programs</a:t>
            </a:r>
          </a:p>
          <a:p>
            <a:pPr lvl="1"/>
            <a:r>
              <a:rPr lang="en-US" dirty="0" smtClean="0">
                <a:latin typeface="Arial" pitchFamily="34" charset="0"/>
                <a:cs typeface="Arial" pitchFamily="34" charset="0"/>
              </a:rPr>
              <a:t>grain stocks have fallen dangerously </a:t>
            </a:r>
            <a:r>
              <a:rPr lang="en-US" dirty="0">
                <a:latin typeface="Arial" pitchFamily="34" charset="0"/>
                <a:cs typeface="Arial" pitchFamily="34" charset="0"/>
              </a:rPr>
              <a:t>low </a:t>
            </a:r>
            <a:r>
              <a:rPr lang="en-US" dirty="0" smtClean="0">
                <a:latin typeface="Arial" pitchFamily="34" charset="0"/>
                <a:cs typeface="Arial" pitchFamily="34" charset="0"/>
              </a:rPr>
              <a:t> </a:t>
            </a:r>
          </a:p>
          <a:p>
            <a:endParaRPr lang="en-US" dirty="0">
              <a:latin typeface="Arial" pitchFamily="34" charset="0"/>
              <a:cs typeface="Arial" pitchFamily="34" charset="0"/>
            </a:endParaRPr>
          </a:p>
        </p:txBody>
      </p:sp>
      <p:sp>
        <p:nvSpPr>
          <p:cNvPr id="7" name="Line 4"/>
          <p:cNvSpPr>
            <a:spLocks noChangeShapeType="1"/>
          </p:cNvSpPr>
          <p:nvPr/>
        </p:nvSpPr>
        <p:spPr bwMode="auto">
          <a:xfrm>
            <a:off x="594360" y="1066800"/>
            <a:ext cx="8549640"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dirty="0">
              <a:solidFill>
                <a:srgbClr val="000000"/>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988719"/>
            <a:ext cx="4431705" cy="3733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Box 18"/>
          <p:cNvSpPr txBox="1">
            <a:spLocks noChangeArrowheads="1"/>
          </p:cNvSpPr>
          <p:nvPr/>
        </p:nvSpPr>
        <p:spPr bwMode="auto">
          <a:xfrm>
            <a:off x="6650038" y="6627813"/>
            <a:ext cx="249396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base" hangingPunct="1">
              <a:spcBef>
                <a:spcPct val="50000"/>
              </a:spcBef>
              <a:spcAft>
                <a:spcPct val="0"/>
              </a:spcAft>
            </a:pPr>
            <a:r>
              <a:rPr lang="en-US" sz="900" i="1" dirty="0">
                <a:solidFill>
                  <a:srgbClr val="FFFFFF"/>
                </a:solidFill>
              </a:rPr>
              <a:t>Photo Credit: iStockPhoto / Tobias Helbig </a:t>
            </a:r>
          </a:p>
        </p:txBody>
      </p:sp>
      <p:sp>
        <p:nvSpPr>
          <p:cNvPr id="10" name="TextBox 9"/>
          <p:cNvSpPr txBox="1"/>
          <p:nvPr/>
        </p:nvSpPr>
        <p:spPr>
          <a:xfrm>
            <a:off x="457200" y="1752600"/>
            <a:ext cx="4190999" cy="584775"/>
          </a:xfrm>
          <a:prstGeom prst="rect">
            <a:avLst/>
          </a:prstGeom>
          <a:noFill/>
        </p:spPr>
        <p:txBody>
          <a:bodyPr wrap="square" rtlCol="0">
            <a:spAutoFit/>
          </a:bodyPr>
          <a:lstStyle/>
          <a:p>
            <a:pPr algn="ctr"/>
            <a:r>
              <a:rPr lang="en-US" sz="1600" b="1" dirty="0" smtClean="0"/>
              <a:t>World Grain Stocks as Days of Consumption, 1990-2012</a:t>
            </a:r>
            <a:endParaRPr lang="en-US" sz="1600" b="1" dirty="0"/>
          </a:p>
        </p:txBody>
      </p:sp>
    </p:spTree>
    <p:extLst>
      <p:ext uri="{BB962C8B-B14F-4D97-AF65-F5344CB8AC3E}">
        <p14:creationId xmlns:p14="http://schemas.microsoft.com/office/powerpoint/2010/main" val="2032775630"/>
      </p:ext>
    </p:extLst>
  </p:cSld>
  <p:clrMapOvr>
    <a:masterClrMapping/>
  </p:clrMapOvr>
  <p:timing>
    <p:tnLst>
      <p:par>
        <p:cTn id="1" dur="indefinite" restart="never" nodeType="tmRoot"/>
      </p:par>
    </p:tnLst>
  </p:timing>
</p:sld>
</file>

<file path=ppt/slides/slide9.xml><?xml version="1.0" encoding="utf-8"?>
<p:sld xmlns:p="http://schemas.openxmlformats.org/presentationml/2006/main" xmlns:a="http://schemas.openxmlformats.org/drawingml/2006/main" xmlns:r="http://schemas.openxmlformats.org/officeDocument/2006/relationships">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Rectangle 4"/>
          <p:cNvSpPr>
            <a:spLocks noChangeArrowheads="1"/>
          </p:cNvSpPr>
          <p:nvPr/>
        </p:nvSpPr>
        <p:spPr bwMode="auto">
          <a:xfrm>
            <a:off x="189704" y="1353143"/>
            <a:ext cx="8778240" cy="5274670"/>
          </a:xfrm>
          <a:prstGeom prst="rect">
            <a:avLst/>
          </a:prstGeom>
          <a:solidFill>
            <a:schemeClr val="bg1">
              <a:alpha val="8980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wrap="none"/>
          <a:lstStyle/>
          <a:p>
            <a:endParaRPr dirty="0" lang="en-US"/>
          </a:p>
        </p:txBody>
      </p:sp>
      <p:sp>
        <p:nvSpPr>
          <p:cNvPr id="2" name="Title 1"/>
          <p:cNvSpPr>
            <a:spLocks noGrp="1"/>
          </p:cNvSpPr>
          <p:nvPr>
            <p:ph type="title"/>
          </p:nvPr>
        </p:nvSpPr>
        <p:spPr/>
        <p:txBody>
          <a:bodyPr/>
          <a:lstStyle/>
          <a:p>
            <a:r>
              <a:rPr dirty="0" lang="en-US" smtClean="0">
                <a:solidFill>
                  <a:schemeClr val="bg1"/>
                </a:solidFill>
              </a:rPr>
              <a:t>Strained Food Budgets</a:t>
            </a:r>
            <a:endParaRPr dirty="0" lang="en-US">
              <a:solidFill>
                <a:schemeClr val="bg1"/>
              </a:solidFill>
            </a:endParaRPr>
          </a:p>
        </p:txBody>
      </p:sp>
      <p:sp>
        <p:nvSpPr>
          <p:cNvPr id="3" name="Content Placeholder 2"/>
          <p:cNvSpPr>
            <a:spLocks noGrp="1"/>
          </p:cNvSpPr>
          <p:nvPr>
            <p:ph idx="1" sz="half"/>
          </p:nvPr>
        </p:nvSpPr>
        <p:spPr>
          <a:xfrm>
            <a:off x="457200" y="1600200"/>
            <a:ext cx="4038600" cy="4572000"/>
          </a:xfrm>
          <a:noFill/>
        </p:spPr>
        <p:txBody>
          <a:bodyPr tIns="182880">
            <a:normAutofit lnSpcReduction="10000"/>
          </a:bodyPr>
          <a:lstStyle/>
          <a:p>
            <a:r>
              <a:rPr dirty="0" lang="en-US">
                <a:latin charset="0" pitchFamily="34" typeface="Arial"/>
                <a:cs charset="0" pitchFamily="34" typeface="Arial"/>
              </a:rPr>
              <a:t>Rising demand and tightening supply raise world food </a:t>
            </a:r>
            <a:r>
              <a:rPr dirty="0" lang="en-US" smtClean="0">
                <a:latin charset="0" pitchFamily="34" typeface="Arial"/>
                <a:cs charset="0" pitchFamily="34" typeface="Arial"/>
              </a:rPr>
              <a:t>prices to new heights</a:t>
            </a:r>
          </a:p>
          <a:p>
            <a:endParaRPr dirty="0" lang="en-US" smtClean="0">
              <a:latin charset="0" pitchFamily="34" typeface="Arial"/>
              <a:cs charset="0" pitchFamily="34" typeface="Arial"/>
            </a:endParaRPr>
          </a:p>
          <a:p>
            <a:r>
              <a:rPr dirty="0" lang="en-US" smtClean="0"/>
              <a:t>For </a:t>
            </a:r>
            <a:r>
              <a:rPr dirty="0" lang="en-US"/>
              <a:t>consumers who spend </a:t>
            </a:r>
            <a:r>
              <a:rPr dirty="0" lang="en-US" smtClean="0"/>
              <a:t>50–70% of </a:t>
            </a:r>
            <a:r>
              <a:rPr dirty="0" lang="en-US"/>
              <a:t>their income on </a:t>
            </a:r>
            <a:r>
              <a:rPr dirty="0" lang="en-US" smtClean="0"/>
              <a:t>food, higher prices mean eating less</a:t>
            </a:r>
            <a:endParaRPr dirty="0" lang="en-US">
              <a:latin charset="0" pitchFamily="34" typeface="Arial"/>
              <a:cs charset="0" pitchFamily="34" typeface="Arial"/>
            </a:endParaRPr>
          </a:p>
          <a:p>
            <a:endParaRPr dirty="0" lang="en-US"/>
          </a:p>
        </p:txBody>
      </p:sp>
      <p:pic>
        <p:nvPicPr>
          <p:cNvPr id="4098" name="Picture 2"/>
          <p:cNvPicPr>
            <a:picLocks noChangeArrowheads="1" noChangeAspect="1"/>
          </p:cNvPicPr>
          <p:nvPr/>
        </p:nvPicPr>
        <p:blipFill rotWithShape="1">
          <a:blip r:embed="rId4">
            <a:extLst>
              <a:ext uri="{28A0092B-C50C-407E-A947-70E740481C1C}">
                <a14:useLocalDpi xmlns:a14="http://schemas.microsoft.com/office/drawing/2010/main" val="0"/>
              </a:ext>
            </a:extLst>
          </a:blip>
          <a:srcRect b="27"/>
          <a:stretch/>
        </p:blipFill>
        <p:spPr bwMode="auto">
          <a:xfrm>
            <a:off x="4267200" y="2297429"/>
            <a:ext cx="4630935" cy="347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pic>
      <p:sp>
        <p:nvSpPr>
          <p:cNvPr id="10" name="Line 4"/>
          <p:cNvSpPr>
            <a:spLocks noChangeShapeType="1"/>
          </p:cNvSpPr>
          <p:nvPr/>
        </p:nvSpPr>
        <p:spPr bwMode="auto">
          <a:xfrm>
            <a:off x="533400" y="1069848"/>
            <a:ext cx="8549640"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dirty="0" lang="en-US">
              <a:solidFill>
                <a:srgbClr val="000000"/>
              </a:solidFill>
            </a:endParaRPr>
          </a:p>
        </p:txBody>
      </p:sp>
      <p:sp>
        <p:nvSpPr>
          <p:cNvPr id="9" name="Text Box 18"/>
          <p:cNvSpPr txBox="1">
            <a:spLocks noChangeArrowheads="1"/>
          </p:cNvSpPr>
          <p:nvPr/>
        </p:nvSpPr>
        <p:spPr bwMode="auto">
          <a:xfrm>
            <a:off x="6650038" y="6627813"/>
            <a:ext cx="249396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charset="0" typeface="Arial"/>
              </a:defRPr>
            </a:lvl1pPr>
            <a:lvl2pPr eaLnBrk="0" hangingPunct="0" indent="-285750" marL="742950">
              <a:defRPr>
                <a:solidFill>
                  <a:schemeClr val="tx1"/>
                </a:solidFill>
                <a:latin charset="0" typeface="Arial"/>
              </a:defRPr>
            </a:lvl2pPr>
            <a:lvl3pPr eaLnBrk="0" hangingPunct="0" indent="-228600" marL="1143000">
              <a:defRPr>
                <a:solidFill>
                  <a:schemeClr val="tx1"/>
                </a:solidFill>
                <a:latin charset="0" typeface="Arial"/>
              </a:defRPr>
            </a:lvl3pPr>
            <a:lvl4pPr eaLnBrk="0" hangingPunct="0" indent="-228600" marL="1600200">
              <a:defRPr>
                <a:solidFill>
                  <a:schemeClr val="tx1"/>
                </a:solidFill>
                <a:latin charset="0" typeface="Arial"/>
              </a:defRPr>
            </a:lvl4pPr>
            <a:lvl5pPr eaLnBrk="0" hangingPunct="0" indent="-228600" marL="2057400">
              <a:defRPr>
                <a:solidFill>
                  <a:schemeClr val="tx1"/>
                </a:solidFill>
                <a:latin charset="0" typeface="Arial"/>
              </a:defRPr>
            </a:lvl5pPr>
            <a:lvl6pPr algn="ctr" eaLnBrk="0" fontAlgn="base" hangingPunct="0" indent="-228600" marL="2514600">
              <a:spcBef>
                <a:spcPct val="0"/>
              </a:spcBef>
              <a:spcAft>
                <a:spcPct val="0"/>
              </a:spcAft>
              <a:defRPr>
                <a:solidFill>
                  <a:schemeClr val="tx1"/>
                </a:solidFill>
                <a:latin charset="0" typeface="Arial"/>
              </a:defRPr>
            </a:lvl6pPr>
            <a:lvl7pPr algn="ctr" eaLnBrk="0" fontAlgn="base" hangingPunct="0" indent="-228600" marL="2971800">
              <a:spcBef>
                <a:spcPct val="0"/>
              </a:spcBef>
              <a:spcAft>
                <a:spcPct val="0"/>
              </a:spcAft>
              <a:defRPr>
                <a:solidFill>
                  <a:schemeClr val="tx1"/>
                </a:solidFill>
                <a:latin charset="0" typeface="Arial"/>
              </a:defRPr>
            </a:lvl7pPr>
            <a:lvl8pPr algn="ctr" eaLnBrk="0" fontAlgn="base" hangingPunct="0" indent="-228600" marL="3429000">
              <a:spcBef>
                <a:spcPct val="0"/>
              </a:spcBef>
              <a:spcAft>
                <a:spcPct val="0"/>
              </a:spcAft>
              <a:defRPr>
                <a:solidFill>
                  <a:schemeClr val="tx1"/>
                </a:solidFill>
                <a:latin charset="0" typeface="Arial"/>
              </a:defRPr>
            </a:lvl8pPr>
            <a:lvl9pPr algn="ctr" eaLnBrk="0" fontAlgn="base" hangingPunct="0" indent="-228600" marL="3886200">
              <a:spcBef>
                <a:spcPct val="0"/>
              </a:spcBef>
              <a:spcAft>
                <a:spcPct val="0"/>
              </a:spcAft>
              <a:defRPr>
                <a:solidFill>
                  <a:schemeClr val="tx1"/>
                </a:solidFill>
                <a:latin charset="0" typeface="Arial"/>
              </a:defRPr>
            </a:lvl9pPr>
          </a:lstStyle>
          <a:p>
            <a:pPr algn="ctr" eaLnBrk="1" fontAlgn="base" hangingPunct="1">
              <a:spcBef>
                <a:spcPct val="50000"/>
              </a:spcBef>
              <a:spcAft>
                <a:spcPct val="0"/>
              </a:spcAft>
            </a:pPr>
            <a:r>
              <a:rPr dirty="0" i="1" lang="en-US" sz="900">
                <a:solidFill>
                  <a:srgbClr val="FFFFFF"/>
                </a:solidFill>
              </a:rPr>
              <a:t>Photo Credit: iStockPhoto / Tobias Helbig </a:t>
            </a:r>
          </a:p>
        </p:txBody>
      </p:sp>
      <p:sp>
        <p:nvSpPr>
          <p:cNvPr id="4" name="TextBox 3"/>
          <p:cNvSpPr txBox="1"/>
          <p:nvPr/>
        </p:nvSpPr>
        <p:spPr>
          <a:xfrm>
            <a:off x="4838700" y="1828800"/>
            <a:ext cx="3771900" cy="584775"/>
          </a:xfrm>
          <a:prstGeom prst="rect">
            <a:avLst/>
          </a:prstGeom>
          <a:noFill/>
        </p:spPr>
        <p:txBody>
          <a:bodyPr rtlCol="0" wrap="square">
            <a:spAutoFit/>
          </a:bodyPr>
          <a:lstStyle/>
          <a:p>
            <a:pPr algn="ctr"/>
            <a:r>
              <a:rPr b="1" dirty="0" lang="en-US" smtClean="0" sz="1600"/>
              <a:t>World Monthly Food Price Index, January 1990-August 2012</a:t>
            </a:r>
            <a:endParaRPr b="1" dirty="0" lang="en-US" sz="1600"/>
          </a:p>
        </p:txBody>
      </p:sp>
    </p:spTree>
    <p:extLst>
      <p:ext uri="{BB962C8B-B14F-4D97-AF65-F5344CB8AC3E}">
        <p14:creationId xmlns:p14="http://schemas.microsoft.com/office/powerpoint/2010/main" val="865628379"/>
      </p:ext>
    </p:extLst>
  </p:cSld>
  <p:clrMapOvr>
    <a:masterClrMapping/>
  </p:clrMapOvr>
  <p:timing>
    <p:tnLst>
      <p:par>
        <p:cTn dur="indefinite" id="1" nodeType="tmRoot" restart="never"/>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flat" cmpd="sng" algn="ctr">
          <a:solidFill>
            <a:schemeClr val="bg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38100" cap="flat" cmpd="sng" algn="ctr">
          <a:solidFill>
            <a:schemeClr val="bg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flat" cmpd="sng" algn="ctr">
          <a:solidFill>
            <a:schemeClr val="bg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38100" cap="flat" cmpd="sng" algn="ctr">
          <a:solidFill>
            <a:schemeClr val="bg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6459</TotalTime>
  <Words>4457</Words>
  <Application>Microsoft Office PowerPoint</Application>
  <PresentationFormat>On-screen Show (4:3)</PresentationFormat>
  <Paragraphs>658</Paragraphs>
  <Slides>79</Slides>
  <Notes>79</Notes>
  <HiddenSlides>0</HiddenSlides>
  <MMClips>0</MMClips>
  <ScaleCrop>false</ScaleCrop>
  <HeadingPairs>
    <vt:vector size="4" baseType="variant">
      <vt:variant>
        <vt:lpstr>Theme</vt:lpstr>
      </vt:variant>
      <vt:variant>
        <vt:i4>7</vt:i4>
      </vt:variant>
      <vt:variant>
        <vt:lpstr>Slide Titles</vt:lpstr>
      </vt:variant>
      <vt:variant>
        <vt:i4>79</vt:i4>
      </vt:variant>
    </vt:vector>
  </HeadingPairs>
  <TitlesOfParts>
    <vt:vector size="86" baseType="lpstr">
      <vt:lpstr>Office Theme</vt:lpstr>
      <vt:lpstr>1_Office Theme</vt:lpstr>
      <vt:lpstr>4_Office Theme</vt:lpstr>
      <vt:lpstr>Default Design</vt:lpstr>
      <vt:lpstr>2_Office Theme</vt:lpstr>
      <vt:lpstr>1_Default Design</vt:lpstr>
      <vt:lpstr>5_Office Theme</vt:lpstr>
      <vt:lpstr>Full Planet,  Empty Plates: The New Geopolitics of  Food Scarcity</vt:lpstr>
      <vt:lpstr>PowerPoint Presentation</vt:lpstr>
      <vt:lpstr>Contents</vt:lpstr>
      <vt:lpstr>Chapter 1 Food: The Weak Link</vt:lpstr>
      <vt:lpstr>An Era of Rising Food Prices</vt:lpstr>
      <vt:lpstr>Precarious Global Food Situation</vt:lpstr>
      <vt:lpstr>Demand Growing, Supply Strained</vt:lpstr>
      <vt:lpstr>From Surplus to Scarcity</vt:lpstr>
      <vt:lpstr>Strained Food Budgets</vt:lpstr>
      <vt:lpstr>Hunger Rising</vt:lpstr>
      <vt:lpstr>Learning from the Past</vt:lpstr>
      <vt:lpstr>Chapter 2 The Ecology of Population Growth</vt:lpstr>
      <vt:lpstr>Population Pressures</vt:lpstr>
      <vt:lpstr>System Overload</vt:lpstr>
      <vt:lpstr>Demographic Transition</vt:lpstr>
      <vt:lpstr>Population Uncertainty</vt:lpstr>
      <vt:lpstr>Chapter 3 Moving Up the Food Chain</vt:lpstr>
      <vt:lpstr>More Meat, More Feed</vt:lpstr>
      <vt:lpstr>Turning Grain into Animal Protein</vt:lpstr>
      <vt:lpstr>Fish Farming Expands</vt:lpstr>
      <vt:lpstr>China’s Meat Consumption Rising</vt:lpstr>
      <vt:lpstr>U.S. Meat Consumption Declining</vt:lpstr>
      <vt:lpstr>No Grain Needed: India's Dairy Model</vt:lpstr>
      <vt:lpstr>No Grain Needed: Beef and  Farmed Fish in China</vt:lpstr>
      <vt:lpstr>Chapter 4 Food or Fuel?</vt:lpstr>
      <vt:lpstr>Feeding Cars Instead of People</vt:lpstr>
      <vt:lpstr>Ethanol Production in Top 10 Countries, 2011</vt:lpstr>
      <vt:lpstr>Biodiesel Production in Top 10 Countries, 2011</vt:lpstr>
      <vt:lpstr>Biofuel Crops Displace Food Crops, Forests</vt:lpstr>
      <vt:lpstr>Chapter 5 Eroding Soils Darkening Our Future</vt:lpstr>
      <vt:lpstr>Worsening Soil Erosion</vt:lpstr>
      <vt:lpstr>Grazing Livestock Degrading Land</vt:lpstr>
      <vt:lpstr>Dust Bowls in History</vt:lpstr>
      <vt:lpstr>Dust Bowls Today</vt:lpstr>
      <vt:lpstr>Erosion of Agriculture</vt:lpstr>
      <vt:lpstr>Chapter 6 Peak Water and Food Scarcity</vt:lpstr>
      <vt:lpstr>Agriculture’s Water Footprint</vt:lpstr>
      <vt:lpstr>Coming Water Shortages</vt:lpstr>
      <vt:lpstr>Saudi Arabia’s Bursting Bubble</vt:lpstr>
      <vt:lpstr>Potential for Conflict</vt:lpstr>
      <vt:lpstr>Chapter 7 Grain Yields Starting to Plateau</vt:lpstr>
      <vt:lpstr>Growth in Grain Yields Slowing</vt:lpstr>
      <vt:lpstr>Wheat Yields Flat in Western Europe</vt:lpstr>
      <vt:lpstr>Is China Hitting the Glass Ceiling for Rice?</vt:lpstr>
      <vt:lpstr>Where Else Will Grain Yields Stall?</vt:lpstr>
      <vt:lpstr>Chapter 8 Rising Temperatures, Rising Food Prices</vt:lpstr>
      <vt:lpstr>Climate Disruption</vt:lpstr>
      <vt:lpstr>Higher Temperatures, Lower Yields</vt:lpstr>
      <vt:lpstr>Melting Ice Threatens Food Security</vt:lpstr>
      <vt:lpstr>No More “Normal”</vt:lpstr>
      <vt:lpstr>2012 Drought Decimates U.S. Corn </vt:lpstr>
      <vt:lpstr>Chapter 9 China and the Soybean Challenge</vt:lpstr>
      <vt:lpstr>Soybeans Rise to Prominence</vt:lpstr>
      <vt:lpstr>China Dominates Demand</vt:lpstr>
      <vt:lpstr>Clearing the Amazon for Soybeans</vt:lpstr>
      <vt:lpstr>Chapter 10 The Global Land Rush</vt:lpstr>
      <vt:lpstr>New Geopolitics of Food Scarcity</vt:lpstr>
      <vt:lpstr>Land Grabs: The Investors</vt:lpstr>
      <vt:lpstr>Land Grabs: The Host Countries</vt:lpstr>
      <vt:lpstr>Selected Examples of Land Deals</vt:lpstr>
      <vt:lpstr>Ethiopia as Microcosm</vt:lpstr>
      <vt:lpstr>PowerPoint Presentation</vt:lpstr>
      <vt:lpstr>Chapter 11 Can We Prevent a Food Breakdown?</vt:lpstr>
      <vt:lpstr>Toward a More Stable Food System</vt:lpstr>
      <vt:lpstr>Stabilizing Population and Eradicating Poverty</vt:lpstr>
      <vt:lpstr>Supply Solutions</vt:lpstr>
      <vt:lpstr>Supply Solutions</vt:lpstr>
      <vt:lpstr>Case Study: Raising  Grain Yields in Malawi</vt:lpstr>
      <vt:lpstr>Stabilize Climate</vt:lpstr>
      <vt:lpstr>PowerPoint Presentation</vt:lpstr>
      <vt:lpstr>PowerPoint Presentation</vt:lpstr>
      <vt:lpstr>Solar Power Heating Up</vt:lpstr>
      <vt:lpstr>Geothermal: Energy from the Earth</vt:lpstr>
      <vt:lpstr>Restructuring Transport</vt:lpstr>
      <vt:lpstr>Redefining Security</vt:lpstr>
      <vt:lpstr>A Wartime Mobilization</vt:lpstr>
      <vt:lpstr>Let’s Get to Work</vt:lpstr>
      <vt:lpstr>To learn more about this mobilization…</vt:lpstr>
      <vt:lpstr>To learn more about the global food situation…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Full Planet, Empty Plates: The New Geopolitics of Food Scarcity</dc:title>
  <dc:creator>Hayley Moller</dc:creator>
  <cp:lastModifiedBy>Matt Roney</cp:lastModifiedBy>
  <cp:revision>443</cp:revision>
  <cp:lastPrinted>2012-09-25T20:31:12Z</cp:lastPrinted>
  <dcterms:created xsi:type="dcterms:W3CDTF">2012-08-16T18:33:09Z</dcterms:created>
  <dcterms:modified xsi:type="dcterms:W3CDTF">2012-09-26T18:12:39Z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name="NXPowerLiteLastOptimized" pid="2">
    <vt:lpwstr>12695214</vt:lpwstr>
  </property>
  <property fmtid="{D5CDD505-2E9C-101B-9397-08002B2CF9AE}" name="NXPowerLiteSettings" pid="3">
    <vt:lpwstr>F7000400038000</vt:lpwstr>
  </property>
  <property fmtid="{D5CDD505-2E9C-101B-9397-08002B2CF9AE}" name="NXPowerLiteVersion" pid="4">
    <vt:lpwstr>D5.0.6</vt:lpwstr>
  </property>
</Properties>
</file>